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4"/>
  </p:notesMasterIdLst>
  <p:sldIdLst>
    <p:sldId id="256" r:id="rId2"/>
    <p:sldId id="257" r:id="rId3"/>
    <p:sldId id="275" r:id="rId4"/>
    <p:sldId id="264" r:id="rId5"/>
    <p:sldId id="270" r:id="rId6"/>
    <p:sldId id="271" r:id="rId7"/>
    <p:sldId id="266" r:id="rId8"/>
    <p:sldId id="273" r:id="rId9"/>
    <p:sldId id="267" r:id="rId10"/>
    <p:sldId id="276" r:id="rId11"/>
    <p:sldId id="277" r:id="rId12"/>
    <p:sldId id="280" r:id="rId13"/>
    <p:sldId id="316" r:id="rId14"/>
    <p:sldId id="281" r:id="rId15"/>
    <p:sldId id="285" r:id="rId16"/>
    <p:sldId id="291" r:id="rId17"/>
    <p:sldId id="317" r:id="rId18"/>
    <p:sldId id="318" r:id="rId19"/>
    <p:sldId id="319" r:id="rId20"/>
    <p:sldId id="320" r:id="rId21"/>
    <p:sldId id="331" r:id="rId22"/>
    <p:sldId id="286" r:id="rId23"/>
    <p:sldId id="287" r:id="rId24"/>
    <p:sldId id="295" r:id="rId25"/>
    <p:sldId id="296" r:id="rId26"/>
    <p:sldId id="297" r:id="rId27"/>
    <p:sldId id="324" r:id="rId28"/>
    <p:sldId id="299" r:id="rId29"/>
    <p:sldId id="300" r:id="rId30"/>
    <p:sldId id="325" r:id="rId31"/>
    <p:sldId id="326" r:id="rId32"/>
    <p:sldId id="328" r:id="rId33"/>
    <p:sldId id="330" r:id="rId34"/>
    <p:sldId id="327" r:id="rId35"/>
    <p:sldId id="329" r:id="rId36"/>
    <p:sldId id="321" r:id="rId37"/>
    <p:sldId id="322" r:id="rId38"/>
    <p:sldId id="323" r:id="rId39"/>
    <p:sldId id="278" r:id="rId40"/>
    <p:sldId id="279" r:id="rId41"/>
    <p:sldId id="306" r:id="rId42"/>
    <p:sldId id="308" r:id="rId43"/>
    <p:sldId id="309" r:id="rId44"/>
    <p:sldId id="310" r:id="rId45"/>
    <p:sldId id="311" r:id="rId46"/>
    <p:sldId id="312" r:id="rId47"/>
    <p:sldId id="313" r:id="rId48"/>
    <p:sldId id="314" r:id="rId49"/>
    <p:sldId id="315" r:id="rId50"/>
    <p:sldId id="292" r:id="rId51"/>
    <p:sldId id="293" r:id="rId52"/>
    <p:sldId id="294"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83519-0E40-4730-B1E0-20955DDC352D}" type="datetimeFigureOut">
              <a:rPr lang="zh-CN" altLang="en-US" smtClean="0"/>
              <a:t>2020/9/29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DF293-7C1A-4791-9B5B-C6739687B316}" type="slidenum">
              <a:rPr lang="zh-CN" altLang="en-US" smtClean="0"/>
              <a:t>‹#›</a:t>
            </a:fld>
            <a:endParaRPr lang="zh-CN" altLang="en-US"/>
          </a:p>
        </p:txBody>
      </p:sp>
    </p:spTree>
    <p:extLst>
      <p:ext uri="{BB962C8B-B14F-4D97-AF65-F5344CB8AC3E}">
        <p14:creationId xmlns:p14="http://schemas.microsoft.com/office/powerpoint/2010/main" val="37678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7147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a:defRPr kumimoji="1" sz="2400">
                <a:solidFill>
                  <a:schemeClr val="tx1"/>
                </a:solidFill>
                <a:latin typeface="Times New Roman" panose="02020603050405020304" pitchFamily="18" charset="0"/>
                <a:ea typeface="宋体" panose="02010600030101010101" pitchFamily="2" charset="-122"/>
              </a:defRPr>
            </a:lvl1pPr>
            <a:lvl2pPr marL="742950" indent="-285750" algn="ctr">
              <a:defRPr kumimoji="1" sz="2400">
                <a:solidFill>
                  <a:schemeClr val="tx1"/>
                </a:solidFill>
                <a:latin typeface="Times New Roman" panose="02020603050405020304" pitchFamily="18" charset="0"/>
                <a:ea typeface="宋体" panose="02010600030101010101" pitchFamily="2" charset="-122"/>
              </a:defRPr>
            </a:lvl2pPr>
            <a:lvl3pPr marL="1143000" indent="-228600" algn="ctr">
              <a:defRPr kumimoji="1" sz="2400">
                <a:solidFill>
                  <a:schemeClr val="tx1"/>
                </a:solidFill>
                <a:latin typeface="Times New Roman" panose="02020603050405020304" pitchFamily="18" charset="0"/>
                <a:ea typeface="宋体" panose="02010600030101010101" pitchFamily="2" charset="-122"/>
              </a:defRPr>
            </a:lvl3pPr>
            <a:lvl4pPr marL="1600200" indent="-228600" algn="ctr">
              <a:defRPr kumimoji="1" sz="2400">
                <a:solidFill>
                  <a:schemeClr val="tx1"/>
                </a:solidFill>
                <a:latin typeface="Times New Roman" panose="02020603050405020304" pitchFamily="18" charset="0"/>
                <a:ea typeface="宋体" panose="02010600030101010101" pitchFamily="2" charset="-122"/>
              </a:defRPr>
            </a:lvl4pPr>
            <a:lvl5pPr marL="2057400" indent="-228600" algn="ctr">
              <a:defRPr kumimoji="1" sz="2400">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CDD9D06F-F6CF-422F-8B5E-2463D60693D4}" type="slidenum">
              <a:rPr lang="zh-CN" altLang="en-US" sz="1200"/>
              <a:pPr algn="r"/>
              <a:t>22</a:t>
            </a:fld>
            <a:endParaRPr lang="en-US" altLang="zh-CN"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190559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420851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111741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51</a:t>
            </a:fld>
            <a:endParaRPr lang="zh-CN" altLang="en-US"/>
          </a:p>
        </p:txBody>
      </p:sp>
    </p:spTree>
    <p:extLst>
      <p:ext uri="{BB962C8B-B14F-4D97-AF65-F5344CB8AC3E}">
        <p14:creationId xmlns:p14="http://schemas.microsoft.com/office/powerpoint/2010/main" val="129734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52</a:t>
            </a:fld>
            <a:endParaRPr lang="zh-CN" altLang="en-US"/>
          </a:p>
        </p:txBody>
      </p:sp>
    </p:spTree>
    <p:extLst>
      <p:ext uri="{BB962C8B-B14F-4D97-AF65-F5344CB8AC3E}">
        <p14:creationId xmlns:p14="http://schemas.microsoft.com/office/powerpoint/2010/main" val="20930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extLst>
      <p:ext uri="{BB962C8B-B14F-4D97-AF65-F5344CB8AC3E}">
        <p14:creationId xmlns:p14="http://schemas.microsoft.com/office/powerpoint/2010/main" val="361980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1F1A-4BC2-4C2D-99BD-D34E26E39F54}" type="slidenum">
              <a:rPr lang="zh-CN" altLang="en-US"/>
              <a:pPr/>
              <a:t>6</a:t>
            </a:fld>
            <a:endParaRPr lang="en-US" altLang="zh-CN"/>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90967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46862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extLst>
      <p:ext uri="{BB962C8B-B14F-4D97-AF65-F5344CB8AC3E}">
        <p14:creationId xmlns:p14="http://schemas.microsoft.com/office/powerpoint/2010/main" val="9738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ctr">
              <a:defRPr kumimoji="1" sz="2400">
                <a:solidFill>
                  <a:schemeClr val="tx1"/>
                </a:solidFill>
                <a:latin typeface="Times New Roman" panose="02020603050405020304" pitchFamily="18" charset="0"/>
                <a:ea typeface="宋体" panose="02010600030101010101" pitchFamily="2" charset="-122"/>
              </a:defRPr>
            </a:lvl1pPr>
            <a:lvl2pPr marL="742950" indent="-285750" algn="ctr">
              <a:defRPr kumimoji="1" sz="2400">
                <a:solidFill>
                  <a:schemeClr val="tx1"/>
                </a:solidFill>
                <a:latin typeface="Times New Roman" panose="02020603050405020304" pitchFamily="18" charset="0"/>
                <a:ea typeface="宋体" panose="02010600030101010101" pitchFamily="2" charset="-122"/>
              </a:defRPr>
            </a:lvl2pPr>
            <a:lvl3pPr marL="1143000" indent="-228600" algn="ctr">
              <a:defRPr kumimoji="1" sz="2400">
                <a:solidFill>
                  <a:schemeClr val="tx1"/>
                </a:solidFill>
                <a:latin typeface="Times New Roman" panose="02020603050405020304" pitchFamily="18" charset="0"/>
                <a:ea typeface="宋体" panose="02010600030101010101" pitchFamily="2" charset="-122"/>
              </a:defRPr>
            </a:lvl3pPr>
            <a:lvl4pPr marL="1600200" indent="-228600" algn="ctr">
              <a:defRPr kumimoji="1" sz="2400">
                <a:solidFill>
                  <a:schemeClr val="tx1"/>
                </a:solidFill>
                <a:latin typeface="Times New Roman" panose="02020603050405020304" pitchFamily="18" charset="0"/>
                <a:ea typeface="宋体" panose="02010600030101010101" pitchFamily="2" charset="-122"/>
              </a:defRPr>
            </a:lvl4pPr>
            <a:lvl5pPr marL="2057400" indent="-228600" algn="ctr">
              <a:defRPr kumimoji="1" sz="2400">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21867095-C80E-4FB8-A696-5C1E67C93283}" type="slidenum">
              <a:rPr lang="zh-CN" altLang="en-US" sz="1200"/>
              <a:pPr algn="r"/>
              <a:t>12</a:t>
            </a:fld>
            <a:endParaRPr lang="en-US" altLang="zh-CN"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239888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ctr">
              <a:defRPr kumimoji="1" sz="2400">
                <a:solidFill>
                  <a:schemeClr val="tx1"/>
                </a:solidFill>
                <a:latin typeface="Times New Roman" panose="02020603050405020304" pitchFamily="18" charset="0"/>
                <a:ea typeface="宋体" panose="02010600030101010101" pitchFamily="2" charset="-122"/>
              </a:defRPr>
            </a:lvl1pPr>
            <a:lvl2pPr marL="742950" indent="-285750" algn="ctr">
              <a:defRPr kumimoji="1" sz="2400">
                <a:solidFill>
                  <a:schemeClr val="tx1"/>
                </a:solidFill>
                <a:latin typeface="Times New Roman" panose="02020603050405020304" pitchFamily="18" charset="0"/>
                <a:ea typeface="宋体" panose="02010600030101010101" pitchFamily="2" charset="-122"/>
              </a:defRPr>
            </a:lvl2pPr>
            <a:lvl3pPr marL="1143000" indent="-228600" algn="ctr">
              <a:defRPr kumimoji="1" sz="2400">
                <a:solidFill>
                  <a:schemeClr val="tx1"/>
                </a:solidFill>
                <a:latin typeface="Times New Roman" panose="02020603050405020304" pitchFamily="18" charset="0"/>
                <a:ea typeface="宋体" panose="02010600030101010101" pitchFamily="2" charset="-122"/>
              </a:defRPr>
            </a:lvl3pPr>
            <a:lvl4pPr marL="1600200" indent="-228600" algn="ctr">
              <a:defRPr kumimoji="1" sz="2400">
                <a:solidFill>
                  <a:schemeClr val="tx1"/>
                </a:solidFill>
                <a:latin typeface="Times New Roman" panose="02020603050405020304" pitchFamily="18" charset="0"/>
                <a:ea typeface="宋体" panose="02010600030101010101" pitchFamily="2" charset="-122"/>
              </a:defRPr>
            </a:lvl4pPr>
            <a:lvl5pPr marL="2057400" indent="-228600" algn="ctr">
              <a:defRPr kumimoji="1" sz="2400">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21867095-C80E-4FB8-A696-5C1E67C93283}" type="slidenum">
              <a:rPr lang="zh-CN" altLang="en-US" sz="1200"/>
              <a:pPr algn="r"/>
              <a:t>13</a:t>
            </a:fld>
            <a:endParaRPr lang="en-US" altLang="zh-CN"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239888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ctr">
              <a:defRPr kumimoji="1" sz="2400">
                <a:solidFill>
                  <a:schemeClr val="tx1"/>
                </a:solidFill>
                <a:latin typeface="Times New Roman" panose="02020603050405020304" pitchFamily="18" charset="0"/>
                <a:ea typeface="宋体" panose="02010600030101010101" pitchFamily="2" charset="-122"/>
              </a:defRPr>
            </a:lvl1pPr>
            <a:lvl2pPr marL="742950" indent="-285750" algn="ctr">
              <a:defRPr kumimoji="1" sz="2400">
                <a:solidFill>
                  <a:schemeClr val="tx1"/>
                </a:solidFill>
                <a:latin typeface="Times New Roman" panose="02020603050405020304" pitchFamily="18" charset="0"/>
                <a:ea typeface="宋体" panose="02010600030101010101" pitchFamily="2" charset="-122"/>
              </a:defRPr>
            </a:lvl2pPr>
            <a:lvl3pPr marL="1143000" indent="-228600" algn="ctr">
              <a:defRPr kumimoji="1" sz="2400">
                <a:solidFill>
                  <a:schemeClr val="tx1"/>
                </a:solidFill>
                <a:latin typeface="Times New Roman" panose="02020603050405020304" pitchFamily="18" charset="0"/>
                <a:ea typeface="宋体" panose="02010600030101010101" pitchFamily="2" charset="-122"/>
              </a:defRPr>
            </a:lvl3pPr>
            <a:lvl4pPr marL="1600200" indent="-228600" algn="ctr">
              <a:defRPr kumimoji="1" sz="2400">
                <a:solidFill>
                  <a:schemeClr val="tx1"/>
                </a:solidFill>
                <a:latin typeface="Times New Roman" panose="02020603050405020304" pitchFamily="18" charset="0"/>
                <a:ea typeface="宋体" panose="02010600030101010101" pitchFamily="2" charset="-122"/>
              </a:defRPr>
            </a:lvl4pPr>
            <a:lvl5pPr marL="2057400" indent="-228600" algn="ctr">
              <a:defRPr kumimoji="1" sz="2400">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fld id="{3BBCF23A-F4C5-489A-94C8-EE6793FC5C92}" type="slidenum">
              <a:rPr lang="zh-CN" altLang="en-US" sz="1200"/>
              <a:pPr algn="r"/>
              <a:t>15</a:t>
            </a:fld>
            <a:endParaRPr lang="en-US" altLang="zh-CN"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91723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16</a:t>
            </a:fld>
            <a:endParaRPr lang="zh-CN" altLang="en-US"/>
          </a:p>
        </p:txBody>
      </p:sp>
    </p:spTree>
    <p:extLst>
      <p:ext uri="{BB962C8B-B14F-4D97-AF65-F5344CB8AC3E}">
        <p14:creationId xmlns:p14="http://schemas.microsoft.com/office/powerpoint/2010/main" val="27970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376418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28884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7178E1-1040-4D25-848B-4285787C1E1E}"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652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225962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7178E1-1040-4D25-848B-4285787C1E1E}"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15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218157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4097912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2879538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42410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1" cy="366183"/>
          </a:xfrm>
          <a:prstGeom prst="rect">
            <a:avLst/>
          </a:prstGeom>
        </p:spPr>
        <p:txBody>
          <a:bodyPr/>
          <a:lstStyle>
            <a:lvl1pPr>
              <a:defRPr/>
            </a:lvl1pPr>
          </a:lstStyle>
          <a:p>
            <a:pPr>
              <a:defRPr/>
            </a:pPr>
            <a:fld id="{AF102D13-023C-493B-946F-6334B1550202}" type="datetimeFigureOut">
              <a:rPr lang="zh-CN" altLang="en-US"/>
              <a:pPr>
                <a:defRPr/>
              </a:pPr>
              <a:t>2020/9/29</a:t>
            </a:fld>
            <a:endParaRPr lang="zh-CN" altLang="en-US"/>
          </a:p>
        </p:txBody>
      </p:sp>
      <p:sp>
        <p:nvSpPr>
          <p:cNvPr id="5" name="页脚占位符 4"/>
          <p:cNvSpPr>
            <a:spLocks noGrp="1"/>
          </p:cNvSpPr>
          <p:nvPr>
            <p:ph type="ftr" sz="quarter" idx="11"/>
          </p:nvPr>
        </p:nvSpPr>
        <p:spPr>
          <a:xfrm>
            <a:off x="4165601" y="6356351"/>
            <a:ext cx="38608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1" cy="366183"/>
          </a:xfrm>
          <a:prstGeom prst="rect">
            <a:avLst/>
          </a:prstGeom>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4177611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1" cy="366183"/>
          </a:xfrm>
          <a:prstGeom prst="rect">
            <a:avLst/>
          </a:prstGeom>
        </p:spPr>
        <p:txBody>
          <a:bodyPr/>
          <a:lstStyle>
            <a:lvl1pPr>
              <a:defRPr/>
            </a:lvl1pPr>
          </a:lstStyle>
          <a:p>
            <a:pPr>
              <a:defRPr/>
            </a:pPr>
            <a:fld id="{AF102D13-023C-493B-946F-6334B1550202}" type="datetimeFigureOut">
              <a:rPr lang="zh-CN" altLang="en-US"/>
              <a:pPr>
                <a:defRPr/>
              </a:pPr>
              <a:t>2020/9/29</a:t>
            </a:fld>
            <a:endParaRPr lang="zh-CN" altLang="en-US"/>
          </a:p>
        </p:txBody>
      </p:sp>
      <p:sp>
        <p:nvSpPr>
          <p:cNvPr id="5" name="页脚占位符 4"/>
          <p:cNvSpPr>
            <a:spLocks noGrp="1"/>
          </p:cNvSpPr>
          <p:nvPr>
            <p:ph type="ftr" sz="quarter" idx="11"/>
          </p:nvPr>
        </p:nvSpPr>
        <p:spPr>
          <a:xfrm>
            <a:off x="4165601" y="6356351"/>
            <a:ext cx="38608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1" cy="366183"/>
          </a:xfrm>
          <a:prstGeom prst="rect">
            <a:avLst/>
          </a:prstGeom>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272704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1947756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1" cy="366183"/>
          </a:xfrm>
          <a:prstGeom prst="rect">
            <a:avLst/>
          </a:prstGeom>
        </p:spPr>
        <p:txBody>
          <a:bodyPr/>
          <a:lstStyle>
            <a:lvl1pPr>
              <a:defRPr/>
            </a:lvl1pPr>
          </a:lstStyle>
          <a:p>
            <a:pPr>
              <a:defRPr/>
            </a:pPr>
            <a:fld id="{AF102D13-023C-493B-946F-6334B1550202}" type="datetimeFigureOut">
              <a:rPr lang="zh-CN" altLang="en-US"/>
              <a:pPr>
                <a:defRPr/>
              </a:pPr>
              <a:t>2020/9/29</a:t>
            </a:fld>
            <a:endParaRPr lang="zh-CN" altLang="en-US"/>
          </a:p>
        </p:txBody>
      </p:sp>
      <p:sp>
        <p:nvSpPr>
          <p:cNvPr id="5" name="页脚占位符 4"/>
          <p:cNvSpPr>
            <a:spLocks noGrp="1"/>
          </p:cNvSpPr>
          <p:nvPr>
            <p:ph type="ftr" sz="quarter" idx="11"/>
          </p:nvPr>
        </p:nvSpPr>
        <p:spPr>
          <a:xfrm>
            <a:off x="4165601" y="6356351"/>
            <a:ext cx="38608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7600" y="6356351"/>
            <a:ext cx="2844801" cy="366183"/>
          </a:xfrm>
          <a:prstGeom prst="rect">
            <a:avLst/>
          </a:prstGeom>
        </p:spPr>
        <p:txBody>
          <a:bodyPr/>
          <a:lstStyle>
            <a:lvl1pPr>
              <a:defRPr/>
            </a:lvl1pPr>
          </a:lstStyle>
          <a:p>
            <a:pPr>
              <a:defRPr/>
            </a:pPr>
            <a:fld id="{FB027665-4685-4CFB-A4DF-574C5BBB6387}" type="slidenum">
              <a:rPr lang="zh-CN" altLang="en-US"/>
              <a:pPr>
                <a:defRPr/>
              </a:pPr>
              <a:t>‹#›</a:t>
            </a:fld>
            <a:endParaRPr lang="zh-CN" altLang="en-US"/>
          </a:p>
        </p:txBody>
      </p:sp>
    </p:spTree>
    <p:extLst>
      <p:ext uri="{BB962C8B-B14F-4D97-AF65-F5344CB8AC3E}">
        <p14:creationId xmlns:p14="http://schemas.microsoft.com/office/powerpoint/2010/main" val="6706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222096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3964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156548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340981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333520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31333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2C6FA27-A012-44D3-BC95-AC41743B79C1}" type="datetimeFigureOut">
              <a:rPr lang="zh-CN" altLang="en-US" smtClean="0"/>
              <a:t>2020/9/29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416432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C6FA27-A012-44D3-BC95-AC41743B79C1}" type="datetimeFigureOut">
              <a:rPr lang="zh-CN" altLang="en-US" smtClean="0"/>
              <a:t>2020/9/29</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7178E1-1040-4D25-848B-4285787C1E1E}" type="slidenum">
              <a:rPr lang="zh-CN" altLang="en-US" smtClean="0"/>
              <a:t>‹#›</a:t>
            </a:fld>
            <a:endParaRPr lang="zh-CN" altLang="en-US"/>
          </a:p>
        </p:txBody>
      </p:sp>
    </p:spTree>
    <p:extLst>
      <p:ext uri="{BB962C8B-B14F-4D97-AF65-F5344CB8AC3E}">
        <p14:creationId xmlns:p14="http://schemas.microsoft.com/office/powerpoint/2010/main" val="7079600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1" r:id="rId18"/>
    <p:sldLayoutId id="2147483782" r:id="rId19"/>
    <p:sldLayoutId id="2147483783"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32165" y="738352"/>
            <a:ext cx="8915399" cy="2262781"/>
          </a:xfrm>
        </p:spPr>
        <p:txBody>
          <a:bodyPr/>
          <a:lstStyle/>
          <a:p>
            <a:r>
              <a:rPr lang="zh-CN" altLang="en-US" sz="4400" spc="15" dirty="0">
                <a:ln>
                  <a:noFill/>
                </a:ln>
                <a:solidFill>
                  <a:srgbClr val="3333CC"/>
                </a:solidFill>
                <a:latin typeface="黑体" panose="02010609060101010101" pitchFamily="49" charset="-122"/>
                <a:ea typeface="黑体" panose="02010609060101010101" pitchFamily="49" charset="-122"/>
                <a:cs typeface="宋体"/>
              </a:rPr>
              <a:t>   国开法学本科毕业论文</a:t>
            </a:r>
            <a:r>
              <a:rPr lang="en-US" altLang="zh-CN" sz="4400" spc="15" dirty="0">
                <a:ln>
                  <a:noFill/>
                </a:ln>
                <a:solidFill>
                  <a:srgbClr val="3333CC"/>
                </a:solidFill>
                <a:latin typeface="黑体" panose="02010609060101010101" pitchFamily="49" charset="-122"/>
                <a:ea typeface="黑体" panose="02010609060101010101" pitchFamily="49" charset="-122"/>
                <a:cs typeface="宋体"/>
              </a:rPr>
              <a:t/>
            </a:r>
            <a:br>
              <a:rPr lang="en-US" altLang="zh-CN" sz="4400" spc="15" dirty="0">
                <a:ln>
                  <a:noFill/>
                </a:ln>
                <a:solidFill>
                  <a:srgbClr val="3333CC"/>
                </a:solidFill>
                <a:latin typeface="黑体" panose="02010609060101010101" pitchFamily="49" charset="-122"/>
                <a:ea typeface="黑体" panose="02010609060101010101" pitchFamily="49" charset="-122"/>
                <a:cs typeface="宋体"/>
              </a:rPr>
            </a:br>
            <a:r>
              <a:rPr lang="en-US" altLang="zh-CN" sz="4400" spc="15" dirty="0">
                <a:ln>
                  <a:noFill/>
                </a:ln>
                <a:solidFill>
                  <a:srgbClr val="3333CC"/>
                </a:solidFill>
                <a:latin typeface="黑体" panose="02010609060101010101" pitchFamily="49" charset="-122"/>
                <a:ea typeface="黑体" panose="02010609060101010101" pitchFamily="49" charset="-122"/>
                <a:cs typeface="宋体"/>
              </a:rPr>
              <a:t>    </a:t>
            </a:r>
            <a:r>
              <a:rPr lang="zh-CN" altLang="en-US" sz="4400" spc="15" dirty="0">
                <a:ln>
                  <a:noFill/>
                </a:ln>
                <a:solidFill>
                  <a:srgbClr val="3333CC"/>
                </a:solidFill>
                <a:latin typeface="黑体" panose="02010609060101010101" pitchFamily="49" charset="-122"/>
                <a:ea typeface="黑体" panose="02010609060101010101" pitchFamily="49" charset="-122"/>
                <a:cs typeface="宋体"/>
              </a:rPr>
              <a:t>写作要</a:t>
            </a:r>
            <a:r>
              <a:rPr lang="zh-CN" altLang="en-US" sz="4400" dirty="0">
                <a:ln>
                  <a:noFill/>
                </a:ln>
                <a:solidFill>
                  <a:srgbClr val="3333CC"/>
                </a:solidFill>
                <a:latin typeface="黑体" panose="02010609060101010101" pitchFamily="49" charset="-122"/>
                <a:ea typeface="黑体" panose="02010609060101010101" pitchFamily="49" charset="-122"/>
                <a:cs typeface="宋体"/>
              </a:rPr>
              <a:t>求和注意事项</a:t>
            </a:r>
            <a:endParaRPr lang="zh-CN" altLang="en-US" dirty="0">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3930869" y="4083696"/>
            <a:ext cx="6859039" cy="1126283"/>
          </a:xfrm>
        </p:spPr>
        <p:txBody>
          <a:bodyPr>
            <a:normAutofit/>
          </a:bodyPr>
          <a:lstStyle/>
          <a:p>
            <a:r>
              <a:rPr lang="zh-CN" altLang="en-US" sz="3600" dirty="0">
                <a:latin typeface="黑体" panose="02010609060101010101" pitchFamily="49" charset="-122"/>
                <a:ea typeface="黑体" panose="02010609060101010101" pitchFamily="49" charset="-122"/>
              </a:rPr>
              <a:t>主讲：袁丽红</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Tree>
    <p:extLst>
      <p:ext uri="{BB962C8B-B14F-4D97-AF65-F5344CB8AC3E}">
        <p14:creationId xmlns:p14="http://schemas.microsoft.com/office/powerpoint/2010/main" val="15575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heel(1)">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
        <p:nvSpPr>
          <p:cNvPr id="39" name="椭圆 38"/>
          <p:cNvSpPr/>
          <p:nvPr/>
        </p:nvSpPr>
        <p:spPr>
          <a:xfrm>
            <a:off x="1116821" y="1347228"/>
            <a:ext cx="3974360" cy="3974360"/>
          </a:xfrm>
          <a:prstGeom prst="ellipse">
            <a:avLst/>
          </a:prstGeom>
          <a:blipFill dpi="0" rotWithShape="1">
            <a:blip r:embed="rId4" cstate="screen">
              <a:extLst>
                <a:ext uri="{28A0092B-C50C-407E-A947-70E740481C1C}">
                  <a14:useLocalDpi xmlns:a14="http://schemas.microsoft.com/office/drawing/2010/main"/>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a:defRPr/>
            </a:pPr>
            <a:endParaRPr lang="zh-CN" altLang="en-US" sz="2399" kern="0">
              <a:solidFill>
                <a:sysClr val="window" lastClr="FFFFFF"/>
              </a:solidFill>
              <a:cs typeface="+mn-ea"/>
              <a:sym typeface="+mn-lt"/>
            </a:endParaRPr>
          </a:p>
        </p:txBody>
      </p:sp>
      <p:sp>
        <p:nvSpPr>
          <p:cNvPr id="17" name="矩形 16"/>
          <p:cNvSpPr/>
          <p:nvPr/>
        </p:nvSpPr>
        <p:spPr>
          <a:xfrm>
            <a:off x="2608137" y="2330575"/>
            <a:ext cx="2691897" cy="1876796"/>
          </a:xfrm>
          <a:prstGeom prst="rect">
            <a:avLst/>
          </a:prstGeom>
        </p:spPr>
        <p:txBody>
          <a:bodyPr wrap="square">
            <a:spAutoFit/>
          </a:bodyPr>
          <a:lstStyle/>
          <a:p>
            <a:pPr algn="ctr">
              <a:defRPr/>
            </a:pPr>
            <a:r>
              <a:rPr lang="zh-CN" altLang="en-US" sz="11596" kern="0" dirty="0">
                <a:solidFill>
                  <a:srgbClr val="C80A2A"/>
                </a:solidFill>
                <a:cs typeface="+mn-ea"/>
                <a:sym typeface="+mn-lt"/>
              </a:rPr>
              <a:t>二</a:t>
            </a:r>
            <a:r>
              <a:rPr lang="en-US" altLang="zh-CN" sz="11596" kern="0" dirty="0">
                <a:solidFill>
                  <a:srgbClr val="C80A2A"/>
                </a:solidFill>
                <a:cs typeface="+mn-ea"/>
                <a:sym typeface="+mn-lt"/>
              </a:rPr>
              <a:t>.</a:t>
            </a:r>
            <a:endParaRPr lang="zh-CN" altLang="en-US" sz="11596" kern="0" dirty="0">
              <a:solidFill>
                <a:srgbClr val="C80A2A"/>
              </a:solidFill>
              <a:cs typeface="+mn-ea"/>
              <a:sym typeface="+mn-lt"/>
            </a:endParaRPr>
          </a:p>
        </p:txBody>
      </p:sp>
      <p:sp>
        <p:nvSpPr>
          <p:cNvPr id="18" name="矩形 17"/>
          <p:cNvSpPr/>
          <p:nvPr/>
        </p:nvSpPr>
        <p:spPr>
          <a:xfrm>
            <a:off x="1741680" y="3086428"/>
            <a:ext cx="1364476" cy="707758"/>
          </a:xfrm>
          <a:prstGeom prst="rect">
            <a:avLst/>
          </a:prstGeom>
        </p:spPr>
        <p:txBody>
          <a:bodyPr wrap="none">
            <a:spAutoFit/>
            <a:scene3d>
              <a:camera prst="orthographicFront"/>
              <a:lightRig rig="threePt" dir="t"/>
            </a:scene3d>
            <a:sp3d contourW="12700"/>
          </a:bodyPr>
          <a:lstStyle/>
          <a:p>
            <a:pPr algn="r"/>
            <a:r>
              <a:rPr lang="en-US" altLang="zh-CN" sz="3999" b="1" dirty="0">
                <a:solidFill>
                  <a:srgbClr val="000000">
                    <a:lumMod val="75000"/>
                    <a:lumOff val="25000"/>
                  </a:srgbClr>
                </a:solidFill>
                <a:cs typeface="+mn-ea"/>
                <a:sym typeface="+mn-lt"/>
              </a:rPr>
              <a:t>PART</a:t>
            </a:r>
            <a:endParaRPr lang="zh-CN" altLang="en-US" sz="3999" b="1" dirty="0">
              <a:solidFill>
                <a:srgbClr val="000000">
                  <a:lumMod val="75000"/>
                  <a:lumOff val="25000"/>
                </a:srgbClr>
              </a:solidFill>
              <a:cs typeface="+mn-ea"/>
              <a:sym typeface="+mn-lt"/>
            </a:endParaRPr>
          </a:p>
        </p:txBody>
      </p:sp>
      <p:sp>
        <p:nvSpPr>
          <p:cNvPr id="19" name="矩形 18"/>
          <p:cNvSpPr/>
          <p:nvPr/>
        </p:nvSpPr>
        <p:spPr>
          <a:xfrm>
            <a:off x="5328152" y="2757133"/>
            <a:ext cx="5143726" cy="912879"/>
          </a:xfrm>
          <a:prstGeom prst="rect">
            <a:avLst/>
          </a:prstGeom>
        </p:spPr>
        <p:txBody>
          <a:bodyPr wrap="square">
            <a:spAutoFit/>
          </a:bodyPr>
          <a:lstStyle/>
          <a:p>
            <a:pPr>
              <a:defRPr/>
            </a:pPr>
            <a:r>
              <a:rPr lang="zh-CN" altLang="en-US" sz="5332" kern="0" dirty="0">
                <a:solidFill>
                  <a:srgbClr val="C80A2A"/>
                </a:solidFill>
                <a:cs typeface="+mn-ea"/>
                <a:sym typeface="+mn-lt"/>
              </a:rPr>
              <a:t>论文撰写要求</a:t>
            </a:r>
          </a:p>
        </p:txBody>
      </p:sp>
    </p:spTree>
    <p:extLst>
      <p:ext uri="{BB962C8B-B14F-4D97-AF65-F5344CB8AC3E}">
        <p14:creationId xmlns:p14="http://schemas.microsoft.com/office/powerpoint/2010/main" val="749865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0"/>
          <p:cNvSpPr txBox="1">
            <a:spLocks/>
          </p:cNvSpPr>
          <p:nvPr/>
        </p:nvSpPr>
        <p:spPr bwMode="auto">
          <a:xfrm>
            <a:off x="1068021" y="496498"/>
            <a:ext cx="4786241"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pPr>
              <a:defRPr/>
            </a:pPr>
            <a:r>
              <a:rPr lang="zh-CN" altLang="en-US" sz="3200" kern="0" dirty="0">
                <a:solidFill>
                  <a:srgbClr val="C80A2A"/>
                </a:solidFill>
                <a:cs typeface="+mn-ea"/>
                <a:sym typeface="+mn-lt"/>
              </a:rPr>
              <a:t>二、论文撰写要求</a:t>
            </a:r>
          </a:p>
        </p:txBody>
      </p:sp>
      <p:sp>
        <p:nvSpPr>
          <p:cNvPr id="29" name="Right Arrow 29"/>
          <p:cNvSpPr/>
          <p:nvPr/>
        </p:nvSpPr>
        <p:spPr>
          <a:xfrm flipH="1">
            <a:off x="3002549" y="4619623"/>
            <a:ext cx="781471" cy="781471"/>
          </a:xfrm>
          <a:prstGeom prst="rightArrow">
            <a:avLst>
              <a:gd name="adj1" fmla="val 5906"/>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799">
              <a:cs typeface="+mn-ea"/>
              <a:sym typeface="+mn-lt"/>
            </a:endParaRPr>
          </a:p>
        </p:txBody>
      </p:sp>
      <p:sp>
        <p:nvSpPr>
          <p:cNvPr id="30" name="Right Arrow 30"/>
          <p:cNvSpPr/>
          <p:nvPr/>
        </p:nvSpPr>
        <p:spPr>
          <a:xfrm flipH="1">
            <a:off x="3002549" y="2105695"/>
            <a:ext cx="781471" cy="781471"/>
          </a:xfrm>
          <a:prstGeom prst="rightArrow">
            <a:avLst>
              <a:gd name="adj1" fmla="val 590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799">
              <a:cs typeface="+mn-ea"/>
              <a:sym typeface="+mn-lt"/>
            </a:endParaRPr>
          </a:p>
        </p:txBody>
      </p:sp>
      <p:sp>
        <p:nvSpPr>
          <p:cNvPr id="31" name="Right Arrow 28"/>
          <p:cNvSpPr/>
          <p:nvPr/>
        </p:nvSpPr>
        <p:spPr>
          <a:xfrm>
            <a:off x="8405868" y="4545511"/>
            <a:ext cx="781471" cy="781471"/>
          </a:xfrm>
          <a:prstGeom prst="rightArrow">
            <a:avLst>
              <a:gd name="adj1" fmla="val 5906"/>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799">
              <a:cs typeface="+mn-ea"/>
              <a:sym typeface="+mn-lt"/>
            </a:endParaRPr>
          </a:p>
        </p:txBody>
      </p:sp>
      <p:sp>
        <p:nvSpPr>
          <p:cNvPr id="32" name="Freeform 24"/>
          <p:cNvSpPr>
            <a:spLocks/>
          </p:cNvSpPr>
          <p:nvPr/>
        </p:nvSpPr>
        <p:spPr bwMode="auto">
          <a:xfrm>
            <a:off x="6131038" y="4574994"/>
            <a:ext cx="2761512" cy="544635"/>
          </a:xfrm>
          <a:custGeom>
            <a:avLst/>
            <a:gdLst>
              <a:gd name="T0" fmla="*/ 79 w 883"/>
              <a:gd name="T1" fmla="*/ 0 h 174"/>
              <a:gd name="T2" fmla="*/ 271 w 883"/>
              <a:gd name="T3" fmla="*/ 58 h 174"/>
              <a:gd name="T4" fmla="*/ 271 w 883"/>
              <a:gd name="T5" fmla="*/ 58 h 174"/>
              <a:gd name="T6" fmla="*/ 883 w 883"/>
              <a:gd name="T7" fmla="*/ 58 h 174"/>
              <a:gd name="T8" fmla="*/ 883 w 883"/>
              <a:gd name="T9" fmla="*/ 174 h 174"/>
              <a:gd name="T10" fmla="*/ 271 w 883"/>
              <a:gd name="T11" fmla="*/ 174 h 174"/>
              <a:gd name="T12" fmla="*/ 0 w 883"/>
              <a:gd name="T13" fmla="*/ 86 h 174"/>
              <a:gd name="T14" fmla="*/ 79 w 88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74">
                <a:moveTo>
                  <a:pt x="79" y="0"/>
                </a:moveTo>
                <a:cubicBezTo>
                  <a:pt x="134" y="36"/>
                  <a:pt x="200" y="58"/>
                  <a:pt x="271" y="58"/>
                </a:cubicBezTo>
                <a:cubicBezTo>
                  <a:pt x="271" y="58"/>
                  <a:pt x="271" y="58"/>
                  <a:pt x="271" y="58"/>
                </a:cubicBezTo>
                <a:cubicBezTo>
                  <a:pt x="883" y="58"/>
                  <a:pt x="883" y="58"/>
                  <a:pt x="883" y="58"/>
                </a:cubicBezTo>
                <a:cubicBezTo>
                  <a:pt x="883" y="174"/>
                  <a:pt x="883" y="174"/>
                  <a:pt x="883" y="174"/>
                </a:cubicBezTo>
                <a:cubicBezTo>
                  <a:pt x="271" y="174"/>
                  <a:pt x="271" y="174"/>
                  <a:pt x="271" y="174"/>
                </a:cubicBezTo>
                <a:cubicBezTo>
                  <a:pt x="170" y="174"/>
                  <a:pt x="76" y="141"/>
                  <a:pt x="0" y="86"/>
                </a:cubicBezTo>
                <a:lnTo>
                  <a:pt x="7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8" tIns="45694" rIns="91388" bIns="4569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799">
              <a:cs typeface="+mn-ea"/>
              <a:sym typeface="+mn-lt"/>
            </a:endParaRPr>
          </a:p>
        </p:txBody>
      </p:sp>
      <p:sp>
        <p:nvSpPr>
          <p:cNvPr id="33" name="Freeform 25"/>
          <p:cNvSpPr>
            <a:spLocks/>
          </p:cNvSpPr>
          <p:nvPr/>
        </p:nvSpPr>
        <p:spPr bwMode="auto">
          <a:xfrm>
            <a:off x="3388037" y="2311852"/>
            <a:ext cx="2768119" cy="564464"/>
          </a:xfrm>
          <a:custGeom>
            <a:avLst/>
            <a:gdLst>
              <a:gd name="T0" fmla="*/ 811 w 885"/>
              <a:gd name="T1" fmla="*/ 180 h 180"/>
              <a:gd name="T2" fmla="*/ 612 w 885"/>
              <a:gd name="T3" fmla="*/ 116 h 180"/>
              <a:gd name="T4" fmla="*/ 612 w 885"/>
              <a:gd name="T5" fmla="*/ 116 h 180"/>
              <a:gd name="T6" fmla="*/ 0 w 885"/>
              <a:gd name="T7" fmla="*/ 116 h 180"/>
              <a:gd name="T8" fmla="*/ 0 w 885"/>
              <a:gd name="T9" fmla="*/ 0 h 180"/>
              <a:gd name="T10" fmla="*/ 612 w 885"/>
              <a:gd name="T11" fmla="*/ 0 h 180"/>
              <a:gd name="T12" fmla="*/ 885 w 885"/>
              <a:gd name="T13" fmla="*/ 90 h 180"/>
              <a:gd name="T14" fmla="*/ 811 w 885"/>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5" h="180">
                <a:moveTo>
                  <a:pt x="811" y="180"/>
                </a:moveTo>
                <a:cubicBezTo>
                  <a:pt x="755" y="140"/>
                  <a:pt x="686" y="116"/>
                  <a:pt x="612" y="116"/>
                </a:cubicBezTo>
                <a:cubicBezTo>
                  <a:pt x="612" y="116"/>
                  <a:pt x="612" y="116"/>
                  <a:pt x="612" y="116"/>
                </a:cubicBezTo>
                <a:cubicBezTo>
                  <a:pt x="0" y="116"/>
                  <a:pt x="0" y="116"/>
                  <a:pt x="0" y="116"/>
                </a:cubicBezTo>
                <a:cubicBezTo>
                  <a:pt x="0" y="0"/>
                  <a:pt x="0" y="0"/>
                  <a:pt x="0" y="0"/>
                </a:cubicBezTo>
                <a:cubicBezTo>
                  <a:pt x="612" y="0"/>
                  <a:pt x="612" y="0"/>
                  <a:pt x="612" y="0"/>
                </a:cubicBezTo>
                <a:cubicBezTo>
                  <a:pt x="714" y="0"/>
                  <a:pt x="809" y="33"/>
                  <a:pt x="885" y="90"/>
                </a:cubicBezTo>
                <a:lnTo>
                  <a:pt x="811" y="1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8" tIns="45694" rIns="91388" bIns="4569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799">
              <a:cs typeface="+mn-ea"/>
              <a:sym typeface="+mn-lt"/>
            </a:endParaRPr>
          </a:p>
        </p:txBody>
      </p:sp>
      <p:sp>
        <p:nvSpPr>
          <p:cNvPr id="34" name="Freeform 26"/>
          <p:cNvSpPr>
            <a:spLocks/>
          </p:cNvSpPr>
          <p:nvPr/>
        </p:nvSpPr>
        <p:spPr bwMode="auto">
          <a:xfrm>
            <a:off x="3388035" y="2732226"/>
            <a:ext cx="3352412" cy="2462753"/>
          </a:xfrm>
          <a:custGeom>
            <a:avLst/>
            <a:gdLst>
              <a:gd name="T0" fmla="*/ 937 w 1072"/>
              <a:gd name="T1" fmla="*/ 0 h 786"/>
              <a:gd name="T2" fmla="*/ 1072 w 1072"/>
              <a:gd name="T3" fmla="*/ 326 h 786"/>
              <a:gd name="T4" fmla="*/ 612 w 1072"/>
              <a:gd name="T5" fmla="*/ 786 h 786"/>
              <a:gd name="T6" fmla="*/ 0 w 1072"/>
              <a:gd name="T7" fmla="*/ 786 h 786"/>
              <a:gd name="T8" fmla="*/ 0 w 1072"/>
              <a:gd name="T9" fmla="*/ 674 h 786"/>
              <a:gd name="T10" fmla="*/ 612 w 1072"/>
              <a:gd name="T11" fmla="*/ 674 h 786"/>
              <a:gd name="T12" fmla="*/ 612 w 1072"/>
              <a:gd name="T13" fmla="*/ 670 h 786"/>
              <a:gd name="T14" fmla="*/ 956 w 1072"/>
              <a:gd name="T15" fmla="*/ 326 h 786"/>
              <a:gd name="T16" fmla="*/ 858 w 1072"/>
              <a:gd name="T17" fmla="*/ 85 h 786"/>
              <a:gd name="T18" fmla="*/ 937 w 1072"/>
              <a:gd name="T19"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86">
                <a:moveTo>
                  <a:pt x="937" y="0"/>
                </a:moveTo>
                <a:cubicBezTo>
                  <a:pt x="1020" y="84"/>
                  <a:pt x="1072" y="199"/>
                  <a:pt x="1072" y="326"/>
                </a:cubicBezTo>
                <a:cubicBezTo>
                  <a:pt x="1072" y="580"/>
                  <a:pt x="866" y="786"/>
                  <a:pt x="612" y="786"/>
                </a:cubicBezTo>
                <a:cubicBezTo>
                  <a:pt x="0" y="786"/>
                  <a:pt x="0" y="786"/>
                  <a:pt x="0" y="786"/>
                </a:cubicBezTo>
                <a:cubicBezTo>
                  <a:pt x="0" y="674"/>
                  <a:pt x="0" y="674"/>
                  <a:pt x="0" y="674"/>
                </a:cubicBezTo>
                <a:cubicBezTo>
                  <a:pt x="612" y="674"/>
                  <a:pt x="612" y="674"/>
                  <a:pt x="612" y="674"/>
                </a:cubicBezTo>
                <a:cubicBezTo>
                  <a:pt x="612" y="670"/>
                  <a:pt x="612" y="670"/>
                  <a:pt x="612" y="670"/>
                </a:cubicBezTo>
                <a:cubicBezTo>
                  <a:pt x="802" y="670"/>
                  <a:pt x="956" y="516"/>
                  <a:pt x="956" y="326"/>
                </a:cubicBezTo>
                <a:cubicBezTo>
                  <a:pt x="956" y="232"/>
                  <a:pt x="919" y="147"/>
                  <a:pt x="858" y="85"/>
                </a:cubicBezTo>
                <a:lnTo>
                  <a:pt x="937"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8" tIns="45694" rIns="91388" bIns="4569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799">
              <a:cs typeface="+mn-ea"/>
              <a:sym typeface="+mn-lt"/>
            </a:endParaRPr>
          </a:p>
        </p:txBody>
      </p:sp>
      <p:sp>
        <p:nvSpPr>
          <p:cNvPr id="36" name="Freeform 27"/>
          <p:cNvSpPr>
            <a:spLocks/>
          </p:cNvSpPr>
          <p:nvPr/>
        </p:nvSpPr>
        <p:spPr bwMode="auto">
          <a:xfrm>
            <a:off x="5540138" y="2236501"/>
            <a:ext cx="3352412" cy="2407233"/>
          </a:xfrm>
          <a:custGeom>
            <a:avLst/>
            <a:gdLst>
              <a:gd name="T0" fmla="*/ 202 w 1072"/>
              <a:gd name="T1" fmla="*/ 687 h 768"/>
              <a:gd name="T2" fmla="*/ 116 w 1072"/>
              <a:gd name="T3" fmla="*/ 460 h 768"/>
              <a:gd name="T4" fmla="*/ 460 w 1072"/>
              <a:gd name="T5" fmla="*/ 116 h 768"/>
              <a:gd name="T6" fmla="*/ 460 w 1072"/>
              <a:gd name="T7" fmla="*/ 112 h 768"/>
              <a:gd name="T8" fmla="*/ 1072 w 1072"/>
              <a:gd name="T9" fmla="*/ 112 h 768"/>
              <a:gd name="T10" fmla="*/ 1072 w 1072"/>
              <a:gd name="T11" fmla="*/ 0 h 768"/>
              <a:gd name="T12" fmla="*/ 460 w 1072"/>
              <a:gd name="T13" fmla="*/ 0 h 768"/>
              <a:gd name="T14" fmla="*/ 0 w 1072"/>
              <a:gd name="T15" fmla="*/ 460 h 768"/>
              <a:gd name="T16" fmla="*/ 118 w 1072"/>
              <a:gd name="T17" fmla="*/ 768 h 768"/>
              <a:gd name="T18" fmla="*/ 202 w 1072"/>
              <a:gd name="T19" fmla="*/ 68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68">
                <a:moveTo>
                  <a:pt x="202" y="687"/>
                </a:moveTo>
                <a:cubicBezTo>
                  <a:pt x="148" y="627"/>
                  <a:pt x="116" y="547"/>
                  <a:pt x="116" y="460"/>
                </a:cubicBezTo>
                <a:cubicBezTo>
                  <a:pt x="116" y="270"/>
                  <a:pt x="272" y="116"/>
                  <a:pt x="460" y="116"/>
                </a:cubicBezTo>
                <a:cubicBezTo>
                  <a:pt x="460" y="112"/>
                  <a:pt x="460" y="112"/>
                  <a:pt x="460" y="112"/>
                </a:cubicBezTo>
                <a:cubicBezTo>
                  <a:pt x="1072" y="112"/>
                  <a:pt x="1072" y="112"/>
                  <a:pt x="1072" y="112"/>
                </a:cubicBezTo>
                <a:cubicBezTo>
                  <a:pt x="1072" y="0"/>
                  <a:pt x="1072" y="0"/>
                  <a:pt x="1072" y="0"/>
                </a:cubicBezTo>
                <a:cubicBezTo>
                  <a:pt x="460" y="0"/>
                  <a:pt x="460" y="0"/>
                  <a:pt x="460" y="0"/>
                </a:cubicBezTo>
                <a:cubicBezTo>
                  <a:pt x="206" y="0"/>
                  <a:pt x="0" y="206"/>
                  <a:pt x="0" y="460"/>
                </a:cubicBezTo>
                <a:cubicBezTo>
                  <a:pt x="0" y="578"/>
                  <a:pt x="45" y="686"/>
                  <a:pt x="118" y="768"/>
                </a:cubicBezTo>
                <a:cubicBezTo>
                  <a:pt x="118" y="768"/>
                  <a:pt x="170" y="730"/>
                  <a:pt x="202" y="6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8" tIns="45694" rIns="91388" bIns="4569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799">
              <a:cs typeface="+mn-ea"/>
              <a:sym typeface="+mn-lt"/>
            </a:endParaRPr>
          </a:p>
        </p:txBody>
      </p:sp>
      <p:sp>
        <p:nvSpPr>
          <p:cNvPr id="37" name="Right Arrow 11"/>
          <p:cNvSpPr/>
          <p:nvPr/>
        </p:nvSpPr>
        <p:spPr>
          <a:xfrm>
            <a:off x="8405868" y="2021234"/>
            <a:ext cx="781471" cy="781471"/>
          </a:xfrm>
          <a:prstGeom prst="rightArrow">
            <a:avLst>
              <a:gd name="adj1" fmla="val 590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799">
              <a:cs typeface="+mn-ea"/>
              <a:sym typeface="+mn-lt"/>
            </a:endParaRPr>
          </a:p>
        </p:txBody>
      </p:sp>
      <p:sp>
        <p:nvSpPr>
          <p:cNvPr id="74" name="TextBox 30"/>
          <p:cNvSpPr txBox="1"/>
          <p:nvPr/>
        </p:nvSpPr>
        <p:spPr>
          <a:xfrm>
            <a:off x="1570448" y="1912883"/>
            <a:ext cx="1372449" cy="738664"/>
          </a:xfrm>
          <a:prstGeom prst="rect">
            <a:avLst/>
          </a:prstGeom>
          <a:noFill/>
        </p:spPr>
        <p:txBody>
          <a:bodyPr wrap="square" lIns="0" tIns="0" rIns="0" bIns="0" rtlCol="0">
            <a:spAutoFit/>
          </a:bodyPr>
          <a:lstStyle/>
          <a:p>
            <a:pPr algn="ctr"/>
            <a:r>
              <a:rPr lang="zh-CN" altLang="en-US" sz="2400" dirty="0">
                <a:solidFill>
                  <a:srgbClr val="C80A2A"/>
                </a:solidFill>
                <a:latin typeface="黑体" panose="02010609060101010101" pitchFamily="49" charset="-122"/>
                <a:ea typeface="黑体" panose="02010609060101010101" pitchFamily="49" charset="-122"/>
                <a:cs typeface="+mn-ea"/>
                <a:sym typeface="+mn-lt"/>
              </a:rPr>
              <a:t>自主完成切忌抄袭</a:t>
            </a:r>
          </a:p>
        </p:txBody>
      </p:sp>
      <p:sp>
        <p:nvSpPr>
          <p:cNvPr id="75" name="TextBox 30"/>
          <p:cNvSpPr txBox="1"/>
          <p:nvPr/>
        </p:nvSpPr>
        <p:spPr>
          <a:xfrm>
            <a:off x="1429408" y="4679075"/>
            <a:ext cx="1519598" cy="861518"/>
          </a:xfrm>
          <a:prstGeom prst="rect">
            <a:avLst/>
          </a:prstGeom>
          <a:noFill/>
        </p:spPr>
        <p:txBody>
          <a:bodyPr wrap="square" lIns="0" tIns="0" rIns="0" bIns="0" rtlCol="0">
            <a:spAutoFit/>
          </a:bodyPr>
          <a:lstStyle/>
          <a:p>
            <a:pPr algn="ctr"/>
            <a:r>
              <a:rPr lang="zh-CN" altLang="en-US" sz="2799" dirty="0">
                <a:solidFill>
                  <a:srgbClr val="C80A2A"/>
                </a:solidFill>
                <a:latin typeface="黑体" panose="02010609060101010101" pitchFamily="49" charset="-122"/>
                <a:ea typeface="黑体" panose="02010609060101010101" pitchFamily="49" charset="-122"/>
                <a:cs typeface="+mn-ea"/>
                <a:sym typeface="+mn-lt"/>
              </a:rPr>
              <a:t>参考文献符合要求</a:t>
            </a:r>
          </a:p>
        </p:txBody>
      </p:sp>
      <p:sp>
        <p:nvSpPr>
          <p:cNvPr id="76" name="TextBox 30"/>
          <p:cNvSpPr txBox="1"/>
          <p:nvPr/>
        </p:nvSpPr>
        <p:spPr>
          <a:xfrm>
            <a:off x="9228553" y="1989285"/>
            <a:ext cx="1134647" cy="738664"/>
          </a:xfrm>
          <a:prstGeom prst="rect">
            <a:avLst/>
          </a:prstGeom>
          <a:noFill/>
        </p:spPr>
        <p:txBody>
          <a:bodyPr wrap="square" lIns="0" tIns="0" rIns="0" bIns="0" rtlCol="0">
            <a:spAutoFit/>
          </a:bodyPr>
          <a:lstStyle/>
          <a:p>
            <a:pPr algn="ctr"/>
            <a:r>
              <a:rPr lang="zh-CN" altLang="en-US" sz="2400" dirty="0">
                <a:solidFill>
                  <a:srgbClr val="C80A2A"/>
                </a:solidFill>
                <a:latin typeface="黑体" panose="02010609060101010101" pitchFamily="49" charset="-122"/>
                <a:ea typeface="黑体" panose="02010609060101010101" pitchFamily="49" charset="-122"/>
                <a:cs typeface="+mn-ea"/>
                <a:sym typeface="+mn-lt"/>
              </a:rPr>
              <a:t>字数符合要求</a:t>
            </a:r>
          </a:p>
        </p:txBody>
      </p:sp>
      <p:sp>
        <p:nvSpPr>
          <p:cNvPr id="77" name="TextBox 30"/>
          <p:cNvSpPr txBox="1"/>
          <p:nvPr/>
        </p:nvSpPr>
        <p:spPr>
          <a:xfrm>
            <a:off x="9228554" y="4679075"/>
            <a:ext cx="1322178" cy="861518"/>
          </a:xfrm>
          <a:prstGeom prst="rect">
            <a:avLst/>
          </a:prstGeom>
          <a:noFill/>
        </p:spPr>
        <p:txBody>
          <a:bodyPr wrap="square" lIns="0" tIns="0" rIns="0" bIns="0" rtlCol="0">
            <a:spAutoFit/>
          </a:bodyPr>
          <a:lstStyle/>
          <a:p>
            <a:pPr algn="ctr"/>
            <a:r>
              <a:rPr lang="zh-CN" altLang="en-US" sz="2799" dirty="0">
                <a:solidFill>
                  <a:srgbClr val="C80A2A"/>
                </a:solidFill>
                <a:latin typeface="黑体" panose="02010609060101010101" pitchFamily="49" charset="-122"/>
                <a:ea typeface="黑体" panose="02010609060101010101" pitchFamily="49" charset="-122"/>
                <a:cs typeface="+mn-ea"/>
                <a:sym typeface="+mn-lt"/>
              </a:rPr>
              <a:t>切忌法条过时</a:t>
            </a:r>
          </a:p>
        </p:txBody>
      </p:sp>
      <p:sp>
        <p:nvSpPr>
          <p:cNvPr id="78" name="矩形 27"/>
          <p:cNvSpPr>
            <a:spLocks noChangeArrowheads="1"/>
          </p:cNvSpPr>
          <p:nvPr/>
        </p:nvSpPr>
        <p:spPr bwMode="auto">
          <a:xfrm>
            <a:off x="1680873" y="2949095"/>
            <a:ext cx="2860380" cy="609383"/>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dirty="0"/>
              <a:t>要求：</a:t>
            </a:r>
            <a:r>
              <a:rPr lang="zh-CN" altLang="zh-CN" sz="1400" dirty="0"/>
              <a:t>上传查重报告</a:t>
            </a:r>
            <a:r>
              <a:rPr lang="en-US" altLang="zh-CN" sz="1400" dirty="0"/>
              <a:t>PDF</a:t>
            </a:r>
            <a:r>
              <a:rPr lang="zh-CN" altLang="en-US" sz="1400" dirty="0"/>
              <a:t>文件</a:t>
            </a:r>
            <a:r>
              <a:rPr lang="zh-CN" altLang="zh-CN" sz="1400" dirty="0"/>
              <a:t>，</a:t>
            </a:r>
            <a:r>
              <a:rPr lang="zh-CN" altLang="en-US" sz="1400" dirty="0"/>
              <a:t>重复率</a:t>
            </a:r>
            <a:r>
              <a:rPr lang="zh-CN" altLang="zh-CN" sz="1400" dirty="0"/>
              <a:t>不低于</a:t>
            </a:r>
            <a:r>
              <a:rPr lang="en-US" altLang="zh-CN" sz="1400" dirty="0"/>
              <a:t>30%</a:t>
            </a:r>
            <a:r>
              <a:rPr lang="zh-CN" altLang="en-US" sz="1400" dirty="0"/>
              <a:t>，不要上传压缩包</a:t>
            </a:r>
            <a:endParaRPr lang="zh-CN" altLang="en-US" sz="1400" kern="0" dirty="0">
              <a:solidFill>
                <a:schemeClr val="bg1">
                  <a:lumMod val="50000"/>
                </a:schemeClr>
              </a:solidFill>
              <a:cs typeface="+mn-ea"/>
              <a:sym typeface="+mn-lt"/>
            </a:endParaRPr>
          </a:p>
        </p:txBody>
      </p:sp>
      <p:sp>
        <p:nvSpPr>
          <p:cNvPr id="79" name="矩形 27"/>
          <p:cNvSpPr>
            <a:spLocks noChangeArrowheads="1"/>
          </p:cNvSpPr>
          <p:nvPr/>
        </p:nvSpPr>
        <p:spPr bwMode="auto">
          <a:xfrm>
            <a:off x="1680873" y="3971550"/>
            <a:ext cx="2860380" cy="535517"/>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200" dirty="0"/>
              <a:t>要求：</a:t>
            </a:r>
            <a:r>
              <a:rPr lang="zh-CN" altLang="zh-CN" sz="1200" dirty="0"/>
              <a:t>至少要</a:t>
            </a:r>
            <a:r>
              <a:rPr lang="en-US" altLang="zh-CN" sz="1200" dirty="0"/>
              <a:t>10</a:t>
            </a:r>
            <a:r>
              <a:rPr lang="zh-CN" altLang="zh-CN" sz="1200" dirty="0"/>
              <a:t>个以上</a:t>
            </a:r>
            <a:r>
              <a:rPr lang="zh-CN" altLang="en-US" sz="1200" dirty="0"/>
              <a:t>；</a:t>
            </a:r>
            <a:r>
              <a:rPr lang="zh-CN" altLang="zh-CN" sz="1200" dirty="0"/>
              <a:t>近</a:t>
            </a:r>
            <a:r>
              <a:rPr lang="en-US" altLang="zh-CN" sz="1200" dirty="0"/>
              <a:t>5</a:t>
            </a:r>
            <a:r>
              <a:rPr lang="zh-CN" altLang="zh-CN" sz="1200" dirty="0"/>
              <a:t>年或者至少近</a:t>
            </a:r>
            <a:r>
              <a:rPr lang="en-US" altLang="zh-CN" sz="1200" dirty="0"/>
              <a:t>10</a:t>
            </a:r>
            <a:r>
              <a:rPr lang="zh-CN" altLang="zh-CN" sz="1200" dirty="0"/>
              <a:t>年的文献</a:t>
            </a:r>
            <a:endParaRPr lang="zh-CN" altLang="en-US" sz="1200" kern="0" dirty="0">
              <a:solidFill>
                <a:schemeClr val="bg1">
                  <a:lumMod val="50000"/>
                </a:schemeClr>
              </a:solidFill>
              <a:cs typeface="+mn-ea"/>
              <a:sym typeface="+mn-lt"/>
            </a:endParaRPr>
          </a:p>
        </p:txBody>
      </p:sp>
      <p:sp>
        <p:nvSpPr>
          <p:cNvPr id="80" name="矩形 27"/>
          <p:cNvSpPr>
            <a:spLocks noChangeArrowheads="1"/>
          </p:cNvSpPr>
          <p:nvPr/>
        </p:nvSpPr>
        <p:spPr bwMode="auto">
          <a:xfrm>
            <a:off x="7690351" y="2949095"/>
            <a:ext cx="2860380" cy="841435"/>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dirty="0"/>
              <a:t>要求：正文（</a:t>
            </a:r>
            <a:r>
              <a:rPr lang="zh-CN" altLang="zh-CN" sz="1400" dirty="0"/>
              <a:t>不包括封面、题目、目录、摘要和参考文献</a:t>
            </a:r>
            <a:r>
              <a:rPr lang="zh-CN" altLang="en-US" sz="1400" dirty="0"/>
              <a:t>）</a:t>
            </a:r>
            <a:r>
              <a:rPr lang="zh-CN" altLang="zh-CN" sz="1400" dirty="0"/>
              <a:t>字数</a:t>
            </a:r>
            <a:r>
              <a:rPr lang="zh-CN" altLang="en-US" sz="1400" dirty="0"/>
              <a:t>不少于</a:t>
            </a:r>
            <a:r>
              <a:rPr lang="en-US" altLang="zh-CN" sz="1400" dirty="0"/>
              <a:t>6000</a:t>
            </a:r>
            <a:r>
              <a:rPr lang="zh-CN" altLang="en-US" sz="1400" dirty="0"/>
              <a:t>字</a:t>
            </a:r>
            <a:endParaRPr lang="zh-CN" altLang="en-US" sz="1400" kern="0" dirty="0">
              <a:solidFill>
                <a:schemeClr val="bg1">
                  <a:lumMod val="50000"/>
                </a:schemeClr>
              </a:solidFill>
              <a:cs typeface="+mn-ea"/>
              <a:sym typeface="+mn-lt"/>
            </a:endParaRPr>
          </a:p>
        </p:txBody>
      </p:sp>
      <p:sp>
        <p:nvSpPr>
          <p:cNvPr id="81" name="矩形 27"/>
          <p:cNvSpPr>
            <a:spLocks noChangeArrowheads="1"/>
          </p:cNvSpPr>
          <p:nvPr/>
        </p:nvSpPr>
        <p:spPr bwMode="auto">
          <a:xfrm>
            <a:off x="7690351" y="3971550"/>
            <a:ext cx="2860380" cy="841435"/>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dirty="0"/>
              <a:t>论述中引用的有关法律一定要保证是最新的有效的法律，</a:t>
            </a:r>
            <a:r>
              <a:rPr lang="zh-CN" altLang="en-US" sz="1400" dirty="0">
                <a:solidFill>
                  <a:schemeClr val="hlink"/>
                </a:solidFill>
              </a:rPr>
              <a:t>千万不要依据过时的法条</a:t>
            </a:r>
            <a:endParaRPr lang="zh-CN" altLang="en-US" sz="1400" dirty="0">
              <a:sym typeface="+mn-lt"/>
            </a:endParaRPr>
          </a:p>
        </p:txBody>
      </p:sp>
      <p:pic>
        <p:nvPicPr>
          <p:cNvPr id="19" name="图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3200" y="-1"/>
            <a:ext cx="1827977" cy="6858001"/>
          </a:xfrm>
          <a:prstGeom prst="rect">
            <a:avLst/>
          </a:prstGeom>
        </p:spPr>
      </p:pic>
    </p:spTree>
    <p:extLst>
      <p:ext uri="{BB962C8B-B14F-4D97-AF65-F5344CB8AC3E}">
        <p14:creationId xmlns:p14="http://schemas.microsoft.com/office/powerpoint/2010/main" val="1966956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barn(inVertical)">
                                      <p:cBhvr>
                                        <p:cTn id="40" dur="500"/>
                                        <p:tgtEl>
                                          <p:spTgt spid="74"/>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barn(inVertical)">
                                      <p:cBhvr>
                                        <p:cTn id="48" dur="500"/>
                                        <p:tgtEl>
                                          <p:spTgt spid="76"/>
                                        </p:tgtEl>
                                      </p:cBhvr>
                                    </p:animEffect>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arn(inVertical)">
                                      <p:cBhvr>
                                        <p:cTn id="52" dur="500"/>
                                        <p:tgtEl>
                                          <p:spTgt spid="77"/>
                                        </p:tgtEl>
                                      </p:cBhvr>
                                    </p:animEffect>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arn(inVertical)">
                                      <p:cBhvr>
                                        <p:cTn id="56" dur="500"/>
                                        <p:tgtEl>
                                          <p:spTgt spid="7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barn(inVertical)">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arn(inVertical)">
                                      <p:cBhvr>
                                        <p:cTn id="62" dur="500"/>
                                        <p:tgtEl>
                                          <p:spTgt spid="8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barn(inVertical)">
                                      <p:cBhvr>
                                        <p:cTn id="65" dur="500"/>
                                        <p:tgtEl>
                                          <p:spTgt spid="81"/>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74" grpId="0"/>
      <p:bldP spid="75" grpId="0"/>
      <p:bldP spid="76" grpId="0"/>
      <p:bldP spid="77"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33195" y="656216"/>
            <a:ext cx="9471417" cy="1248784"/>
          </a:xfrm>
        </p:spPr>
        <p:txBody>
          <a:bodyPr/>
          <a:lstStyle/>
          <a:p>
            <a:r>
              <a:rPr lang="zh-CN" altLang="en-US" kern="0" dirty="0">
                <a:solidFill>
                  <a:srgbClr val="C80A2A"/>
                </a:solidFill>
                <a:cs typeface="+mn-ea"/>
                <a:sym typeface="+mn-lt"/>
              </a:rPr>
              <a:t>二、论文撰写要求</a:t>
            </a:r>
            <a:br>
              <a:rPr lang="zh-CN" altLang="en-US" kern="0" dirty="0">
                <a:solidFill>
                  <a:srgbClr val="C80A2A"/>
                </a:solidFill>
                <a:cs typeface="+mn-ea"/>
                <a:sym typeface="+mn-lt"/>
              </a:rPr>
            </a:br>
            <a:endParaRPr lang="zh-CN" altLang="en-US" dirty="0">
              <a:solidFill>
                <a:schemeClr val="hlink"/>
              </a:solidFill>
            </a:endParaRPr>
          </a:p>
        </p:txBody>
      </p:sp>
      <p:sp>
        <p:nvSpPr>
          <p:cNvPr id="19459" name="Rectangle 3"/>
          <p:cNvSpPr>
            <a:spLocks noGrp="1" noChangeArrowheads="1"/>
          </p:cNvSpPr>
          <p:nvPr>
            <p:ph type="body" idx="1"/>
          </p:nvPr>
        </p:nvSpPr>
        <p:spPr/>
        <p:txBody>
          <a:bodyPr>
            <a:normAutofit/>
          </a:bodyPr>
          <a:lstStyle/>
          <a:p>
            <a:pPr eaLnBrk="1" hangingPunct="1">
              <a:lnSpc>
                <a:spcPct val="90000"/>
              </a:lnSpc>
            </a:pPr>
            <a:r>
              <a:rPr lang="zh-CN" altLang="en-US" sz="2400" dirty="0"/>
              <a:t>分为</a:t>
            </a:r>
            <a:r>
              <a:rPr lang="zh-CN" altLang="en-US" sz="2400" dirty="0">
                <a:solidFill>
                  <a:srgbClr val="0000CC"/>
                </a:solidFill>
              </a:rPr>
              <a:t>理论观点论证型</a:t>
            </a:r>
            <a:r>
              <a:rPr lang="zh-CN" altLang="en-US" sz="2400" dirty="0"/>
              <a:t>和</a:t>
            </a:r>
            <a:r>
              <a:rPr lang="zh-CN" altLang="en-US" sz="2400" dirty="0">
                <a:solidFill>
                  <a:schemeClr val="hlink"/>
                </a:solidFill>
              </a:rPr>
              <a:t>实际问题解决型</a:t>
            </a:r>
            <a:r>
              <a:rPr lang="zh-CN" altLang="en-US" sz="2400" dirty="0"/>
              <a:t>两种</a:t>
            </a:r>
          </a:p>
          <a:p>
            <a:pPr eaLnBrk="1" hangingPunct="1">
              <a:lnSpc>
                <a:spcPct val="90000"/>
              </a:lnSpc>
            </a:pPr>
            <a:r>
              <a:rPr lang="zh-CN" altLang="en-US" sz="2400" dirty="0"/>
              <a:t>一般写</a:t>
            </a:r>
            <a:r>
              <a:rPr lang="zh-CN" altLang="en-US" sz="2400" dirty="0">
                <a:solidFill>
                  <a:schemeClr val="hlink"/>
                </a:solidFill>
              </a:rPr>
              <a:t>实际问题解决型</a:t>
            </a:r>
            <a:r>
              <a:rPr lang="zh-CN" altLang="en-US" sz="2400" dirty="0"/>
              <a:t>容易些。这种大致结构如下：</a:t>
            </a:r>
          </a:p>
          <a:p>
            <a:pPr eaLnBrk="1" hangingPunct="1">
              <a:lnSpc>
                <a:spcPct val="90000"/>
              </a:lnSpc>
            </a:pPr>
            <a:r>
              <a:rPr lang="zh-CN" altLang="en-US" sz="2400" dirty="0">
                <a:solidFill>
                  <a:schemeClr val="folHlink"/>
                </a:solidFill>
              </a:rPr>
              <a:t>引言</a:t>
            </a:r>
          </a:p>
          <a:p>
            <a:pPr eaLnBrk="1" hangingPunct="1">
              <a:lnSpc>
                <a:spcPct val="90000"/>
              </a:lnSpc>
            </a:pPr>
            <a:r>
              <a:rPr lang="zh-CN" altLang="en-US" sz="2400" dirty="0">
                <a:solidFill>
                  <a:schemeClr val="folHlink"/>
                </a:solidFill>
              </a:rPr>
              <a:t>提出问题</a:t>
            </a:r>
          </a:p>
          <a:p>
            <a:pPr eaLnBrk="1" hangingPunct="1">
              <a:lnSpc>
                <a:spcPct val="90000"/>
              </a:lnSpc>
            </a:pPr>
            <a:r>
              <a:rPr lang="zh-CN" altLang="en-US" sz="2400" dirty="0">
                <a:solidFill>
                  <a:schemeClr val="folHlink"/>
                </a:solidFill>
              </a:rPr>
              <a:t>分析问题</a:t>
            </a:r>
          </a:p>
          <a:p>
            <a:pPr eaLnBrk="1" hangingPunct="1">
              <a:lnSpc>
                <a:spcPct val="90000"/>
              </a:lnSpc>
            </a:pPr>
            <a:r>
              <a:rPr lang="zh-CN" altLang="en-US" sz="2400" dirty="0">
                <a:solidFill>
                  <a:schemeClr val="folHlink"/>
                </a:solidFill>
              </a:rPr>
              <a:t>解决问题</a:t>
            </a:r>
          </a:p>
          <a:p>
            <a:pPr eaLnBrk="1" hangingPunct="1">
              <a:lnSpc>
                <a:spcPct val="90000"/>
              </a:lnSpc>
            </a:pPr>
            <a:r>
              <a:rPr lang="zh-CN" altLang="en-US" sz="2400" dirty="0">
                <a:solidFill>
                  <a:schemeClr val="folHlink"/>
                </a:solidFill>
              </a:rPr>
              <a:t>结语</a:t>
            </a:r>
          </a:p>
          <a:p>
            <a:pPr eaLnBrk="1" hangingPunct="1">
              <a:lnSpc>
                <a:spcPct val="90000"/>
              </a:lnSpc>
            </a:pPr>
            <a:r>
              <a:rPr lang="zh-CN" altLang="en-US" sz="2400" dirty="0"/>
              <a:t>比如</a:t>
            </a:r>
          </a:p>
          <a:p>
            <a:pPr eaLnBrk="1" hangingPunct="1">
              <a:lnSpc>
                <a:spcPct val="90000"/>
              </a:lnSpc>
            </a:pPr>
            <a:endParaRPr lang="zh-CN" altLang="en-US" sz="2400" dirty="0"/>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986" y="-1"/>
            <a:ext cx="2553191" cy="6858001"/>
          </a:xfrm>
          <a:prstGeom prst="rect">
            <a:avLst/>
          </a:prstGeom>
        </p:spPr>
      </p:pic>
    </p:spTree>
    <p:extLst>
      <p:ext uri="{BB962C8B-B14F-4D97-AF65-F5344CB8AC3E}">
        <p14:creationId xmlns:p14="http://schemas.microsoft.com/office/powerpoint/2010/main" val="6472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1000" fill="hold"/>
                                        <p:tgtEl>
                                          <p:spTgt spid="19458"/>
                                        </p:tgtEl>
                                        <p:attrNameLst>
                                          <p:attrName>ppt_w</p:attrName>
                                        </p:attrNameLst>
                                      </p:cBhvr>
                                      <p:tavLst>
                                        <p:tav tm="0">
                                          <p:val>
                                            <p:fltVal val="0"/>
                                          </p:val>
                                        </p:tav>
                                        <p:tav tm="100000">
                                          <p:val>
                                            <p:strVal val="#ppt_w"/>
                                          </p:val>
                                        </p:tav>
                                      </p:tavLst>
                                    </p:anim>
                                    <p:anim calcmode="lin" valueType="num">
                                      <p:cBhvr>
                                        <p:cTn id="13" dur="1000" fill="hold"/>
                                        <p:tgtEl>
                                          <p:spTgt spid="19458"/>
                                        </p:tgtEl>
                                        <p:attrNameLst>
                                          <p:attrName>ppt_h</p:attrName>
                                        </p:attrNameLst>
                                      </p:cBhvr>
                                      <p:tavLst>
                                        <p:tav tm="0">
                                          <p:val>
                                            <p:fltVal val="0"/>
                                          </p:val>
                                        </p:tav>
                                        <p:tav tm="100000">
                                          <p:val>
                                            <p:strVal val="#ppt_h"/>
                                          </p:val>
                                        </p:tav>
                                      </p:tavLst>
                                    </p:anim>
                                    <p:anim calcmode="lin" valueType="num">
                                      <p:cBhvr>
                                        <p:cTn id="14" dur="1000" fill="hold"/>
                                        <p:tgtEl>
                                          <p:spTgt spid="19458"/>
                                        </p:tgtEl>
                                        <p:attrNameLst>
                                          <p:attrName>style.rotation</p:attrName>
                                        </p:attrNameLst>
                                      </p:cBhvr>
                                      <p:tavLst>
                                        <p:tav tm="0">
                                          <p:val>
                                            <p:fltVal val="90"/>
                                          </p:val>
                                        </p:tav>
                                        <p:tav tm="100000">
                                          <p:val>
                                            <p:fltVal val="0"/>
                                          </p:val>
                                        </p:tav>
                                      </p:tavLst>
                                    </p:anim>
                                    <p:animEffect transition="in" filter="fade">
                                      <p:cBhvr>
                                        <p:cTn id="15" dur="1000"/>
                                        <p:tgtEl>
                                          <p:spTgt spid="1945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9459">
                                            <p:txEl>
                                              <p:pRg st="0" end="0"/>
                                            </p:txEl>
                                          </p:spTgt>
                                        </p:tgtEl>
                                        <p:attrNameLst>
                                          <p:attrName>style.visibility</p:attrName>
                                        </p:attrNameLst>
                                      </p:cBhvr>
                                      <p:to>
                                        <p:strVal val="visible"/>
                                      </p:to>
                                    </p:set>
                                    <p:anim calcmode="lin" valueType="num">
                                      <p:cBhvr>
                                        <p:cTn id="20"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945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9459">
                                            <p:txEl>
                                              <p:pRg st="1" end="1"/>
                                            </p:txEl>
                                          </p:spTgt>
                                        </p:tgtEl>
                                        <p:attrNameLst>
                                          <p:attrName>style.visibility</p:attrName>
                                        </p:attrNameLst>
                                      </p:cBhvr>
                                      <p:to>
                                        <p:strVal val="visible"/>
                                      </p:to>
                                    </p:set>
                                    <p:anim calcmode="lin" valueType="num">
                                      <p:cBhvr>
                                        <p:cTn id="28"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945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9459">
                                            <p:txEl>
                                              <p:pRg st="2" end="2"/>
                                            </p:txEl>
                                          </p:spTgt>
                                        </p:tgtEl>
                                        <p:attrNameLst>
                                          <p:attrName>style.visibility</p:attrName>
                                        </p:attrNameLst>
                                      </p:cBhvr>
                                      <p:to>
                                        <p:strVal val="visible"/>
                                      </p:to>
                                    </p:set>
                                    <p:anim calcmode="lin" valueType="num">
                                      <p:cBhvr>
                                        <p:cTn id="36"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1945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9459">
                                            <p:txEl>
                                              <p:pRg st="3" end="3"/>
                                            </p:txEl>
                                          </p:spTgt>
                                        </p:tgtEl>
                                        <p:attrNameLst>
                                          <p:attrName>style.visibility</p:attrName>
                                        </p:attrNameLst>
                                      </p:cBhvr>
                                      <p:to>
                                        <p:strVal val="visible"/>
                                      </p:to>
                                    </p:set>
                                    <p:anim calcmode="lin" valueType="num">
                                      <p:cBhvr>
                                        <p:cTn id="44"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1945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9459">
                                            <p:txEl>
                                              <p:pRg st="4" end="4"/>
                                            </p:txEl>
                                          </p:spTgt>
                                        </p:tgtEl>
                                        <p:attrNameLst>
                                          <p:attrName>style.visibility</p:attrName>
                                        </p:attrNameLst>
                                      </p:cBhvr>
                                      <p:to>
                                        <p:strVal val="visible"/>
                                      </p:to>
                                    </p:set>
                                    <p:anim calcmode="lin" valueType="num">
                                      <p:cBhvr>
                                        <p:cTn id="52"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1945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9459">
                                            <p:txEl>
                                              <p:pRg st="5" end="5"/>
                                            </p:txEl>
                                          </p:spTgt>
                                        </p:tgtEl>
                                        <p:attrNameLst>
                                          <p:attrName>style.visibility</p:attrName>
                                        </p:attrNameLst>
                                      </p:cBhvr>
                                      <p:to>
                                        <p:strVal val="visible"/>
                                      </p:to>
                                    </p:set>
                                    <p:anim calcmode="lin" valueType="num">
                                      <p:cBhvr>
                                        <p:cTn id="60" dur="10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19459">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19459">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9459">
                                            <p:txEl>
                                              <p:pRg st="6" end="6"/>
                                            </p:txEl>
                                          </p:spTgt>
                                        </p:tgtEl>
                                        <p:attrNameLst>
                                          <p:attrName>style.visibility</p:attrName>
                                        </p:attrNameLst>
                                      </p:cBhvr>
                                      <p:to>
                                        <p:strVal val="visible"/>
                                      </p:to>
                                    </p:set>
                                    <p:anim calcmode="lin" valueType="num">
                                      <p:cBhvr>
                                        <p:cTn id="68" dur="10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19459">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19459">
                                            <p:txEl>
                                              <p:pRg st="6" end="6"/>
                                            </p:txEl>
                                          </p:spTgt>
                                        </p:tgtEl>
                                        <p:attrNameLst>
                                          <p:attrName>style.rotation</p:attrName>
                                        </p:attrNameLst>
                                      </p:cBhvr>
                                      <p:tavLst>
                                        <p:tav tm="0">
                                          <p:val>
                                            <p:fltVal val="90"/>
                                          </p:val>
                                        </p:tav>
                                        <p:tav tm="100000">
                                          <p:val>
                                            <p:fltVal val="0"/>
                                          </p:val>
                                        </p:tav>
                                      </p:tavLst>
                                    </p:anim>
                                    <p:animEffect transition="in" filter="fade">
                                      <p:cBhvr>
                                        <p:cTn id="71" dur="1000"/>
                                        <p:tgtEl>
                                          <p:spTgt spid="1945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9459">
                                            <p:txEl>
                                              <p:pRg st="7" end="7"/>
                                            </p:txEl>
                                          </p:spTgt>
                                        </p:tgtEl>
                                        <p:attrNameLst>
                                          <p:attrName>style.visibility</p:attrName>
                                        </p:attrNameLst>
                                      </p:cBhvr>
                                      <p:to>
                                        <p:strVal val="visible"/>
                                      </p:to>
                                    </p:set>
                                    <p:anim calcmode="lin" valueType="num">
                                      <p:cBhvr>
                                        <p:cTn id="76" dur="10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77" dur="1000" fill="hold"/>
                                        <p:tgtEl>
                                          <p:spTgt spid="19459">
                                            <p:txEl>
                                              <p:pRg st="7" end="7"/>
                                            </p:txEl>
                                          </p:spTgt>
                                        </p:tgtEl>
                                        <p:attrNameLst>
                                          <p:attrName>ppt_h</p:attrName>
                                        </p:attrNameLst>
                                      </p:cBhvr>
                                      <p:tavLst>
                                        <p:tav tm="0">
                                          <p:val>
                                            <p:fltVal val="0"/>
                                          </p:val>
                                        </p:tav>
                                        <p:tav tm="100000">
                                          <p:val>
                                            <p:strVal val="#ppt_h"/>
                                          </p:val>
                                        </p:tav>
                                      </p:tavLst>
                                    </p:anim>
                                    <p:anim calcmode="lin" valueType="num">
                                      <p:cBhvr>
                                        <p:cTn id="78" dur="1000" fill="hold"/>
                                        <p:tgtEl>
                                          <p:spTgt spid="19459">
                                            <p:txEl>
                                              <p:pRg st="7" end="7"/>
                                            </p:txEl>
                                          </p:spTgt>
                                        </p:tgtEl>
                                        <p:attrNameLst>
                                          <p:attrName>style.rotation</p:attrName>
                                        </p:attrNameLst>
                                      </p:cBhvr>
                                      <p:tavLst>
                                        <p:tav tm="0">
                                          <p:val>
                                            <p:fltVal val="90"/>
                                          </p:val>
                                        </p:tav>
                                        <p:tav tm="100000">
                                          <p:val>
                                            <p:fltVal val="0"/>
                                          </p:val>
                                        </p:tav>
                                      </p:tavLst>
                                    </p:anim>
                                    <p:animEffect transition="in" filter="fade">
                                      <p:cBhvr>
                                        <p:cTn id="79"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dirty="0">
                <a:solidFill>
                  <a:schemeClr val="hlink"/>
                </a:solidFill>
              </a:rPr>
              <a:t>如何拟定提纲</a:t>
            </a:r>
          </a:p>
        </p:txBody>
      </p:sp>
      <p:sp>
        <p:nvSpPr>
          <p:cNvPr id="19459" name="Rectangle 3"/>
          <p:cNvSpPr>
            <a:spLocks noGrp="1" noChangeArrowheads="1"/>
          </p:cNvSpPr>
          <p:nvPr>
            <p:ph type="body" idx="1"/>
          </p:nvPr>
        </p:nvSpPr>
        <p:spPr/>
        <p:txBody>
          <a:bodyPr>
            <a:normAutofit/>
          </a:bodyPr>
          <a:lstStyle/>
          <a:p>
            <a:pPr eaLnBrk="1" hangingPunct="1">
              <a:lnSpc>
                <a:spcPct val="90000"/>
              </a:lnSpc>
            </a:pPr>
            <a:r>
              <a:rPr lang="zh-CN" altLang="en-US" sz="2400" dirty="0">
                <a:latin typeface="黑体" panose="02010609060101010101" pitchFamily="49" charset="-122"/>
                <a:ea typeface="黑体" panose="02010609060101010101" pitchFamily="49" charset="-122"/>
              </a:rPr>
              <a:t>分为</a:t>
            </a:r>
            <a:r>
              <a:rPr lang="zh-CN" altLang="en-US" sz="2400" dirty="0">
                <a:solidFill>
                  <a:srgbClr val="0000CC"/>
                </a:solidFill>
                <a:latin typeface="黑体" panose="02010609060101010101" pitchFamily="49" charset="-122"/>
                <a:ea typeface="黑体" panose="02010609060101010101" pitchFamily="49" charset="-122"/>
              </a:rPr>
              <a:t>理论观点论证型</a:t>
            </a:r>
            <a:r>
              <a:rPr lang="zh-CN" altLang="en-US" sz="2400" dirty="0">
                <a:latin typeface="黑体" panose="02010609060101010101" pitchFamily="49" charset="-122"/>
                <a:ea typeface="黑体" panose="02010609060101010101" pitchFamily="49" charset="-122"/>
              </a:rPr>
              <a:t>和</a:t>
            </a:r>
            <a:r>
              <a:rPr lang="zh-CN" altLang="en-US" sz="2400" dirty="0">
                <a:solidFill>
                  <a:schemeClr val="hlink"/>
                </a:solidFill>
                <a:latin typeface="黑体" panose="02010609060101010101" pitchFamily="49" charset="-122"/>
                <a:ea typeface="黑体" panose="02010609060101010101" pitchFamily="49" charset="-122"/>
              </a:rPr>
              <a:t>实际问题解决型</a:t>
            </a:r>
            <a:r>
              <a:rPr lang="zh-CN" altLang="en-US" sz="2400" dirty="0">
                <a:latin typeface="黑体" panose="02010609060101010101" pitchFamily="49" charset="-122"/>
                <a:ea typeface="黑体" panose="02010609060101010101" pitchFamily="49" charset="-122"/>
              </a:rPr>
              <a:t>两种</a:t>
            </a:r>
          </a:p>
          <a:p>
            <a:pPr eaLnBrk="1" hangingPunct="1">
              <a:lnSpc>
                <a:spcPct val="90000"/>
              </a:lnSpc>
            </a:pPr>
            <a:r>
              <a:rPr lang="zh-CN" altLang="en-US" sz="2400" dirty="0">
                <a:latin typeface="黑体" panose="02010609060101010101" pitchFamily="49" charset="-122"/>
                <a:ea typeface="黑体" panose="02010609060101010101" pitchFamily="49" charset="-122"/>
              </a:rPr>
              <a:t>一般写</a:t>
            </a:r>
            <a:r>
              <a:rPr lang="zh-CN" altLang="en-US" sz="2400" dirty="0">
                <a:solidFill>
                  <a:schemeClr val="hlink"/>
                </a:solidFill>
                <a:latin typeface="黑体" panose="02010609060101010101" pitchFamily="49" charset="-122"/>
                <a:ea typeface="黑体" panose="02010609060101010101" pitchFamily="49" charset="-122"/>
              </a:rPr>
              <a:t>实际问题解决型</a:t>
            </a:r>
            <a:r>
              <a:rPr lang="zh-CN" altLang="en-US" sz="2400" dirty="0">
                <a:latin typeface="黑体" panose="02010609060101010101" pitchFamily="49" charset="-122"/>
                <a:ea typeface="黑体" panose="02010609060101010101" pitchFamily="49" charset="-122"/>
              </a:rPr>
              <a:t>容易些。这种大致结构如下：</a:t>
            </a: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引言</a:t>
            </a: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提出问题</a:t>
            </a: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分析问题</a:t>
            </a: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解决问题</a:t>
            </a: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结语</a:t>
            </a:r>
          </a:p>
          <a:p>
            <a:pPr eaLnBrk="1" hangingPunct="1">
              <a:lnSpc>
                <a:spcPct val="90000"/>
              </a:lnSpc>
            </a:pPr>
            <a:r>
              <a:rPr lang="zh-CN" altLang="en-US" sz="2400" dirty="0">
                <a:latin typeface="黑体" panose="02010609060101010101" pitchFamily="49" charset="-122"/>
                <a:ea typeface="黑体" panose="02010609060101010101" pitchFamily="49" charset="-122"/>
              </a:rPr>
              <a:t>比如</a:t>
            </a:r>
          </a:p>
          <a:p>
            <a:pPr eaLnBrk="1" hangingPunct="1">
              <a:lnSpc>
                <a:spcPct val="90000"/>
              </a:lnSpc>
            </a:pPr>
            <a:endParaRPr lang="zh-CN" altLang="en-US" sz="2400" dirty="0"/>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986" y="-1"/>
            <a:ext cx="2553191" cy="6858001"/>
          </a:xfrm>
          <a:prstGeom prst="rect">
            <a:avLst/>
          </a:prstGeom>
        </p:spPr>
      </p:pic>
    </p:spTree>
    <p:extLst>
      <p:ext uri="{BB962C8B-B14F-4D97-AF65-F5344CB8AC3E}">
        <p14:creationId xmlns:p14="http://schemas.microsoft.com/office/powerpoint/2010/main" val="29229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1000" fill="hold"/>
                                        <p:tgtEl>
                                          <p:spTgt spid="19458"/>
                                        </p:tgtEl>
                                        <p:attrNameLst>
                                          <p:attrName>ppt_w</p:attrName>
                                        </p:attrNameLst>
                                      </p:cBhvr>
                                      <p:tavLst>
                                        <p:tav tm="0">
                                          <p:val>
                                            <p:fltVal val="0"/>
                                          </p:val>
                                        </p:tav>
                                        <p:tav tm="100000">
                                          <p:val>
                                            <p:strVal val="#ppt_w"/>
                                          </p:val>
                                        </p:tav>
                                      </p:tavLst>
                                    </p:anim>
                                    <p:anim calcmode="lin" valueType="num">
                                      <p:cBhvr>
                                        <p:cTn id="13" dur="1000" fill="hold"/>
                                        <p:tgtEl>
                                          <p:spTgt spid="19458"/>
                                        </p:tgtEl>
                                        <p:attrNameLst>
                                          <p:attrName>ppt_h</p:attrName>
                                        </p:attrNameLst>
                                      </p:cBhvr>
                                      <p:tavLst>
                                        <p:tav tm="0">
                                          <p:val>
                                            <p:fltVal val="0"/>
                                          </p:val>
                                        </p:tav>
                                        <p:tav tm="100000">
                                          <p:val>
                                            <p:strVal val="#ppt_h"/>
                                          </p:val>
                                        </p:tav>
                                      </p:tavLst>
                                    </p:anim>
                                    <p:anim calcmode="lin" valueType="num">
                                      <p:cBhvr>
                                        <p:cTn id="14" dur="1000" fill="hold"/>
                                        <p:tgtEl>
                                          <p:spTgt spid="19458"/>
                                        </p:tgtEl>
                                        <p:attrNameLst>
                                          <p:attrName>style.rotation</p:attrName>
                                        </p:attrNameLst>
                                      </p:cBhvr>
                                      <p:tavLst>
                                        <p:tav tm="0">
                                          <p:val>
                                            <p:fltVal val="90"/>
                                          </p:val>
                                        </p:tav>
                                        <p:tav tm="100000">
                                          <p:val>
                                            <p:fltVal val="0"/>
                                          </p:val>
                                        </p:tav>
                                      </p:tavLst>
                                    </p:anim>
                                    <p:animEffect transition="in" filter="fade">
                                      <p:cBhvr>
                                        <p:cTn id="15" dur="1000"/>
                                        <p:tgtEl>
                                          <p:spTgt spid="1945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9459">
                                            <p:txEl>
                                              <p:pRg st="0" end="0"/>
                                            </p:txEl>
                                          </p:spTgt>
                                        </p:tgtEl>
                                        <p:attrNameLst>
                                          <p:attrName>style.visibility</p:attrName>
                                        </p:attrNameLst>
                                      </p:cBhvr>
                                      <p:to>
                                        <p:strVal val="visible"/>
                                      </p:to>
                                    </p:set>
                                    <p:anim calcmode="lin" valueType="num">
                                      <p:cBhvr>
                                        <p:cTn id="20"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945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9459">
                                            <p:txEl>
                                              <p:pRg st="1" end="1"/>
                                            </p:txEl>
                                          </p:spTgt>
                                        </p:tgtEl>
                                        <p:attrNameLst>
                                          <p:attrName>style.visibility</p:attrName>
                                        </p:attrNameLst>
                                      </p:cBhvr>
                                      <p:to>
                                        <p:strVal val="visible"/>
                                      </p:to>
                                    </p:set>
                                    <p:anim calcmode="lin" valueType="num">
                                      <p:cBhvr>
                                        <p:cTn id="28"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945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9459">
                                            <p:txEl>
                                              <p:pRg st="2" end="2"/>
                                            </p:txEl>
                                          </p:spTgt>
                                        </p:tgtEl>
                                        <p:attrNameLst>
                                          <p:attrName>style.visibility</p:attrName>
                                        </p:attrNameLst>
                                      </p:cBhvr>
                                      <p:to>
                                        <p:strVal val="visible"/>
                                      </p:to>
                                    </p:set>
                                    <p:anim calcmode="lin" valueType="num">
                                      <p:cBhvr>
                                        <p:cTn id="36"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1945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9459">
                                            <p:txEl>
                                              <p:pRg st="3" end="3"/>
                                            </p:txEl>
                                          </p:spTgt>
                                        </p:tgtEl>
                                        <p:attrNameLst>
                                          <p:attrName>style.visibility</p:attrName>
                                        </p:attrNameLst>
                                      </p:cBhvr>
                                      <p:to>
                                        <p:strVal val="visible"/>
                                      </p:to>
                                    </p:set>
                                    <p:anim calcmode="lin" valueType="num">
                                      <p:cBhvr>
                                        <p:cTn id="44"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1945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9459">
                                            <p:txEl>
                                              <p:pRg st="4" end="4"/>
                                            </p:txEl>
                                          </p:spTgt>
                                        </p:tgtEl>
                                        <p:attrNameLst>
                                          <p:attrName>style.visibility</p:attrName>
                                        </p:attrNameLst>
                                      </p:cBhvr>
                                      <p:to>
                                        <p:strVal val="visible"/>
                                      </p:to>
                                    </p:set>
                                    <p:anim calcmode="lin" valueType="num">
                                      <p:cBhvr>
                                        <p:cTn id="52"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1945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9459">
                                            <p:txEl>
                                              <p:pRg st="5" end="5"/>
                                            </p:txEl>
                                          </p:spTgt>
                                        </p:tgtEl>
                                        <p:attrNameLst>
                                          <p:attrName>style.visibility</p:attrName>
                                        </p:attrNameLst>
                                      </p:cBhvr>
                                      <p:to>
                                        <p:strVal val="visible"/>
                                      </p:to>
                                    </p:set>
                                    <p:anim calcmode="lin" valueType="num">
                                      <p:cBhvr>
                                        <p:cTn id="60" dur="10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19459">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19459">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9459">
                                            <p:txEl>
                                              <p:pRg st="6" end="6"/>
                                            </p:txEl>
                                          </p:spTgt>
                                        </p:tgtEl>
                                        <p:attrNameLst>
                                          <p:attrName>style.visibility</p:attrName>
                                        </p:attrNameLst>
                                      </p:cBhvr>
                                      <p:to>
                                        <p:strVal val="visible"/>
                                      </p:to>
                                    </p:set>
                                    <p:anim calcmode="lin" valueType="num">
                                      <p:cBhvr>
                                        <p:cTn id="68" dur="10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19459">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19459">
                                            <p:txEl>
                                              <p:pRg st="6" end="6"/>
                                            </p:txEl>
                                          </p:spTgt>
                                        </p:tgtEl>
                                        <p:attrNameLst>
                                          <p:attrName>style.rotation</p:attrName>
                                        </p:attrNameLst>
                                      </p:cBhvr>
                                      <p:tavLst>
                                        <p:tav tm="0">
                                          <p:val>
                                            <p:fltVal val="90"/>
                                          </p:val>
                                        </p:tav>
                                        <p:tav tm="100000">
                                          <p:val>
                                            <p:fltVal val="0"/>
                                          </p:val>
                                        </p:tav>
                                      </p:tavLst>
                                    </p:anim>
                                    <p:animEffect transition="in" filter="fade">
                                      <p:cBhvr>
                                        <p:cTn id="71" dur="1000"/>
                                        <p:tgtEl>
                                          <p:spTgt spid="1945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9459">
                                            <p:txEl>
                                              <p:pRg st="7" end="7"/>
                                            </p:txEl>
                                          </p:spTgt>
                                        </p:tgtEl>
                                        <p:attrNameLst>
                                          <p:attrName>style.visibility</p:attrName>
                                        </p:attrNameLst>
                                      </p:cBhvr>
                                      <p:to>
                                        <p:strVal val="visible"/>
                                      </p:to>
                                    </p:set>
                                    <p:anim calcmode="lin" valueType="num">
                                      <p:cBhvr>
                                        <p:cTn id="76" dur="10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77" dur="1000" fill="hold"/>
                                        <p:tgtEl>
                                          <p:spTgt spid="19459">
                                            <p:txEl>
                                              <p:pRg st="7" end="7"/>
                                            </p:txEl>
                                          </p:spTgt>
                                        </p:tgtEl>
                                        <p:attrNameLst>
                                          <p:attrName>ppt_h</p:attrName>
                                        </p:attrNameLst>
                                      </p:cBhvr>
                                      <p:tavLst>
                                        <p:tav tm="0">
                                          <p:val>
                                            <p:fltVal val="0"/>
                                          </p:val>
                                        </p:tav>
                                        <p:tav tm="100000">
                                          <p:val>
                                            <p:strVal val="#ppt_h"/>
                                          </p:val>
                                        </p:tav>
                                      </p:tavLst>
                                    </p:anim>
                                    <p:anim calcmode="lin" valueType="num">
                                      <p:cBhvr>
                                        <p:cTn id="78" dur="1000" fill="hold"/>
                                        <p:tgtEl>
                                          <p:spTgt spid="19459">
                                            <p:txEl>
                                              <p:pRg st="7" end="7"/>
                                            </p:txEl>
                                          </p:spTgt>
                                        </p:tgtEl>
                                        <p:attrNameLst>
                                          <p:attrName>style.rotation</p:attrName>
                                        </p:attrNameLst>
                                      </p:cBhvr>
                                      <p:tavLst>
                                        <p:tav tm="0">
                                          <p:val>
                                            <p:fltVal val="90"/>
                                          </p:val>
                                        </p:tav>
                                        <p:tav tm="100000">
                                          <p:val>
                                            <p:fltVal val="0"/>
                                          </p:val>
                                        </p:tav>
                                      </p:tavLst>
                                    </p:anim>
                                    <p:animEffect transition="in" filter="fade">
                                      <p:cBhvr>
                                        <p:cTn id="79"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981200" y="260350"/>
            <a:ext cx="8305800" cy="6369050"/>
          </a:xfrm>
        </p:spPr>
        <p:txBody>
          <a:bodyPr>
            <a:normAutofit lnSpcReduction="10000"/>
          </a:bodyPr>
          <a:lstStyle/>
          <a:p>
            <a:pPr eaLnBrk="1" hangingPunct="1">
              <a:lnSpc>
                <a:spcPct val="80000"/>
              </a:lnSpc>
            </a:pPr>
            <a:r>
              <a:rPr lang="zh-CN" altLang="en-US" sz="2800" dirty="0">
                <a:solidFill>
                  <a:schemeClr val="hlink"/>
                </a:solidFill>
              </a:rPr>
              <a:t>引言（从相关现状谈起引出论述）</a:t>
            </a:r>
          </a:p>
          <a:p>
            <a:pPr eaLnBrk="1" hangingPunct="1">
              <a:lnSpc>
                <a:spcPct val="80000"/>
              </a:lnSpc>
            </a:pPr>
            <a:r>
              <a:rPr lang="zh-CN" altLang="en-US" sz="2800" dirty="0">
                <a:solidFill>
                  <a:schemeClr val="hlink"/>
                </a:solidFill>
              </a:rPr>
              <a:t>一、环境侵权行为及潜伏性特征概述</a:t>
            </a:r>
            <a:r>
              <a:rPr lang="en-US" altLang="zh-CN" sz="2800" dirty="0">
                <a:solidFill>
                  <a:schemeClr val="hlink"/>
                </a:solidFill>
              </a:rPr>
              <a:t> </a:t>
            </a:r>
          </a:p>
          <a:p>
            <a:pPr eaLnBrk="1" hangingPunct="1">
              <a:lnSpc>
                <a:spcPct val="80000"/>
              </a:lnSpc>
            </a:pPr>
            <a:r>
              <a:rPr lang="en-US" altLang="zh-CN" sz="2800" dirty="0"/>
              <a:t>  </a:t>
            </a:r>
            <a:r>
              <a:rPr lang="zh-CN" altLang="en-US" sz="2800" dirty="0"/>
              <a:t>（一）环境侵权概念</a:t>
            </a:r>
            <a:r>
              <a:rPr lang="en-US" altLang="zh-CN" sz="2800" dirty="0"/>
              <a:t> </a:t>
            </a:r>
          </a:p>
          <a:p>
            <a:pPr eaLnBrk="1" hangingPunct="1">
              <a:lnSpc>
                <a:spcPct val="80000"/>
              </a:lnSpc>
            </a:pPr>
            <a:r>
              <a:rPr lang="en-US" altLang="zh-CN" sz="2800" dirty="0"/>
              <a:t>  </a:t>
            </a:r>
            <a:r>
              <a:rPr lang="zh-CN" altLang="en-US" sz="2800" dirty="0"/>
              <a:t>（二）环境侵权案件的法律构成要件</a:t>
            </a:r>
            <a:r>
              <a:rPr lang="en-US" altLang="zh-CN" sz="2800" dirty="0"/>
              <a:t> </a:t>
            </a:r>
          </a:p>
          <a:p>
            <a:pPr eaLnBrk="1" hangingPunct="1">
              <a:lnSpc>
                <a:spcPct val="80000"/>
              </a:lnSpc>
            </a:pPr>
            <a:r>
              <a:rPr lang="en-US" altLang="zh-CN" sz="2800" dirty="0"/>
              <a:t>  </a:t>
            </a:r>
            <a:r>
              <a:rPr lang="zh-CN" altLang="en-US" sz="2800" dirty="0"/>
              <a:t>（三）潜伏性环境侵权案件的特性分析</a:t>
            </a:r>
            <a:r>
              <a:rPr lang="en-US" altLang="zh-CN" sz="2800" dirty="0"/>
              <a:t> </a:t>
            </a:r>
          </a:p>
          <a:p>
            <a:pPr eaLnBrk="1" hangingPunct="1">
              <a:lnSpc>
                <a:spcPct val="80000"/>
              </a:lnSpc>
            </a:pPr>
            <a:r>
              <a:rPr lang="zh-CN" altLang="en-US" sz="2800" dirty="0">
                <a:solidFill>
                  <a:schemeClr val="hlink"/>
                </a:solidFill>
              </a:rPr>
              <a:t>二、潜伏性环境侵权案件处理的法律困惑</a:t>
            </a:r>
            <a:r>
              <a:rPr lang="en-US" altLang="zh-CN" sz="2800" dirty="0">
                <a:solidFill>
                  <a:schemeClr val="hlink"/>
                </a:solidFill>
              </a:rPr>
              <a:t> </a:t>
            </a:r>
          </a:p>
          <a:p>
            <a:pPr eaLnBrk="1" hangingPunct="1">
              <a:lnSpc>
                <a:spcPct val="80000"/>
              </a:lnSpc>
            </a:pPr>
            <a:r>
              <a:rPr lang="en-US" altLang="zh-CN" sz="2800" dirty="0"/>
              <a:t>  </a:t>
            </a:r>
            <a:r>
              <a:rPr lang="zh-CN" altLang="en-US" sz="2800" dirty="0"/>
              <a:t>（一）环境侵权行为的判定</a:t>
            </a:r>
            <a:r>
              <a:rPr lang="en-US" altLang="zh-CN" sz="2800" dirty="0"/>
              <a:t> </a:t>
            </a:r>
          </a:p>
          <a:p>
            <a:pPr eaLnBrk="1" hangingPunct="1">
              <a:lnSpc>
                <a:spcPct val="80000"/>
              </a:lnSpc>
            </a:pPr>
            <a:r>
              <a:rPr lang="en-US" altLang="zh-CN" sz="2800" dirty="0"/>
              <a:t>  </a:t>
            </a:r>
            <a:r>
              <a:rPr lang="zh-CN" altLang="en-US" sz="2800" dirty="0"/>
              <a:t>（二）损害事实和损害结果之间因果关系的找取</a:t>
            </a:r>
            <a:r>
              <a:rPr lang="en-US" altLang="zh-CN" sz="2800" dirty="0"/>
              <a:t> </a:t>
            </a:r>
          </a:p>
          <a:p>
            <a:pPr eaLnBrk="1" hangingPunct="1">
              <a:lnSpc>
                <a:spcPct val="80000"/>
              </a:lnSpc>
            </a:pPr>
            <a:r>
              <a:rPr lang="en-US" altLang="zh-CN" sz="2800" dirty="0"/>
              <a:t>  </a:t>
            </a:r>
            <a:r>
              <a:rPr lang="zh-CN" altLang="en-US" sz="2800" dirty="0"/>
              <a:t>（三）侵权案件的审理及判决</a:t>
            </a:r>
            <a:r>
              <a:rPr lang="en-US" altLang="zh-CN" sz="2800" dirty="0"/>
              <a:t> </a:t>
            </a:r>
          </a:p>
          <a:p>
            <a:pPr eaLnBrk="1" hangingPunct="1">
              <a:lnSpc>
                <a:spcPct val="80000"/>
              </a:lnSpc>
            </a:pPr>
            <a:r>
              <a:rPr lang="zh-CN" altLang="en-US" sz="2800" dirty="0">
                <a:solidFill>
                  <a:schemeClr val="hlink"/>
                </a:solidFill>
              </a:rPr>
              <a:t>三、潜伏性环境侵权案件的法律对策</a:t>
            </a:r>
            <a:r>
              <a:rPr lang="en-US" altLang="zh-CN" sz="2800" dirty="0">
                <a:solidFill>
                  <a:schemeClr val="hlink"/>
                </a:solidFill>
              </a:rPr>
              <a:t> </a:t>
            </a:r>
          </a:p>
          <a:p>
            <a:pPr eaLnBrk="1" hangingPunct="1">
              <a:lnSpc>
                <a:spcPct val="80000"/>
              </a:lnSpc>
            </a:pPr>
            <a:r>
              <a:rPr lang="en-US" altLang="zh-CN" sz="2800" dirty="0"/>
              <a:t>  </a:t>
            </a:r>
            <a:r>
              <a:rPr lang="zh-CN" altLang="en-US" sz="2800" dirty="0"/>
              <a:t>（一）预防为主的原则</a:t>
            </a:r>
            <a:r>
              <a:rPr lang="en-US" altLang="zh-CN" sz="2800" dirty="0"/>
              <a:t> </a:t>
            </a:r>
          </a:p>
          <a:p>
            <a:pPr eaLnBrk="1" hangingPunct="1">
              <a:lnSpc>
                <a:spcPct val="80000"/>
              </a:lnSpc>
            </a:pPr>
            <a:r>
              <a:rPr lang="en-US" altLang="zh-CN" sz="2800" dirty="0"/>
              <a:t>  </a:t>
            </a:r>
            <a:r>
              <a:rPr lang="zh-CN" altLang="en-US" sz="2800" dirty="0"/>
              <a:t>（二）制定针对潜伏性侵权行为案件的法律法规</a:t>
            </a:r>
            <a:r>
              <a:rPr lang="en-US" altLang="zh-CN" sz="2800" dirty="0"/>
              <a:t> </a:t>
            </a:r>
          </a:p>
          <a:p>
            <a:pPr eaLnBrk="1" hangingPunct="1">
              <a:lnSpc>
                <a:spcPct val="80000"/>
              </a:lnSpc>
            </a:pPr>
            <a:r>
              <a:rPr lang="en-US" altLang="zh-CN" sz="2800" dirty="0"/>
              <a:t>  </a:t>
            </a:r>
            <a:r>
              <a:rPr lang="zh-CN" altLang="en-US" sz="2800" dirty="0"/>
              <a:t>（三）完善相关法律救济制度</a:t>
            </a:r>
            <a:r>
              <a:rPr lang="en-US" altLang="zh-CN" sz="2800" dirty="0"/>
              <a:t> </a:t>
            </a:r>
          </a:p>
          <a:p>
            <a:pPr eaLnBrk="1" hangingPunct="1">
              <a:lnSpc>
                <a:spcPct val="80000"/>
              </a:lnSpc>
            </a:pPr>
            <a:r>
              <a:rPr lang="zh-CN" altLang="en-US" sz="2800" dirty="0">
                <a:solidFill>
                  <a:schemeClr val="hlink"/>
                </a:solidFill>
              </a:rPr>
              <a:t>结语（简要回顾文章基本立场并展望）</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52993" y="-1"/>
            <a:ext cx="2038184" cy="6858001"/>
          </a:xfrm>
          <a:prstGeom prst="rect">
            <a:avLst/>
          </a:prstGeom>
        </p:spPr>
      </p:pic>
    </p:spTree>
    <p:extLst>
      <p:ext uri="{BB962C8B-B14F-4D97-AF65-F5344CB8AC3E}">
        <p14:creationId xmlns:p14="http://schemas.microsoft.com/office/powerpoint/2010/main" val="19679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 calcmode="lin" valueType="num">
                                      <p:cBhvr>
                                        <p:cTn id="12" dur="10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150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150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150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1506">
                                            <p:txEl>
                                              <p:pRg st="1" end="1"/>
                                            </p:txEl>
                                          </p:spTgt>
                                        </p:tgtEl>
                                        <p:attrNameLst>
                                          <p:attrName>style.visibility</p:attrName>
                                        </p:attrNameLst>
                                      </p:cBhvr>
                                      <p:to>
                                        <p:strVal val="visible"/>
                                      </p:to>
                                    </p:set>
                                    <p:anim calcmode="lin" valueType="num">
                                      <p:cBhvr>
                                        <p:cTn id="20" dur="10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150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150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150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506">
                                            <p:txEl>
                                              <p:pRg st="2" end="2"/>
                                            </p:txEl>
                                          </p:spTgt>
                                        </p:tgtEl>
                                        <p:attrNameLst>
                                          <p:attrName>style.visibility</p:attrName>
                                        </p:attrNameLst>
                                      </p:cBhvr>
                                      <p:to>
                                        <p:strVal val="visible"/>
                                      </p:to>
                                    </p:set>
                                    <p:anim calcmode="lin" valueType="num">
                                      <p:cBhvr>
                                        <p:cTn id="28" dur="10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150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150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150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1506">
                                            <p:txEl>
                                              <p:pRg st="3" end="3"/>
                                            </p:txEl>
                                          </p:spTgt>
                                        </p:tgtEl>
                                        <p:attrNameLst>
                                          <p:attrName>style.visibility</p:attrName>
                                        </p:attrNameLst>
                                      </p:cBhvr>
                                      <p:to>
                                        <p:strVal val="visible"/>
                                      </p:to>
                                    </p:set>
                                    <p:anim calcmode="lin" valueType="num">
                                      <p:cBhvr>
                                        <p:cTn id="36" dur="10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1506">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1506">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150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1506">
                                            <p:txEl>
                                              <p:pRg st="4" end="4"/>
                                            </p:txEl>
                                          </p:spTgt>
                                        </p:tgtEl>
                                        <p:attrNameLst>
                                          <p:attrName>style.visibility</p:attrName>
                                        </p:attrNameLst>
                                      </p:cBhvr>
                                      <p:to>
                                        <p:strVal val="visible"/>
                                      </p:to>
                                    </p:set>
                                    <p:anim calcmode="lin" valueType="num">
                                      <p:cBhvr>
                                        <p:cTn id="44" dur="10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1506">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1506">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150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1506">
                                            <p:txEl>
                                              <p:pRg st="5" end="5"/>
                                            </p:txEl>
                                          </p:spTgt>
                                        </p:tgtEl>
                                        <p:attrNameLst>
                                          <p:attrName>style.visibility</p:attrName>
                                        </p:attrNameLst>
                                      </p:cBhvr>
                                      <p:to>
                                        <p:strVal val="visible"/>
                                      </p:to>
                                    </p:set>
                                    <p:anim calcmode="lin" valueType="num">
                                      <p:cBhvr>
                                        <p:cTn id="52" dur="10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1506">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1506">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150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1506">
                                            <p:txEl>
                                              <p:pRg st="6" end="6"/>
                                            </p:txEl>
                                          </p:spTgt>
                                        </p:tgtEl>
                                        <p:attrNameLst>
                                          <p:attrName>style.visibility</p:attrName>
                                        </p:attrNameLst>
                                      </p:cBhvr>
                                      <p:to>
                                        <p:strVal val="visible"/>
                                      </p:to>
                                    </p:set>
                                    <p:anim calcmode="lin" valueType="num">
                                      <p:cBhvr>
                                        <p:cTn id="60" dur="1000" fill="hold"/>
                                        <p:tgtEl>
                                          <p:spTgt spid="21506">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21506">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21506">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21506">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1506">
                                            <p:txEl>
                                              <p:pRg st="7" end="7"/>
                                            </p:txEl>
                                          </p:spTgt>
                                        </p:tgtEl>
                                        <p:attrNameLst>
                                          <p:attrName>style.visibility</p:attrName>
                                        </p:attrNameLst>
                                      </p:cBhvr>
                                      <p:to>
                                        <p:strVal val="visible"/>
                                      </p:to>
                                    </p:set>
                                    <p:anim calcmode="lin" valueType="num">
                                      <p:cBhvr>
                                        <p:cTn id="68" dur="1000" fill="hold"/>
                                        <p:tgtEl>
                                          <p:spTgt spid="21506">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21506">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21506">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21506">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1506">
                                            <p:txEl>
                                              <p:pRg st="8" end="8"/>
                                            </p:txEl>
                                          </p:spTgt>
                                        </p:tgtEl>
                                        <p:attrNameLst>
                                          <p:attrName>style.visibility</p:attrName>
                                        </p:attrNameLst>
                                      </p:cBhvr>
                                      <p:to>
                                        <p:strVal val="visible"/>
                                      </p:to>
                                    </p:set>
                                    <p:anim calcmode="lin" valueType="num">
                                      <p:cBhvr>
                                        <p:cTn id="76" dur="1000" fill="hold"/>
                                        <p:tgtEl>
                                          <p:spTgt spid="21506">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21506">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21506">
                                            <p:txEl>
                                              <p:pRg st="8" end="8"/>
                                            </p:txEl>
                                          </p:spTgt>
                                        </p:tgtEl>
                                        <p:attrNameLst>
                                          <p:attrName>style.rotation</p:attrName>
                                        </p:attrNameLst>
                                      </p:cBhvr>
                                      <p:tavLst>
                                        <p:tav tm="0">
                                          <p:val>
                                            <p:fltVal val="90"/>
                                          </p:val>
                                        </p:tav>
                                        <p:tav tm="100000">
                                          <p:val>
                                            <p:fltVal val="0"/>
                                          </p:val>
                                        </p:tav>
                                      </p:tavLst>
                                    </p:anim>
                                    <p:animEffect transition="in" filter="fade">
                                      <p:cBhvr>
                                        <p:cTn id="79" dur="1000"/>
                                        <p:tgtEl>
                                          <p:spTgt spid="21506">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21506">
                                            <p:txEl>
                                              <p:pRg st="9" end="9"/>
                                            </p:txEl>
                                          </p:spTgt>
                                        </p:tgtEl>
                                        <p:attrNameLst>
                                          <p:attrName>style.visibility</p:attrName>
                                        </p:attrNameLst>
                                      </p:cBhvr>
                                      <p:to>
                                        <p:strVal val="visible"/>
                                      </p:to>
                                    </p:set>
                                    <p:anim calcmode="lin" valueType="num">
                                      <p:cBhvr>
                                        <p:cTn id="84" dur="1000" fill="hold"/>
                                        <p:tgtEl>
                                          <p:spTgt spid="21506">
                                            <p:txEl>
                                              <p:pRg st="9" end="9"/>
                                            </p:txEl>
                                          </p:spTgt>
                                        </p:tgtEl>
                                        <p:attrNameLst>
                                          <p:attrName>ppt_w</p:attrName>
                                        </p:attrNameLst>
                                      </p:cBhvr>
                                      <p:tavLst>
                                        <p:tav tm="0">
                                          <p:val>
                                            <p:fltVal val="0"/>
                                          </p:val>
                                        </p:tav>
                                        <p:tav tm="100000">
                                          <p:val>
                                            <p:strVal val="#ppt_w"/>
                                          </p:val>
                                        </p:tav>
                                      </p:tavLst>
                                    </p:anim>
                                    <p:anim calcmode="lin" valueType="num">
                                      <p:cBhvr>
                                        <p:cTn id="85" dur="1000" fill="hold"/>
                                        <p:tgtEl>
                                          <p:spTgt spid="21506">
                                            <p:txEl>
                                              <p:pRg st="9" end="9"/>
                                            </p:txEl>
                                          </p:spTgt>
                                        </p:tgtEl>
                                        <p:attrNameLst>
                                          <p:attrName>ppt_h</p:attrName>
                                        </p:attrNameLst>
                                      </p:cBhvr>
                                      <p:tavLst>
                                        <p:tav tm="0">
                                          <p:val>
                                            <p:fltVal val="0"/>
                                          </p:val>
                                        </p:tav>
                                        <p:tav tm="100000">
                                          <p:val>
                                            <p:strVal val="#ppt_h"/>
                                          </p:val>
                                        </p:tav>
                                      </p:tavLst>
                                    </p:anim>
                                    <p:anim calcmode="lin" valueType="num">
                                      <p:cBhvr>
                                        <p:cTn id="86" dur="1000" fill="hold"/>
                                        <p:tgtEl>
                                          <p:spTgt spid="21506">
                                            <p:txEl>
                                              <p:pRg st="9" end="9"/>
                                            </p:txEl>
                                          </p:spTgt>
                                        </p:tgtEl>
                                        <p:attrNameLst>
                                          <p:attrName>style.rotation</p:attrName>
                                        </p:attrNameLst>
                                      </p:cBhvr>
                                      <p:tavLst>
                                        <p:tav tm="0">
                                          <p:val>
                                            <p:fltVal val="90"/>
                                          </p:val>
                                        </p:tav>
                                        <p:tav tm="100000">
                                          <p:val>
                                            <p:fltVal val="0"/>
                                          </p:val>
                                        </p:tav>
                                      </p:tavLst>
                                    </p:anim>
                                    <p:animEffect transition="in" filter="fade">
                                      <p:cBhvr>
                                        <p:cTn id="87" dur="1000"/>
                                        <p:tgtEl>
                                          <p:spTgt spid="21506">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1506">
                                            <p:txEl>
                                              <p:pRg st="10" end="10"/>
                                            </p:txEl>
                                          </p:spTgt>
                                        </p:tgtEl>
                                        <p:attrNameLst>
                                          <p:attrName>style.visibility</p:attrName>
                                        </p:attrNameLst>
                                      </p:cBhvr>
                                      <p:to>
                                        <p:strVal val="visible"/>
                                      </p:to>
                                    </p:set>
                                    <p:anim calcmode="lin" valueType="num">
                                      <p:cBhvr>
                                        <p:cTn id="92" dur="1000" fill="hold"/>
                                        <p:tgtEl>
                                          <p:spTgt spid="21506">
                                            <p:txEl>
                                              <p:pRg st="10" end="10"/>
                                            </p:txEl>
                                          </p:spTgt>
                                        </p:tgtEl>
                                        <p:attrNameLst>
                                          <p:attrName>ppt_w</p:attrName>
                                        </p:attrNameLst>
                                      </p:cBhvr>
                                      <p:tavLst>
                                        <p:tav tm="0">
                                          <p:val>
                                            <p:fltVal val="0"/>
                                          </p:val>
                                        </p:tav>
                                        <p:tav tm="100000">
                                          <p:val>
                                            <p:strVal val="#ppt_w"/>
                                          </p:val>
                                        </p:tav>
                                      </p:tavLst>
                                    </p:anim>
                                    <p:anim calcmode="lin" valueType="num">
                                      <p:cBhvr>
                                        <p:cTn id="93" dur="1000" fill="hold"/>
                                        <p:tgtEl>
                                          <p:spTgt spid="21506">
                                            <p:txEl>
                                              <p:pRg st="10" end="10"/>
                                            </p:txEl>
                                          </p:spTgt>
                                        </p:tgtEl>
                                        <p:attrNameLst>
                                          <p:attrName>ppt_h</p:attrName>
                                        </p:attrNameLst>
                                      </p:cBhvr>
                                      <p:tavLst>
                                        <p:tav tm="0">
                                          <p:val>
                                            <p:fltVal val="0"/>
                                          </p:val>
                                        </p:tav>
                                        <p:tav tm="100000">
                                          <p:val>
                                            <p:strVal val="#ppt_h"/>
                                          </p:val>
                                        </p:tav>
                                      </p:tavLst>
                                    </p:anim>
                                    <p:anim calcmode="lin" valueType="num">
                                      <p:cBhvr>
                                        <p:cTn id="94" dur="1000" fill="hold"/>
                                        <p:tgtEl>
                                          <p:spTgt spid="21506">
                                            <p:txEl>
                                              <p:pRg st="10" end="10"/>
                                            </p:txEl>
                                          </p:spTgt>
                                        </p:tgtEl>
                                        <p:attrNameLst>
                                          <p:attrName>style.rotation</p:attrName>
                                        </p:attrNameLst>
                                      </p:cBhvr>
                                      <p:tavLst>
                                        <p:tav tm="0">
                                          <p:val>
                                            <p:fltVal val="90"/>
                                          </p:val>
                                        </p:tav>
                                        <p:tav tm="100000">
                                          <p:val>
                                            <p:fltVal val="0"/>
                                          </p:val>
                                        </p:tav>
                                      </p:tavLst>
                                    </p:anim>
                                    <p:animEffect transition="in" filter="fade">
                                      <p:cBhvr>
                                        <p:cTn id="95" dur="1000"/>
                                        <p:tgtEl>
                                          <p:spTgt spid="21506">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1506">
                                            <p:txEl>
                                              <p:pRg st="11" end="11"/>
                                            </p:txEl>
                                          </p:spTgt>
                                        </p:tgtEl>
                                        <p:attrNameLst>
                                          <p:attrName>style.visibility</p:attrName>
                                        </p:attrNameLst>
                                      </p:cBhvr>
                                      <p:to>
                                        <p:strVal val="visible"/>
                                      </p:to>
                                    </p:set>
                                    <p:anim calcmode="lin" valueType="num">
                                      <p:cBhvr>
                                        <p:cTn id="100" dur="1000" fill="hold"/>
                                        <p:tgtEl>
                                          <p:spTgt spid="21506">
                                            <p:txEl>
                                              <p:pRg st="11" end="11"/>
                                            </p:txEl>
                                          </p:spTgt>
                                        </p:tgtEl>
                                        <p:attrNameLst>
                                          <p:attrName>ppt_w</p:attrName>
                                        </p:attrNameLst>
                                      </p:cBhvr>
                                      <p:tavLst>
                                        <p:tav tm="0">
                                          <p:val>
                                            <p:fltVal val="0"/>
                                          </p:val>
                                        </p:tav>
                                        <p:tav tm="100000">
                                          <p:val>
                                            <p:strVal val="#ppt_w"/>
                                          </p:val>
                                        </p:tav>
                                      </p:tavLst>
                                    </p:anim>
                                    <p:anim calcmode="lin" valueType="num">
                                      <p:cBhvr>
                                        <p:cTn id="101" dur="1000" fill="hold"/>
                                        <p:tgtEl>
                                          <p:spTgt spid="21506">
                                            <p:txEl>
                                              <p:pRg st="11" end="11"/>
                                            </p:txEl>
                                          </p:spTgt>
                                        </p:tgtEl>
                                        <p:attrNameLst>
                                          <p:attrName>ppt_h</p:attrName>
                                        </p:attrNameLst>
                                      </p:cBhvr>
                                      <p:tavLst>
                                        <p:tav tm="0">
                                          <p:val>
                                            <p:fltVal val="0"/>
                                          </p:val>
                                        </p:tav>
                                        <p:tav tm="100000">
                                          <p:val>
                                            <p:strVal val="#ppt_h"/>
                                          </p:val>
                                        </p:tav>
                                      </p:tavLst>
                                    </p:anim>
                                    <p:anim calcmode="lin" valueType="num">
                                      <p:cBhvr>
                                        <p:cTn id="102" dur="1000" fill="hold"/>
                                        <p:tgtEl>
                                          <p:spTgt spid="21506">
                                            <p:txEl>
                                              <p:pRg st="11" end="11"/>
                                            </p:txEl>
                                          </p:spTgt>
                                        </p:tgtEl>
                                        <p:attrNameLst>
                                          <p:attrName>style.rotation</p:attrName>
                                        </p:attrNameLst>
                                      </p:cBhvr>
                                      <p:tavLst>
                                        <p:tav tm="0">
                                          <p:val>
                                            <p:fltVal val="90"/>
                                          </p:val>
                                        </p:tav>
                                        <p:tav tm="100000">
                                          <p:val>
                                            <p:fltVal val="0"/>
                                          </p:val>
                                        </p:tav>
                                      </p:tavLst>
                                    </p:anim>
                                    <p:animEffect transition="in" filter="fade">
                                      <p:cBhvr>
                                        <p:cTn id="103" dur="1000"/>
                                        <p:tgtEl>
                                          <p:spTgt spid="21506">
                                            <p:txEl>
                                              <p:pRg st="11" end="1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21506">
                                            <p:txEl>
                                              <p:pRg st="12" end="12"/>
                                            </p:txEl>
                                          </p:spTgt>
                                        </p:tgtEl>
                                        <p:attrNameLst>
                                          <p:attrName>style.visibility</p:attrName>
                                        </p:attrNameLst>
                                      </p:cBhvr>
                                      <p:to>
                                        <p:strVal val="visible"/>
                                      </p:to>
                                    </p:set>
                                    <p:anim calcmode="lin" valueType="num">
                                      <p:cBhvr>
                                        <p:cTn id="108" dur="1000" fill="hold"/>
                                        <p:tgtEl>
                                          <p:spTgt spid="21506">
                                            <p:txEl>
                                              <p:pRg st="12" end="12"/>
                                            </p:txEl>
                                          </p:spTgt>
                                        </p:tgtEl>
                                        <p:attrNameLst>
                                          <p:attrName>ppt_w</p:attrName>
                                        </p:attrNameLst>
                                      </p:cBhvr>
                                      <p:tavLst>
                                        <p:tav tm="0">
                                          <p:val>
                                            <p:fltVal val="0"/>
                                          </p:val>
                                        </p:tav>
                                        <p:tav tm="100000">
                                          <p:val>
                                            <p:strVal val="#ppt_w"/>
                                          </p:val>
                                        </p:tav>
                                      </p:tavLst>
                                    </p:anim>
                                    <p:anim calcmode="lin" valueType="num">
                                      <p:cBhvr>
                                        <p:cTn id="109" dur="1000" fill="hold"/>
                                        <p:tgtEl>
                                          <p:spTgt spid="21506">
                                            <p:txEl>
                                              <p:pRg st="12" end="12"/>
                                            </p:txEl>
                                          </p:spTgt>
                                        </p:tgtEl>
                                        <p:attrNameLst>
                                          <p:attrName>ppt_h</p:attrName>
                                        </p:attrNameLst>
                                      </p:cBhvr>
                                      <p:tavLst>
                                        <p:tav tm="0">
                                          <p:val>
                                            <p:fltVal val="0"/>
                                          </p:val>
                                        </p:tav>
                                        <p:tav tm="100000">
                                          <p:val>
                                            <p:strVal val="#ppt_h"/>
                                          </p:val>
                                        </p:tav>
                                      </p:tavLst>
                                    </p:anim>
                                    <p:anim calcmode="lin" valueType="num">
                                      <p:cBhvr>
                                        <p:cTn id="110" dur="1000" fill="hold"/>
                                        <p:tgtEl>
                                          <p:spTgt spid="21506">
                                            <p:txEl>
                                              <p:pRg st="12" end="12"/>
                                            </p:txEl>
                                          </p:spTgt>
                                        </p:tgtEl>
                                        <p:attrNameLst>
                                          <p:attrName>style.rotation</p:attrName>
                                        </p:attrNameLst>
                                      </p:cBhvr>
                                      <p:tavLst>
                                        <p:tav tm="0">
                                          <p:val>
                                            <p:fltVal val="90"/>
                                          </p:val>
                                        </p:tav>
                                        <p:tav tm="100000">
                                          <p:val>
                                            <p:fltVal val="0"/>
                                          </p:val>
                                        </p:tav>
                                      </p:tavLst>
                                    </p:anim>
                                    <p:animEffect transition="in" filter="fade">
                                      <p:cBhvr>
                                        <p:cTn id="111" dur="1000"/>
                                        <p:tgtEl>
                                          <p:spTgt spid="21506">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1506">
                                            <p:txEl>
                                              <p:pRg st="13" end="13"/>
                                            </p:txEl>
                                          </p:spTgt>
                                        </p:tgtEl>
                                        <p:attrNameLst>
                                          <p:attrName>style.visibility</p:attrName>
                                        </p:attrNameLst>
                                      </p:cBhvr>
                                      <p:to>
                                        <p:strVal val="visible"/>
                                      </p:to>
                                    </p:set>
                                    <p:anim calcmode="lin" valueType="num">
                                      <p:cBhvr>
                                        <p:cTn id="116" dur="1000" fill="hold"/>
                                        <p:tgtEl>
                                          <p:spTgt spid="21506">
                                            <p:txEl>
                                              <p:pRg st="13" end="13"/>
                                            </p:txEl>
                                          </p:spTgt>
                                        </p:tgtEl>
                                        <p:attrNameLst>
                                          <p:attrName>ppt_w</p:attrName>
                                        </p:attrNameLst>
                                      </p:cBhvr>
                                      <p:tavLst>
                                        <p:tav tm="0">
                                          <p:val>
                                            <p:fltVal val="0"/>
                                          </p:val>
                                        </p:tav>
                                        <p:tav tm="100000">
                                          <p:val>
                                            <p:strVal val="#ppt_w"/>
                                          </p:val>
                                        </p:tav>
                                      </p:tavLst>
                                    </p:anim>
                                    <p:anim calcmode="lin" valueType="num">
                                      <p:cBhvr>
                                        <p:cTn id="117" dur="1000" fill="hold"/>
                                        <p:tgtEl>
                                          <p:spTgt spid="21506">
                                            <p:txEl>
                                              <p:pRg st="13" end="13"/>
                                            </p:txEl>
                                          </p:spTgt>
                                        </p:tgtEl>
                                        <p:attrNameLst>
                                          <p:attrName>ppt_h</p:attrName>
                                        </p:attrNameLst>
                                      </p:cBhvr>
                                      <p:tavLst>
                                        <p:tav tm="0">
                                          <p:val>
                                            <p:fltVal val="0"/>
                                          </p:val>
                                        </p:tav>
                                        <p:tav tm="100000">
                                          <p:val>
                                            <p:strVal val="#ppt_h"/>
                                          </p:val>
                                        </p:tav>
                                      </p:tavLst>
                                    </p:anim>
                                    <p:anim calcmode="lin" valueType="num">
                                      <p:cBhvr>
                                        <p:cTn id="118" dur="1000" fill="hold"/>
                                        <p:tgtEl>
                                          <p:spTgt spid="21506">
                                            <p:txEl>
                                              <p:pRg st="13" end="13"/>
                                            </p:txEl>
                                          </p:spTgt>
                                        </p:tgtEl>
                                        <p:attrNameLst>
                                          <p:attrName>style.rotation</p:attrName>
                                        </p:attrNameLst>
                                      </p:cBhvr>
                                      <p:tavLst>
                                        <p:tav tm="0">
                                          <p:val>
                                            <p:fltVal val="90"/>
                                          </p:val>
                                        </p:tav>
                                        <p:tav tm="100000">
                                          <p:val>
                                            <p:fltVal val="0"/>
                                          </p:val>
                                        </p:tav>
                                      </p:tavLst>
                                    </p:anim>
                                    <p:animEffect transition="in" filter="fade">
                                      <p:cBhvr>
                                        <p:cTn id="119" dur="1000"/>
                                        <p:tgtEl>
                                          <p:spTgt spid="2150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CN" altLang="en-US" dirty="0">
                <a:solidFill>
                  <a:schemeClr val="hlink"/>
                </a:solidFill>
              </a:rPr>
              <a:t>搜集资料</a:t>
            </a:r>
          </a:p>
        </p:txBody>
      </p:sp>
      <p:sp>
        <p:nvSpPr>
          <p:cNvPr id="25603" name="Rectangle 3"/>
          <p:cNvSpPr>
            <a:spLocks noGrp="1" noChangeArrowheads="1"/>
          </p:cNvSpPr>
          <p:nvPr>
            <p:ph type="body" idx="1"/>
          </p:nvPr>
        </p:nvSpPr>
        <p:spPr>
          <a:xfrm>
            <a:off x="1981200" y="1447800"/>
            <a:ext cx="8305800" cy="5105400"/>
          </a:xfrm>
        </p:spPr>
        <p:txBody>
          <a:bodyPr>
            <a:normAutofit/>
          </a:bodyPr>
          <a:lstStyle/>
          <a:p>
            <a:pPr eaLnBrk="1" hangingPunct="1"/>
            <a:r>
              <a:rPr lang="zh-CN" altLang="en-US" sz="2800" dirty="0"/>
              <a:t>搜集资料的意义</a:t>
            </a:r>
          </a:p>
          <a:p>
            <a:pPr eaLnBrk="1" hangingPunct="1"/>
            <a:r>
              <a:rPr lang="zh-CN" altLang="en-US" sz="2800" dirty="0"/>
              <a:t>搜集资料工作在选题时就应开始。</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0745" y="-1"/>
            <a:ext cx="2290432" cy="6858001"/>
          </a:xfrm>
          <a:prstGeom prst="rect">
            <a:avLst/>
          </a:prstGeom>
        </p:spPr>
      </p:pic>
    </p:spTree>
    <p:extLst>
      <p:ext uri="{BB962C8B-B14F-4D97-AF65-F5344CB8AC3E}">
        <p14:creationId xmlns:p14="http://schemas.microsoft.com/office/powerpoint/2010/main" val="27867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p:cTn id="12" dur="1000" fill="hold"/>
                                        <p:tgtEl>
                                          <p:spTgt spid="25602"/>
                                        </p:tgtEl>
                                        <p:attrNameLst>
                                          <p:attrName>ppt_w</p:attrName>
                                        </p:attrNameLst>
                                      </p:cBhvr>
                                      <p:tavLst>
                                        <p:tav tm="0">
                                          <p:val>
                                            <p:fltVal val="0"/>
                                          </p:val>
                                        </p:tav>
                                        <p:tav tm="100000">
                                          <p:val>
                                            <p:strVal val="#ppt_w"/>
                                          </p:val>
                                        </p:tav>
                                      </p:tavLst>
                                    </p:anim>
                                    <p:anim calcmode="lin" valueType="num">
                                      <p:cBhvr>
                                        <p:cTn id="13" dur="1000" fill="hold"/>
                                        <p:tgtEl>
                                          <p:spTgt spid="25602"/>
                                        </p:tgtEl>
                                        <p:attrNameLst>
                                          <p:attrName>ppt_h</p:attrName>
                                        </p:attrNameLst>
                                      </p:cBhvr>
                                      <p:tavLst>
                                        <p:tav tm="0">
                                          <p:val>
                                            <p:fltVal val="0"/>
                                          </p:val>
                                        </p:tav>
                                        <p:tav tm="100000">
                                          <p:val>
                                            <p:strVal val="#ppt_h"/>
                                          </p:val>
                                        </p:tav>
                                      </p:tavLst>
                                    </p:anim>
                                    <p:anim calcmode="lin" valueType="num">
                                      <p:cBhvr>
                                        <p:cTn id="14" dur="1000" fill="hold"/>
                                        <p:tgtEl>
                                          <p:spTgt spid="25602"/>
                                        </p:tgtEl>
                                        <p:attrNameLst>
                                          <p:attrName>style.rotation</p:attrName>
                                        </p:attrNameLst>
                                      </p:cBhvr>
                                      <p:tavLst>
                                        <p:tav tm="0">
                                          <p:val>
                                            <p:fltVal val="90"/>
                                          </p:val>
                                        </p:tav>
                                        <p:tav tm="100000">
                                          <p:val>
                                            <p:fltVal val="0"/>
                                          </p:val>
                                        </p:tav>
                                      </p:tavLst>
                                    </p:anim>
                                    <p:animEffect transition="in" filter="fade">
                                      <p:cBhvr>
                                        <p:cTn id="15" dur="1000"/>
                                        <p:tgtEl>
                                          <p:spTgt spid="2560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5603">
                                            <p:txEl>
                                              <p:pRg st="0" end="0"/>
                                            </p:txEl>
                                          </p:spTgt>
                                        </p:tgtEl>
                                        <p:attrNameLst>
                                          <p:attrName>style.visibility</p:attrName>
                                        </p:attrNameLst>
                                      </p:cBhvr>
                                      <p:to>
                                        <p:strVal val="visible"/>
                                      </p:to>
                                    </p:set>
                                    <p:anim calcmode="lin" valueType="num">
                                      <p:cBhvr>
                                        <p:cTn id="20" dur="1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560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560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560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5603">
                                            <p:txEl>
                                              <p:pRg st="1" end="1"/>
                                            </p:txEl>
                                          </p:spTgt>
                                        </p:tgtEl>
                                        <p:attrNameLst>
                                          <p:attrName>style.visibility</p:attrName>
                                        </p:attrNameLst>
                                      </p:cBhvr>
                                      <p:to>
                                        <p:strVal val="visible"/>
                                      </p:to>
                                    </p:set>
                                    <p:anim calcmode="lin" valueType="num">
                                      <p:cBhvr>
                                        <p:cTn id="28"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2560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2560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25909" y="2349500"/>
            <a:ext cx="1187845"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中国知网</a:t>
            </a:r>
          </a:p>
        </p:txBody>
      </p:sp>
      <p:sp>
        <p:nvSpPr>
          <p:cNvPr id="31" name="椭圆 30"/>
          <p:cNvSpPr/>
          <p:nvPr/>
        </p:nvSpPr>
        <p:spPr>
          <a:xfrm>
            <a:off x="4243355" y="2349500"/>
            <a:ext cx="1187845"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北大法宝网</a:t>
            </a:r>
          </a:p>
        </p:txBody>
      </p:sp>
      <p:sp>
        <p:nvSpPr>
          <p:cNvPr id="32" name="椭圆 31"/>
          <p:cNvSpPr/>
          <p:nvPr/>
        </p:nvSpPr>
        <p:spPr>
          <a:xfrm>
            <a:off x="6760802" y="2349500"/>
            <a:ext cx="1344712"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中国裁判文书网</a:t>
            </a:r>
          </a:p>
        </p:txBody>
      </p:sp>
      <p:sp>
        <p:nvSpPr>
          <p:cNvPr id="33" name="椭圆 32"/>
          <p:cNvSpPr/>
          <p:nvPr/>
        </p:nvSpPr>
        <p:spPr>
          <a:xfrm>
            <a:off x="9278250" y="2349500"/>
            <a:ext cx="1187845"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谷歌学术搜索</a:t>
            </a:r>
          </a:p>
        </p:txBody>
      </p:sp>
      <p:sp>
        <p:nvSpPr>
          <p:cNvPr id="34" name="椭圆 33"/>
          <p:cNvSpPr/>
          <p:nvPr/>
        </p:nvSpPr>
        <p:spPr>
          <a:xfrm>
            <a:off x="1725909" y="4089950"/>
            <a:ext cx="1187845"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维普网</a:t>
            </a:r>
          </a:p>
        </p:txBody>
      </p:sp>
      <p:sp>
        <p:nvSpPr>
          <p:cNvPr id="35" name="椭圆 34"/>
          <p:cNvSpPr/>
          <p:nvPr/>
        </p:nvSpPr>
        <p:spPr>
          <a:xfrm>
            <a:off x="3929622" y="4089950"/>
            <a:ext cx="1658443"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国家哲学社会科学文献中心</a:t>
            </a:r>
          </a:p>
        </p:txBody>
      </p:sp>
      <p:sp>
        <p:nvSpPr>
          <p:cNvPr id="36" name="椭圆 35"/>
          <p:cNvSpPr/>
          <p:nvPr/>
        </p:nvSpPr>
        <p:spPr>
          <a:xfrm>
            <a:off x="6603934" y="4089949"/>
            <a:ext cx="1658445" cy="12913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国家哲学社会科学学术期刊数据库</a:t>
            </a:r>
          </a:p>
        </p:txBody>
      </p:sp>
      <p:sp>
        <p:nvSpPr>
          <p:cNvPr id="37" name="椭圆 36"/>
          <p:cNvSpPr/>
          <p:nvPr/>
        </p:nvSpPr>
        <p:spPr>
          <a:xfrm>
            <a:off x="9278250" y="4089950"/>
            <a:ext cx="1187845"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百度文库</a:t>
            </a:r>
          </a:p>
        </p:txBody>
      </p:sp>
      <p:cxnSp>
        <p:nvCxnSpPr>
          <p:cNvPr id="8" name="直接箭头连接符 7"/>
          <p:cNvCxnSpPr/>
          <p:nvPr/>
        </p:nvCxnSpPr>
        <p:spPr>
          <a:xfrm>
            <a:off x="3070619"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67"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514"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619"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67"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514"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872172"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a:bodyPr>
          <a:lstStyle/>
          <a:p>
            <a:r>
              <a:rPr lang="zh-CN" altLang="en-US" dirty="0">
                <a:solidFill>
                  <a:schemeClr val="hlink"/>
                </a:solidFill>
              </a:rPr>
              <a:t>搜集资料要网站：</a:t>
            </a:r>
            <a:endParaRPr lang="zh-CN" altLang="en-US" dirty="0"/>
          </a:p>
        </p:txBody>
      </p:sp>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66094" y="-1"/>
            <a:ext cx="1725083" cy="6858001"/>
          </a:xfrm>
          <a:prstGeom prst="rect">
            <a:avLst/>
          </a:prstGeom>
        </p:spPr>
      </p:pic>
    </p:spTree>
    <p:custDataLst>
      <p:tags r:id="rId1"/>
    </p:custDataLst>
    <p:extLst>
      <p:ext uri="{BB962C8B-B14F-4D97-AF65-F5344CB8AC3E}">
        <p14:creationId xmlns:p14="http://schemas.microsoft.com/office/powerpoint/2010/main" val="39210890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 calcmode="lin" valueType="num">
                                      <p:cBhvr>
                                        <p:cTn id="31" dur="500" fill="hold"/>
                                        <p:tgtEl>
                                          <p:spTgt spid="31"/>
                                        </p:tgtEl>
                                        <p:attrNameLst>
                                          <p:attrName>style.rotation</p:attrName>
                                        </p:attrNameLst>
                                      </p:cBhvr>
                                      <p:tavLst>
                                        <p:tav tm="0">
                                          <p:val>
                                            <p:fltVal val="360"/>
                                          </p:val>
                                        </p:tav>
                                        <p:tav tm="100000">
                                          <p:val>
                                            <p:fltVal val="0"/>
                                          </p:val>
                                        </p:tav>
                                      </p:tavLst>
                                    </p:anim>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ppt_x</p:attrName>
                                        </p:attrNameLst>
                                      </p:cBhvr>
                                      <p:tavLst>
                                        <p:tav tm="0">
                                          <p:val>
                                            <p:strVal val="#ppt_x-#ppt_w*1.125000"/>
                                          </p:val>
                                        </p:tav>
                                        <p:tav tm="100000">
                                          <p:val>
                                            <p:strVal val="#ppt_x"/>
                                          </p:val>
                                        </p:tav>
                                      </p:tavLst>
                                    </p:anim>
                                    <p:animEffect transition="in" filter="wipe(right)">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 calcmode="lin" valueType="num">
                                      <p:cBhvr>
                                        <p:cTn id="45" dur="500" fill="hold"/>
                                        <p:tgtEl>
                                          <p:spTgt spid="32"/>
                                        </p:tgtEl>
                                        <p:attrNameLst>
                                          <p:attrName>style.rotation</p:attrName>
                                        </p:attrNameLst>
                                      </p:cBhvr>
                                      <p:tavLst>
                                        <p:tav tm="0">
                                          <p:val>
                                            <p:fltVal val="360"/>
                                          </p:val>
                                        </p:tav>
                                        <p:tav tm="100000">
                                          <p:val>
                                            <p:fltVal val="0"/>
                                          </p:val>
                                        </p:tav>
                                      </p:tavLst>
                                    </p:anim>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p:tgtEl>
                                          <p:spTgt spid="39"/>
                                        </p:tgtEl>
                                        <p:attrNameLst>
                                          <p:attrName>ppt_x</p:attrName>
                                        </p:attrNameLst>
                                      </p:cBhvr>
                                      <p:tavLst>
                                        <p:tav tm="0">
                                          <p:val>
                                            <p:strVal val="#ppt_x-#ppt_w*1.125000"/>
                                          </p:val>
                                        </p:tav>
                                        <p:tav tm="100000">
                                          <p:val>
                                            <p:strVal val="#ppt_x"/>
                                          </p:val>
                                        </p:tav>
                                      </p:tavLst>
                                    </p:anim>
                                    <p:animEffect transition="in" filter="wipe(right)">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 calcmode="lin" valueType="num">
                                      <p:cBhvr>
                                        <p:cTn id="59" dur="500" fill="hold"/>
                                        <p:tgtEl>
                                          <p:spTgt spid="33"/>
                                        </p:tgtEl>
                                        <p:attrNameLst>
                                          <p:attrName>style.rotation</p:attrName>
                                        </p:attrNameLst>
                                      </p:cBhvr>
                                      <p:tavLst>
                                        <p:tav tm="0">
                                          <p:val>
                                            <p:fltVal val="360"/>
                                          </p:val>
                                        </p:tav>
                                        <p:tav tm="100000">
                                          <p:val>
                                            <p:fltVal val="0"/>
                                          </p:val>
                                        </p:tav>
                                      </p:tavLst>
                                    </p:anim>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p:tgtEl>
                                          <p:spTgt spid="43"/>
                                        </p:tgtEl>
                                        <p:attrNameLst>
                                          <p:attrName>ppt_y</p:attrName>
                                        </p:attrNameLst>
                                      </p:cBhvr>
                                      <p:tavLst>
                                        <p:tav tm="0">
                                          <p:val>
                                            <p:strVal val="#ppt_y-#ppt_h*1.125000"/>
                                          </p:val>
                                        </p:tav>
                                        <p:tav tm="100000">
                                          <p:val>
                                            <p:strVal val="#ppt_y"/>
                                          </p:val>
                                        </p:tav>
                                      </p:tavLst>
                                    </p:anim>
                                    <p:animEffect transition="in" filter="wipe(down)">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360"/>
                                          </p:val>
                                        </p:tav>
                                        <p:tav tm="100000">
                                          <p:val>
                                            <p:fltVal val="0"/>
                                          </p:val>
                                        </p:tav>
                                      </p:tavLst>
                                    </p:anim>
                                    <p:animEffect transition="in" filter="fad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2"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p:tgtEl>
                                          <p:spTgt spid="42"/>
                                        </p:tgtEl>
                                        <p:attrNameLst>
                                          <p:attrName>ppt_x</p:attrName>
                                        </p:attrNameLst>
                                      </p:cBhvr>
                                      <p:tavLst>
                                        <p:tav tm="0">
                                          <p:val>
                                            <p:strVal val="#ppt_x+#ppt_w*1.125000"/>
                                          </p:val>
                                        </p:tav>
                                        <p:tav tm="100000">
                                          <p:val>
                                            <p:strVal val="#ppt_x"/>
                                          </p:val>
                                        </p:tav>
                                      </p:tavLst>
                                    </p:anim>
                                    <p:animEffect transition="in" filter="wipe(left)">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 calcmode="lin" valueType="num">
                                      <p:cBhvr>
                                        <p:cTn id="87" dur="500" fill="hold"/>
                                        <p:tgtEl>
                                          <p:spTgt spid="36"/>
                                        </p:tgtEl>
                                        <p:attrNameLst>
                                          <p:attrName>style.rotation</p:attrName>
                                        </p:attrNameLst>
                                      </p:cBhvr>
                                      <p:tavLst>
                                        <p:tav tm="0">
                                          <p:val>
                                            <p:fltVal val="360"/>
                                          </p:val>
                                        </p:tav>
                                        <p:tav tm="100000">
                                          <p:val>
                                            <p:fltVal val="0"/>
                                          </p:val>
                                        </p:tav>
                                      </p:tavLst>
                                    </p:anim>
                                    <p:animEffect transition="in" filter="fade">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2"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p:tgtEl>
                                          <p:spTgt spid="41"/>
                                        </p:tgtEl>
                                        <p:attrNameLst>
                                          <p:attrName>ppt_x</p:attrName>
                                        </p:attrNameLst>
                                      </p:cBhvr>
                                      <p:tavLst>
                                        <p:tav tm="0">
                                          <p:val>
                                            <p:strVal val="#ppt_x+#ppt_w*1.125000"/>
                                          </p:val>
                                        </p:tav>
                                        <p:tav tm="100000">
                                          <p:val>
                                            <p:strVal val="#ppt_x"/>
                                          </p:val>
                                        </p:tav>
                                      </p:tavLst>
                                    </p:anim>
                                    <p:animEffect transition="in" filter="wipe(left)">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 calcmode="lin" valueType="num">
                                      <p:cBhvr>
                                        <p:cTn id="101" dur="500" fill="hold"/>
                                        <p:tgtEl>
                                          <p:spTgt spid="35"/>
                                        </p:tgtEl>
                                        <p:attrNameLst>
                                          <p:attrName>style.rotation</p:attrName>
                                        </p:attrNameLst>
                                      </p:cBhvr>
                                      <p:tavLst>
                                        <p:tav tm="0">
                                          <p:val>
                                            <p:fltVal val="360"/>
                                          </p:val>
                                        </p:tav>
                                        <p:tav tm="100000">
                                          <p:val>
                                            <p:fltVal val="0"/>
                                          </p:val>
                                        </p:tav>
                                      </p:tavLst>
                                    </p:anim>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2"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p:tgtEl>
                                          <p:spTgt spid="40"/>
                                        </p:tgtEl>
                                        <p:attrNameLst>
                                          <p:attrName>ppt_x</p:attrName>
                                        </p:attrNameLst>
                                      </p:cBhvr>
                                      <p:tavLst>
                                        <p:tav tm="0">
                                          <p:val>
                                            <p:strVal val="#ppt_x+#ppt_w*1.125000"/>
                                          </p:val>
                                        </p:tav>
                                        <p:tav tm="100000">
                                          <p:val>
                                            <p:strVal val="#ppt_x"/>
                                          </p:val>
                                        </p:tav>
                                      </p:tavLst>
                                    </p:anim>
                                    <p:animEffect transition="in" filter="wipe(left)">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49" presetClass="entr" presetSubtype="0" decel="100000"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 calcmode="lin" valueType="num">
                                      <p:cBhvr>
                                        <p:cTn id="115" dur="500" fill="hold"/>
                                        <p:tgtEl>
                                          <p:spTgt spid="34"/>
                                        </p:tgtEl>
                                        <p:attrNameLst>
                                          <p:attrName>style.rotation</p:attrName>
                                        </p:attrNameLst>
                                      </p:cBhvr>
                                      <p:tavLst>
                                        <p:tav tm="0">
                                          <p:val>
                                            <p:fltVal val="360"/>
                                          </p:val>
                                        </p:tav>
                                        <p:tav tm="100000">
                                          <p:val>
                                            <p:fltVal val="0"/>
                                          </p:val>
                                        </p:tav>
                                      </p:tavLst>
                                    </p:anim>
                                    <p:animEffect transition="in" filter="fade">
                                      <p:cBhvr>
                                        <p:cTn id="116" dur="500"/>
                                        <p:tgtEl>
                                          <p:spTgt spid="34"/>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000" dirty="0">
                <a:solidFill>
                  <a:schemeClr val="hlink"/>
                </a:solidFill>
              </a:rPr>
              <a:t>搜集资料</a:t>
            </a:r>
            <a:r>
              <a:rPr lang="zh-CN" altLang="en-US" sz="3700" dirty="0">
                <a:solidFill>
                  <a:srgbClr val="C00000"/>
                </a:solidFill>
              </a:rPr>
              <a:t>的路径</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73" y="1538343"/>
            <a:ext cx="9258300" cy="4905999"/>
          </a:xfrm>
          <a:prstGeom prst="rect">
            <a:avLst/>
          </a:prstGeom>
        </p:spPr>
      </p:pic>
    </p:spTree>
    <p:extLst>
      <p:ext uri="{BB962C8B-B14F-4D97-AF65-F5344CB8AC3E}">
        <p14:creationId xmlns:p14="http://schemas.microsoft.com/office/powerpoint/2010/main" val="24514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000" dirty="0">
                <a:solidFill>
                  <a:schemeClr val="hlink"/>
                </a:solidFill>
              </a:rPr>
              <a:t>搜集资料</a:t>
            </a:r>
            <a:r>
              <a:rPr lang="zh-CN" altLang="en-US" sz="3700" dirty="0">
                <a:solidFill>
                  <a:srgbClr val="C00000"/>
                </a:solidFill>
              </a:rPr>
              <a:t>的路径</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928" y="1420009"/>
            <a:ext cx="7297736" cy="5082392"/>
          </a:xfrm>
          <a:prstGeom prst="rect">
            <a:avLst/>
          </a:prstGeom>
        </p:spPr>
      </p:pic>
    </p:spTree>
    <p:extLst>
      <p:ext uri="{BB962C8B-B14F-4D97-AF65-F5344CB8AC3E}">
        <p14:creationId xmlns:p14="http://schemas.microsoft.com/office/powerpoint/2010/main" val="114035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000" dirty="0">
                <a:solidFill>
                  <a:schemeClr val="hlink"/>
                </a:solidFill>
              </a:rPr>
              <a:t>搜集资料</a:t>
            </a:r>
            <a:r>
              <a:rPr lang="zh-CN" altLang="en-US" sz="3700" dirty="0">
                <a:solidFill>
                  <a:srgbClr val="C00000"/>
                </a:solidFill>
              </a:rPr>
              <a:t>的</a:t>
            </a:r>
            <a:r>
              <a:rPr lang="zh-CN" altLang="en-US" sz="3700" dirty="0" smtClean="0">
                <a:solidFill>
                  <a:srgbClr val="C00000"/>
                </a:solidFill>
              </a:rPr>
              <a:t>路径：国开学习网</a:t>
            </a:r>
            <a:endParaRPr lang="zh-CN" altLang="en-US" sz="3700" dirty="0">
              <a:solidFill>
                <a:srgbClr val="C00000"/>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18" y="1549100"/>
            <a:ext cx="7667764" cy="4762541"/>
          </a:xfrm>
          <a:prstGeom prst="rect">
            <a:avLst/>
          </a:prstGeom>
        </p:spPr>
      </p:pic>
    </p:spTree>
    <p:extLst>
      <p:ext uri="{BB962C8B-B14F-4D97-AF65-F5344CB8AC3E}">
        <p14:creationId xmlns:p14="http://schemas.microsoft.com/office/powerpoint/2010/main" val="253062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2016（蒙）\D.东莞教育局\PPT模板\设计文件\定稿\PPT模板-05.jpg"/>
          <p:cNvPicPr>
            <a:picLocks noChangeAspect="1" noChangeArrowheads="1"/>
          </p:cNvPicPr>
          <p:nvPr/>
        </p:nvPicPr>
        <p:blipFill>
          <a:blip r:embed="rId2" cstate="print"/>
          <a:srcRect/>
          <a:stretch>
            <a:fillRect/>
          </a:stretch>
        </p:blipFill>
        <p:spPr bwMode="auto">
          <a:xfrm>
            <a:off x="0" y="0"/>
            <a:ext cx="12192000" cy="6860117"/>
          </a:xfrm>
          <a:prstGeom prst="rect">
            <a:avLst/>
          </a:prstGeom>
          <a:noFill/>
        </p:spPr>
      </p:pic>
      <p:grpSp>
        <p:nvGrpSpPr>
          <p:cNvPr id="56" name="组合 55"/>
          <p:cNvGrpSpPr>
            <a:grpSpLocks/>
          </p:cNvGrpSpPr>
          <p:nvPr/>
        </p:nvGrpSpPr>
        <p:grpSpPr bwMode="auto">
          <a:xfrm>
            <a:off x="431368" y="44624"/>
            <a:ext cx="1343355" cy="605230"/>
            <a:chOff x="388301" y="46355"/>
            <a:chExt cx="1344096" cy="619017"/>
          </a:xfrm>
        </p:grpSpPr>
        <p:sp>
          <p:nvSpPr>
            <p:cNvPr id="57" name="矩形 56"/>
            <p:cNvSpPr/>
            <p:nvPr/>
          </p:nvSpPr>
          <p:spPr>
            <a:xfrm>
              <a:off x="691153" y="46355"/>
              <a:ext cx="1041244" cy="619017"/>
            </a:xfrm>
            <a:prstGeom prst="rect">
              <a:avLst/>
            </a:prstGeom>
          </p:spPr>
          <p:txBody>
            <a:bodyPr wrap="none">
              <a:spAutoFit/>
            </a:bodyPr>
            <a:lstStyle/>
            <a:p>
              <a:pPr>
                <a:defRPr/>
              </a:pPr>
              <a:r>
                <a:rPr lang="zh-CN" altLang="en-US" sz="3333" b="1" dirty="0">
                  <a:solidFill>
                    <a:schemeClr val="tx2">
                      <a:lumMod val="75000"/>
                    </a:schemeClr>
                  </a:solidFill>
                  <a:latin typeface="微软雅黑" pitchFamily="34" charset="-122"/>
                  <a:ea typeface="微软雅黑" pitchFamily="34" charset="-122"/>
                </a:rPr>
                <a:t>目录</a:t>
              </a:r>
              <a:endParaRPr lang="en-US" altLang="zh-CN" sz="3333" b="1" dirty="0">
                <a:solidFill>
                  <a:schemeClr val="tx2">
                    <a:lumMod val="75000"/>
                  </a:schemeClr>
                </a:solidFill>
                <a:latin typeface="微软雅黑" pitchFamily="34" charset="-122"/>
                <a:ea typeface="微软雅黑" pitchFamily="34" charset="-122"/>
              </a:endParaRPr>
            </a:p>
          </p:txBody>
        </p:sp>
        <p:grpSp>
          <p:nvGrpSpPr>
            <p:cNvPr id="58" name="组合 16"/>
            <p:cNvGrpSpPr>
              <a:grpSpLocks/>
            </p:cNvGrpSpPr>
            <p:nvPr/>
          </p:nvGrpSpPr>
          <p:grpSpPr bwMode="auto">
            <a:xfrm>
              <a:off x="388301" y="139442"/>
              <a:ext cx="218135" cy="428645"/>
              <a:chOff x="4677714" y="3024851"/>
              <a:chExt cx="265211" cy="504080"/>
            </a:xfrm>
          </p:grpSpPr>
          <p:cxnSp>
            <p:nvCxnSpPr>
              <p:cNvPr id="59" name="直接连接符 58"/>
              <p:cNvCxnSpPr/>
              <p:nvPr/>
            </p:nvCxnSpPr>
            <p:spPr>
              <a:xfrm>
                <a:off x="4942925" y="3024851"/>
                <a:ext cx="0" cy="50408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803886" y="3024853"/>
                <a:ext cx="0" cy="36151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77714" y="3027398"/>
                <a:ext cx="0" cy="18075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p:cNvGrpSpPr/>
          <p:nvPr/>
        </p:nvGrpSpPr>
        <p:grpSpPr>
          <a:xfrm>
            <a:off x="3839749" y="957061"/>
            <a:ext cx="4416491" cy="1127791"/>
            <a:chOff x="2267744" y="699542"/>
            <a:chExt cx="3312368" cy="845843"/>
          </a:xfrm>
        </p:grpSpPr>
        <p:sp>
          <p:nvSpPr>
            <p:cNvPr id="9" name="Freeform 7"/>
            <p:cNvSpPr/>
            <p:nvPr/>
          </p:nvSpPr>
          <p:spPr bwMode="auto">
            <a:xfrm>
              <a:off x="2409367" y="838084"/>
              <a:ext cx="3035448" cy="539339"/>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a:lstStyle/>
            <a:p>
              <a:pPr>
                <a:defRPr/>
              </a:pPr>
              <a:endParaRPr lang="zh-CN" altLang="en-US" sz="2800">
                <a:solidFill>
                  <a:srgbClr val="002060"/>
                </a:solidFill>
                <a:latin typeface="微软雅黑" pitchFamily="34" charset="-122"/>
                <a:ea typeface="微软雅黑" pitchFamily="34" charset="-122"/>
              </a:endParaRPr>
            </a:p>
          </p:txBody>
        </p:sp>
        <p:pic>
          <p:nvPicPr>
            <p:cNvPr id="44" name="图片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699542"/>
              <a:ext cx="3312368" cy="8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Freeform 7"/>
          <p:cNvSpPr/>
          <p:nvPr/>
        </p:nvSpPr>
        <p:spPr bwMode="auto">
          <a:xfrm>
            <a:off x="4028580" y="2365585"/>
            <a:ext cx="4047264" cy="719119"/>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a:lstStyle/>
          <a:p>
            <a:pPr>
              <a:defRPr/>
            </a:pPr>
            <a:endParaRPr lang="zh-CN" altLang="en-US" sz="2800" dirty="0">
              <a:solidFill>
                <a:srgbClr val="002060"/>
              </a:solidFill>
              <a:latin typeface="微软雅黑" pitchFamily="34" charset="-122"/>
              <a:ea typeface="微软雅黑" pitchFamily="34" charset="-122"/>
            </a:endParaRPr>
          </a:p>
        </p:txBody>
      </p:sp>
      <p:pic>
        <p:nvPicPr>
          <p:cNvPr id="49" name="图片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749" y="2180862"/>
            <a:ext cx="4416491" cy="112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7"/>
          <p:cNvSpPr/>
          <p:nvPr/>
        </p:nvSpPr>
        <p:spPr bwMode="auto">
          <a:xfrm>
            <a:off x="4028580" y="3613723"/>
            <a:ext cx="4047264" cy="719119"/>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6">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lstStyle/>
          <a:p>
            <a:pPr>
              <a:defRPr/>
            </a:pPr>
            <a:endParaRPr lang="zh-CN" altLang="en-US" sz="2800" dirty="0">
              <a:solidFill>
                <a:srgbClr val="002060"/>
              </a:solidFill>
              <a:latin typeface="微软雅黑" pitchFamily="34" charset="-122"/>
              <a:ea typeface="微软雅黑" pitchFamily="34" charset="-122"/>
            </a:endParaRPr>
          </a:p>
        </p:txBody>
      </p:sp>
      <p:pic>
        <p:nvPicPr>
          <p:cNvPr id="52" name="图片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749" y="3429001"/>
            <a:ext cx="4416491" cy="112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7"/>
          <p:cNvSpPr/>
          <p:nvPr/>
        </p:nvSpPr>
        <p:spPr bwMode="auto">
          <a:xfrm>
            <a:off x="4059932" y="4935454"/>
            <a:ext cx="4047264" cy="719119"/>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4">
              <a:lumMod val="40000"/>
              <a:lumOff val="60000"/>
            </a:schemeClr>
          </a:solidFill>
          <a:ln>
            <a:noFill/>
          </a:ln>
        </p:spPr>
        <p:style>
          <a:lnRef idx="2">
            <a:schemeClr val="accent5"/>
          </a:lnRef>
          <a:fillRef idx="1">
            <a:schemeClr val="lt1"/>
          </a:fillRef>
          <a:effectRef idx="0">
            <a:schemeClr val="accent5"/>
          </a:effectRef>
          <a:fontRef idx="minor">
            <a:schemeClr val="dk1"/>
          </a:fontRef>
        </p:style>
        <p:txBody>
          <a:bodyPr/>
          <a:lstStyle/>
          <a:p>
            <a:pPr>
              <a:defRPr/>
            </a:pPr>
            <a:endParaRPr lang="zh-CN" altLang="en-US" sz="2800" dirty="0">
              <a:solidFill>
                <a:srgbClr val="002060"/>
              </a:solidFill>
              <a:latin typeface="微软雅黑" pitchFamily="34" charset="-122"/>
              <a:ea typeface="微软雅黑" pitchFamily="34" charset="-122"/>
            </a:endParaRPr>
          </a:p>
        </p:txBody>
      </p:sp>
      <p:pic>
        <p:nvPicPr>
          <p:cNvPr id="55" name="图片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319" y="4771001"/>
            <a:ext cx="4416491" cy="112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bwMode="auto">
          <a:xfrm>
            <a:off x="4223792" y="1220756"/>
            <a:ext cx="552440" cy="461665"/>
          </a:xfrm>
          <a:prstGeom prst="rect">
            <a:avLst/>
          </a:prstGeom>
          <a:noFill/>
        </p:spPr>
        <p:txBody>
          <a:bodyPr wrap="square">
            <a:spAutoFit/>
          </a:bodyPr>
          <a:lstStyle/>
          <a:p>
            <a:pPr>
              <a:defRPr/>
            </a:pPr>
            <a:r>
              <a:rPr lang="zh-CN" altLang="en-US" sz="2400" b="1" dirty="0">
                <a:solidFill>
                  <a:srgbClr val="002060"/>
                </a:solidFill>
                <a:latin typeface="微软雅黑" pitchFamily="34" charset="-122"/>
                <a:ea typeface="微软雅黑" pitchFamily="34" charset="-122"/>
                <a:cs typeface="Arial" pitchFamily="34" charset="0"/>
              </a:rPr>
              <a:t>一</a:t>
            </a:r>
          </a:p>
        </p:txBody>
      </p:sp>
      <p:sp>
        <p:nvSpPr>
          <p:cNvPr id="37" name="文本框 36"/>
          <p:cNvSpPr txBox="1"/>
          <p:nvPr/>
        </p:nvSpPr>
        <p:spPr bwMode="auto">
          <a:xfrm>
            <a:off x="5223641" y="1245349"/>
            <a:ext cx="2306441" cy="524438"/>
          </a:xfrm>
          <a:prstGeom prst="rect">
            <a:avLst/>
          </a:prstGeom>
          <a:noFill/>
        </p:spPr>
        <p:txBody>
          <a:bodyPr wrap="square">
            <a:spAutoFit/>
          </a:bodyPr>
          <a:lstStyle/>
          <a:p>
            <a:pPr algn="ctr">
              <a:defRPr/>
            </a:pPr>
            <a:r>
              <a:rPr lang="zh-CN" altLang="en-US" sz="2800" b="1" spc="200" dirty="0">
                <a:solidFill>
                  <a:srgbClr val="002060"/>
                </a:solidFill>
                <a:latin typeface="微软雅黑" pitchFamily="34" charset="-122"/>
                <a:ea typeface="微软雅黑" pitchFamily="34" charset="-122"/>
                <a:cs typeface="Arial Unicode MS" pitchFamily="34" charset="-122"/>
              </a:rPr>
              <a:t>选题</a:t>
            </a:r>
          </a:p>
        </p:txBody>
      </p:sp>
      <p:sp>
        <p:nvSpPr>
          <p:cNvPr id="63" name="文本框 35"/>
          <p:cNvSpPr txBox="1"/>
          <p:nvPr/>
        </p:nvSpPr>
        <p:spPr bwMode="auto">
          <a:xfrm>
            <a:off x="4223792" y="2468894"/>
            <a:ext cx="552440" cy="461665"/>
          </a:xfrm>
          <a:prstGeom prst="rect">
            <a:avLst/>
          </a:prstGeom>
          <a:noFill/>
        </p:spPr>
        <p:txBody>
          <a:bodyPr wrap="square">
            <a:spAutoFit/>
          </a:bodyPr>
          <a:lstStyle/>
          <a:p>
            <a:pPr>
              <a:defRPr/>
            </a:pPr>
            <a:r>
              <a:rPr lang="zh-CN" altLang="en-US" sz="2400" b="1" dirty="0">
                <a:solidFill>
                  <a:srgbClr val="002060"/>
                </a:solidFill>
                <a:latin typeface="微软雅黑" pitchFamily="34" charset="-122"/>
                <a:ea typeface="微软雅黑" pitchFamily="34" charset="-122"/>
                <a:cs typeface="Arial" pitchFamily="34" charset="0"/>
              </a:rPr>
              <a:t>二</a:t>
            </a:r>
          </a:p>
        </p:txBody>
      </p:sp>
      <p:sp>
        <p:nvSpPr>
          <p:cNvPr id="64" name="文本框 36"/>
          <p:cNvSpPr txBox="1"/>
          <p:nvPr/>
        </p:nvSpPr>
        <p:spPr bwMode="auto">
          <a:xfrm>
            <a:off x="5087888" y="2468893"/>
            <a:ext cx="2987956" cy="523220"/>
          </a:xfrm>
          <a:prstGeom prst="rect">
            <a:avLst/>
          </a:prstGeom>
          <a:noFill/>
        </p:spPr>
        <p:txBody>
          <a:bodyPr wrap="square">
            <a:spAutoFit/>
          </a:bodyPr>
          <a:lstStyle/>
          <a:p>
            <a:pPr marR="12700" indent="0" algn="ctr">
              <a:lnSpc>
                <a:spcPct val="100000"/>
              </a:lnSpc>
              <a:defRPr/>
            </a:pPr>
            <a:r>
              <a:rPr lang="zh-CN" altLang="en-US" sz="2800" b="1" spc="200" dirty="0">
                <a:solidFill>
                  <a:srgbClr val="002060"/>
                </a:solidFill>
                <a:latin typeface="微软雅黑" pitchFamily="34" charset="-122"/>
                <a:ea typeface="微软雅黑" pitchFamily="34" charset="-122"/>
                <a:cs typeface="Arial Unicode MS" pitchFamily="34" charset="-122"/>
              </a:rPr>
              <a:t>论文撰写要求</a:t>
            </a:r>
          </a:p>
        </p:txBody>
      </p:sp>
      <p:sp>
        <p:nvSpPr>
          <p:cNvPr id="65" name="文本框 35"/>
          <p:cNvSpPr txBox="1"/>
          <p:nvPr/>
        </p:nvSpPr>
        <p:spPr bwMode="auto">
          <a:xfrm>
            <a:off x="4223792" y="3717033"/>
            <a:ext cx="552440" cy="461665"/>
          </a:xfrm>
          <a:prstGeom prst="rect">
            <a:avLst/>
          </a:prstGeom>
          <a:noFill/>
        </p:spPr>
        <p:txBody>
          <a:bodyPr wrap="square">
            <a:spAutoFit/>
          </a:bodyPr>
          <a:lstStyle/>
          <a:p>
            <a:pPr>
              <a:defRPr/>
            </a:pPr>
            <a:r>
              <a:rPr lang="zh-CN" altLang="en-US" sz="2400" b="1" dirty="0">
                <a:solidFill>
                  <a:srgbClr val="002060"/>
                </a:solidFill>
                <a:latin typeface="微软雅黑" pitchFamily="34" charset="-122"/>
                <a:ea typeface="微软雅黑" pitchFamily="34" charset="-122"/>
                <a:cs typeface="Arial" pitchFamily="34" charset="0"/>
              </a:rPr>
              <a:t>三</a:t>
            </a:r>
          </a:p>
        </p:txBody>
      </p:sp>
      <p:sp>
        <p:nvSpPr>
          <p:cNvPr id="66" name="文本框 36"/>
          <p:cNvSpPr txBox="1"/>
          <p:nvPr/>
        </p:nvSpPr>
        <p:spPr bwMode="auto">
          <a:xfrm>
            <a:off x="5087888" y="3717032"/>
            <a:ext cx="2910484" cy="523220"/>
          </a:xfrm>
          <a:prstGeom prst="rect">
            <a:avLst/>
          </a:prstGeom>
          <a:noFill/>
        </p:spPr>
        <p:txBody>
          <a:bodyPr wrap="square">
            <a:spAutoFit/>
          </a:bodyPr>
          <a:lstStyle/>
          <a:p>
            <a:r>
              <a:rPr lang="zh-CN" altLang="en-US" sz="2800" b="1" spc="200" dirty="0">
                <a:solidFill>
                  <a:srgbClr val="002060"/>
                </a:solidFill>
                <a:latin typeface="微软雅黑" pitchFamily="34" charset="-122"/>
                <a:ea typeface="微软雅黑" pitchFamily="34" charset="-122"/>
                <a:cs typeface="Arial Unicode MS" pitchFamily="34" charset="-122"/>
              </a:rPr>
              <a:t>论文格式要求</a:t>
            </a:r>
          </a:p>
        </p:txBody>
      </p:sp>
      <p:sp>
        <p:nvSpPr>
          <p:cNvPr id="67" name="文本框 35"/>
          <p:cNvSpPr txBox="1"/>
          <p:nvPr/>
        </p:nvSpPr>
        <p:spPr bwMode="auto">
          <a:xfrm>
            <a:off x="4247247" y="5061525"/>
            <a:ext cx="552440" cy="461665"/>
          </a:xfrm>
          <a:prstGeom prst="rect">
            <a:avLst/>
          </a:prstGeom>
          <a:noFill/>
        </p:spPr>
        <p:txBody>
          <a:bodyPr wrap="square">
            <a:spAutoFit/>
          </a:bodyPr>
          <a:lstStyle/>
          <a:p>
            <a:pPr>
              <a:defRPr/>
            </a:pPr>
            <a:r>
              <a:rPr lang="zh-CN" altLang="en-US" sz="2400" b="1" dirty="0">
                <a:solidFill>
                  <a:srgbClr val="002060"/>
                </a:solidFill>
                <a:latin typeface="微软雅黑" pitchFamily="34" charset="-122"/>
                <a:ea typeface="微软雅黑" pitchFamily="34" charset="-122"/>
                <a:cs typeface="Arial" pitchFamily="34" charset="0"/>
              </a:rPr>
              <a:t>四</a:t>
            </a:r>
          </a:p>
        </p:txBody>
      </p:sp>
      <p:sp>
        <p:nvSpPr>
          <p:cNvPr id="68" name="文本框 36"/>
          <p:cNvSpPr txBox="1"/>
          <p:nvPr/>
        </p:nvSpPr>
        <p:spPr bwMode="auto">
          <a:xfrm>
            <a:off x="5059873" y="4999969"/>
            <a:ext cx="2662912" cy="523220"/>
          </a:xfrm>
          <a:prstGeom prst="rect">
            <a:avLst/>
          </a:prstGeom>
          <a:noFill/>
        </p:spPr>
        <p:txBody>
          <a:bodyPr wrap="square">
            <a:spAutoFit/>
          </a:bodyPr>
          <a:lstStyle/>
          <a:p>
            <a:pPr marL="12700" marR="12700" algn="ctr">
              <a:lnSpc>
                <a:spcPct val="100000"/>
              </a:lnSpc>
            </a:pPr>
            <a:r>
              <a:rPr lang="zh-CN" altLang="en-US" sz="2800" b="1" spc="200" dirty="0">
                <a:solidFill>
                  <a:srgbClr val="002060"/>
                </a:solidFill>
                <a:latin typeface="微软雅黑" pitchFamily="34" charset="-122"/>
                <a:ea typeface="微软雅黑" pitchFamily="34" charset="-122"/>
                <a:cs typeface="Arial Unicode MS" pitchFamily="34" charset="-122"/>
              </a:rPr>
              <a:t>论文工作建议</a:t>
            </a:r>
          </a:p>
        </p:txBody>
      </p:sp>
      <p:sp>
        <p:nvSpPr>
          <p:cNvPr id="28" name="页脚占位符 19"/>
          <p:cNvSpPr>
            <a:spLocks noGrp="1"/>
          </p:cNvSpPr>
          <p:nvPr>
            <p:ph type="ftr" sz="quarter" idx="11"/>
          </p:nvPr>
        </p:nvSpPr>
        <p:spPr>
          <a:xfrm>
            <a:off x="4059933" y="6208890"/>
            <a:ext cx="4457700" cy="649111"/>
          </a:xfrm>
        </p:spPr>
        <p:txBody>
          <a:bodyPr/>
          <a:lstStyle/>
          <a:p>
            <a:pPr>
              <a:defRPr/>
            </a:pPr>
            <a:r>
              <a:rPr lang="en-US" altLang="zh-CN" sz="2000" dirty="0"/>
              <a:t>-1-</a:t>
            </a:r>
            <a:endParaRPr lang="zh-CN" altLang="en-US" sz="2000" dirty="0"/>
          </a:p>
        </p:txBody>
      </p:sp>
      <p:pic>
        <p:nvPicPr>
          <p:cNvPr id="27" name="图片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Tree>
    <p:extLst>
      <p:ext uri="{BB962C8B-B14F-4D97-AF65-F5344CB8AC3E}">
        <p14:creationId xmlns:p14="http://schemas.microsoft.com/office/powerpoint/2010/main" val="27096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1000" fill="hold"/>
                                        <p:tgtEl>
                                          <p:spTgt spid="66"/>
                                        </p:tgtEl>
                                        <p:attrNameLst>
                                          <p:attrName>ppt_w</p:attrName>
                                        </p:attrNameLst>
                                      </p:cBhvr>
                                      <p:tavLst>
                                        <p:tav tm="0">
                                          <p:val>
                                            <p:fltVal val="0"/>
                                          </p:val>
                                        </p:tav>
                                        <p:tav tm="100000">
                                          <p:val>
                                            <p:strVal val="#ppt_w"/>
                                          </p:val>
                                        </p:tav>
                                      </p:tavLst>
                                    </p:anim>
                                    <p:anim calcmode="lin" valueType="num">
                                      <p:cBhvr>
                                        <p:cTn id="24" dur="1000" fill="hold"/>
                                        <p:tgtEl>
                                          <p:spTgt spid="66"/>
                                        </p:tgtEl>
                                        <p:attrNameLst>
                                          <p:attrName>ppt_h</p:attrName>
                                        </p:attrNameLst>
                                      </p:cBhvr>
                                      <p:tavLst>
                                        <p:tav tm="0">
                                          <p:val>
                                            <p:fltVal val="0"/>
                                          </p:val>
                                        </p:tav>
                                        <p:tav tm="100000">
                                          <p:val>
                                            <p:strVal val="#ppt_h"/>
                                          </p:val>
                                        </p:tav>
                                      </p:tavLst>
                                    </p:anim>
                                    <p:anim calcmode="lin" valueType="num">
                                      <p:cBhvr>
                                        <p:cTn id="25" dur="1000" fill="hold"/>
                                        <p:tgtEl>
                                          <p:spTgt spid="66"/>
                                        </p:tgtEl>
                                        <p:attrNameLst>
                                          <p:attrName>style.rotation</p:attrName>
                                        </p:attrNameLst>
                                      </p:cBhvr>
                                      <p:tavLst>
                                        <p:tav tm="0">
                                          <p:val>
                                            <p:fltVal val="90"/>
                                          </p:val>
                                        </p:tav>
                                        <p:tav tm="100000">
                                          <p:val>
                                            <p:fltVal val="0"/>
                                          </p:val>
                                        </p:tav>
                                      </p:tavLst>
                                    </p:anim>
                                    <p:animEffect transition="in" filter="fade">
                                      <p:cBhvr>
                                        <p:cTn id="26" dur="10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1" nodeType="click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fltVal val="0"/>
                                          </p:val>
                                        </p:tav>
                                        <p:tav tm="100000">
                                          <p:val>
                                            <p:strVal val="#ppt_w"/>
                                          </p:val>
                                        </p:tav>
                                      </p:tavLst>
                                    </p:anim>
                                    <p:anim calcmode="lin" valueType="num">
                                      <p:cBhvr>
                                        <p:cTn id="32" dur="1000" fill="hold"/>
                                        <p:tgtEl>
                                          <p:spTgt spid="66"/>
                                        </p:tgtEl>
                                        <p:attrNameLst>
                                          <p:attrName>ppt_h</p:attrName>
                                        </p:attrNameLst>
                                      </p:cBhvr>
                                      <p:tavLst>
                                        <p:tav tm="0">
                                          <p:val>
                                            <p:fltVal val="0"/>
                                          </p:val>
                                        </p:tav>
                                        <p:tav tm="100000">
                                          <p:val>
                                            <p:strVal val="#ppt_h"/>
                                          </p:val>
                                        </p:tav>
                                      </p:tavLst>
                                    </p:anim>
                                    <p:anim calcmode="lin" valueType="num">
                                      <p:cBhvr>
                                        <p:cTn id="33" dur="1000" fill="hold"/>
                                        <p:tgtEl>
                                          <p:spTgt spid="66"/>
                                        </p:tgtEl>
                                        <p:attrNameLst>
                                          <p:attrName>style.rotation</p:attrName>
                                        </p:attrNameLst>
                                      </p:cBhvr>
                                      <p:tavLst>
                                        <p:tav tm="0">
                                          <p:val>
                                            <p:fltVal val="90"/>
                                          </p:val>
                                        </p:tav>
                                        <p:tav tm="100000">
                                          <p:val>
                                            <p:fltVal val="0"/>
                                          </p:val>
                                        </p:tav>
                                      </p:tavLst>
                                    </p:anim>
                                    <p:animEffect transition="in" filter="fade">
                                      <p:cBhvr>
                                        <p:cTn id="34" dur="10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2"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1000" fill="hold"/>
                                        <p:tgtEl>
                                          <p:spTgt spid="66"/>
                                        </p:tgtEl>
                                        <p:attrNameLst>
                                          <p:attrName>ppt_w</p:attrName>
                                        </p:attrNameLst>
                                      </p:cBhvr>
                                      <p:tavLst>
                                        <p:tav tm="0">
                                          <p:val>
                                            <p:fltVal val="0"/>
                                          </p:val>
                                        </p:tav>
                                        <p:tav tm="100000">
                                          <p:val>
                                            <p:strVal val="#ppt_w"/>
                                          </p:val>
                                        </p:tav>
                                      </p:tavLst>
                                    </p:anim>
                                    <p:anim calcmode="lin" valueType="num">
                                      <p:cBhvr>
                                        <p:cTn id="40" dur="1000" fill="hold"/>
                                        <p:tgtEl>
                                          <p:spTgt spid="66"/>
                                        </p:tgtEl>
                                        <p:attrNameLst>
                                          <p:attrName>ppt_h</p:attrName>
                                        </p:attrNameLst>
                                      </p:cBhvr>
                                      <p:tavLst>
                                        <p:tav tm="0">
                                          <p:val>
                                            <p:fltVal val="0"/>
                                          </p:val>
                                        </p:tav>
                                        <p:tav tm="100000">
                                          <p:val>
                                            <p:strVal val="#ppt_h"/>
                                          </p:val>
                                        </p:tav>
                                      </p:tavLst>
                                    </p:anim>
                                    <p:anim calcmode="lin" valueType="num">
                                      <p:cBhvr>
                                        <p:cTn id="41" dur="1000" fill="hold"/>
                                        <p:tgtEl>
                                          <p:spTgt spid="66"/>
                                        </p:tgtEl>
                                        <p:attrNameLst>
                                          <p:attrName>style.rotation</p:attrName>
                                        </p:attrNameLst>
                                      </p:cBhvr>
                                      <p:tavLst>
                                        <p:tav tm="0">
                                          <p:val>
                                            <p:fltVal val="90"/>
                                          </p:val>
                                        </p:tav>
                                        <p:tav tm="100000">
                                          <p:val>
                                            <p:fltVal val="0"/>
                                          </p:val>
                                        </p:tav>
                                      </p:tavLst>
                                    </p:anim>
                                    <p:animEffect transition="in" filter="fade">
                                      <p:cBhvr>
                                        <p:cTn id="42" dur="10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1000" fill="hold"/>
                                        <p:tgtEl>
                                          <p:spTgt spid="68"/>
                                        </p:tgtEl>
                                        <p:attrNameLst>
                                          <p:attrName>ppt_w</p:attrName>
                                        </p:attrNameLst>
                                      </p:cBhvr>
                                      <p:tavLst>
                                        <p:tav tm="0">
                                          <p:val>
                                            <p:fltVal val="0"/>
                                          </p:val>
                                        </p:tav>
                                        <p:tav tm="100000">
                                          <p:val>
                                            <p:strVal val="#ppt_w"/>
                                          </p:val>
                                        </p:tav>
                                      </p:tavLst>
                                    </p:anim>
                                    <p:anim calcmode="lin" valueType="num">
                                      <p:cBhvr>
                                        <p:cTn id="48" dur="1000" fill="hold"/>
                                        <p:tgtEl>
                                          <p:spTgt spid="68"/>
                                        </p:tgtEl>
                                        <p:attrNameLst>
                                          <p:attrName>ppt_h</p:attrName>
                                        </p:attrNameLst>
                                      </p:cBhvr>
                                      <p:tavLst>
                                        <p:tav tm="0">
                                          <p:val>
                                            <p:fltVal val="0"/>
                                          </p:val>
                                        </p:tav>
                                        <p:tav tm="100000">
                                          <p:val>
                                            <p:strVal val="#ppt_h"/>
                                          </p:val>
                                        </p:tav>
                                      </p:tavLst>
                                    </p:anim>
                                    <p:anim calcmode="lin" valueType="num">
                                      <p:cBhvr>
                                        <p:cTn id="49" dur="1000" fill="hold"/>
                                        <p:tgtEl>
                                          <p:spTgt spid="68"/>
                                        </p:tgtEl>
                                        <p:attrNameLst>
                                          <p:attrName>style.rotation</p:attrName>
                                        </p:attrNameLst>
                                      </p:cBhvr>
                                      <p:tavLst>
                                        <p:tav tm="0">
                                          <p:val>
                                            <p:fltVal val="90"/>
                                          </p:val>
                                        </p:tav>
                                        <p:tav tm="100000">
                                          <p:val>
                                            <p:fltVal val="0"/>
                                          </p:val>
                                        </p:tav>
                                      </p:tavLst>
                                    </p:anim>
                                    <p:animEffect transition="in" filter="fade">
                                      <p:cBhvr>
                                        <p:cTn id="50"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4" grpId="0"/>
      <p:bldP spid="66" grpId="0"/>
      <p:bldP spid="66" grpId="1"/>
      <p:bldP spid="66" grpId="2"/>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000" dirty="0">
                <a:solidFill>
                  <a:schemeClr val="hlink"/>
                </a:solidFill>
              </a:rPr>
              <a:t>搜集资料</a:t>
            </a:r>
            <a:r>
              <a:rPr lang="zh-CN" altLang="en-US" sz="3700" dirty="0">
                <a:solidFill>
                  <a:srgbClr val="C00000"/>
                </a:solidFill>
              </a:rPr>
              <a:t>的</a:t>
            </a:r>
            <a:r>
              <a:rPr lang="zh-CN" altLang="en-US" sz="3700" dirty="0">
                <a:solidFill>
                  <a:srgbClr val="C00000"/>
                </a:solidFill>
              </a:rPr>
              <a:t>路径：国开学习网</a:t>
            </a:r>
            <a:endParaRPr lang="zh-CN" altLang="en-US" sz="3700" dirty="0">
              <a:solidFill>
                <a:srgbClr val="C00000"/>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80" y="1581374"/>
            <a:ext cx="8988641" cy="4961460"/>
          </a:xfrm>
          <a:prstGeom prst="rect">
            <a:avLst/>
          </a:prstGeom>
        </p:spPr>
      </p:pic>
    </p:spTree>
    <p:extLst>
      <p:ext uri="{BB962C8B-B14F-4D97-AF65-F5344CB8AC3E}">
        <p14:creationId xmlns:p14="http://schemas.microsoft.com/office/powerpoint/2010/main" val="316879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4000" dirty="0">
                <a:solidFill>
                  <a:schemeClr val="hlink"/>
                </a:solidFill>
              </a:rPr>
              <a:t>搜集资料</a:t>
            </a:r>
            <a:r>
              <a:rPr lang="zh-CN" altLang="en-US" sz="3700" dirty="0">
                <a:solidFill>
                  <a:srgbClr val="C00000"/>
                </a:solidFill>
              </a:rPr>
              <a:t>的</a:t>
            </a:r>
            <a:r>
              <a:rPr lang="zh-CN" altLang="en-US" sz="3700" dirty="0">
                <a:solidFill>
                  <a:srgbClr val="C00000"/>
                </a:solidFill>
              </a:rPr>
              <a:t>路径：国开学习网</a:t>
            </a:r>
            <a:endParaRPr lang="zh-CN" altLang="en-US" sz="3700" dirty="0">
              <a:solidFill>
                <a:srgbClr val="C00000"/>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537" y="1476337"/>
            <a:ext cx="8027933" cy="4947618"/>
          </a:xfrm>
          <a:prstGeom prst="rect">
            <a:avLst/>
          </a:prstGeom>
        </p:spPr>
      </p:pic>
    </p:spTree>
    <p:extLst>
      <p:ext uri="{BB962C8B-B14F-4D97-AF65-F5344CB8AC3E}">
        <p14:creationId xmlns:p14="http://schemas.microsoft.com/office/powerpoint/2010/main" val="134453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CN" altLang="en-US" dirty="0">
                <a:solidFill>
                  <a:schemeClr val="hlink"/>
                </a:solidFill>
              </a:rPr>
              <a:t>搜集资料不是为了抄袭</a:t>
            </a:r>
          </a:p>
        </p:txBody>
      </p:sp>
      <p:sp>
        <p:nvSpPr>
          <p:cNvPr id="27651" name="Rectangle 3"/>
          <p:cNvSpPr>
            <a:spLocks noGrp="1" noChangeArrowheads="1"/>
          </p:cNvSpPr>
          <p:nvPr>
            <p:ph type="body" idx="1"/>
          </p:nvPr>
        </p:nvSpPr>
        <p:spPr/>
        <p:txBody>
          <a:bodyPr/>
          <a:lstStyle/>
          <a:p>
            <a:pPr eaLnBrk="1" hangingPunct="1"/>
            <a:r>
              <a:rPr lang="zh-CN" altLang="en-US" dirty="0"/>
              <a:t>论文写作</a:t>
            </a:r>
            <a:r>
              <a:rPr lang="zh-CN" altLang="en-US" dirty="0">
                <a:solidFill>
                  <a:schemeClr val="hlink"/>
                </a:solidFill>
              </a:rPr>
              <a:t>绝对不能抄袭！！</a:t>
            </a:r>
          </a:p>
          <a:p>
            <a:pPr eaLnBrk="1" hangingPunct="1"/>
            <a:r>
              <a:rPr lang="zh-CN" altLang="en-US" dirty="0"/>
              <a:t>抄袭的严重后果……</a:t>
            </a:r>
          </a:p>
          <a:p>
            <a:pPr eaLnBrk="1" hangingPunct="1"/>
            <a:r>
              <a:rPr lang="zh-CN" altLang="en-US" dirty="0"/>
              <a:t>搜集资料不是为了抄袭，而是为了参考。</a:t>
            </a:r>
          </a:p>
          <a:p>
            <a:pPr eaLnBrk="1" hangingPunct="1"/>
            <a:r>
              <a:rPr lang="zh-CN" altLang="en-US" dirty="0"/>
              <a:t>抄袭与参考的区别：</a:t>
            </a:r>
          </a:p>
          <a:p>
            <a:pPr eaLnBrk="1" hangingPunct="1"/>
            <a:r>
              <a:rPr lang="zh-CN" altLang="en-US" dirty="0"/>
              <a:t>抄袭是整段整段的抄，语言和顺序、表达方式与别人完全一样。</a:t>
            </a:r>
          </a:p>
          <a:p>
            <a:pPr eaLnBrk="1" hangingPunct="1"/>
            <a:r>
              <a:rPr lang="zh-CN" altLang="en-US" dirty="0"/>
              <a:t>参考是把别人的说法或论述用自己的语言写出来，语句和别人的不一样</a:t>
            </a:r>
          </a:p>
          <a:p>
            <a:pPr eaLnBrk="1" hangingPunct="1"/>
            <a:endParaRPr lang="zh-CN" altLang="en-US" dirty="0"/>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9710" y="-1"/>
            <a:ext cx="3341467" cy="6858001"/>
          </a:xfrm>
          <a:prstGeom prst="rect">
            <a:avLst/>
          </a:prstGeom>
        </p:spPr>
      </p:pic>
    </p:spTree>
    <p:extLst>
      <p:ext uri="{BB962C8B-B14F-4D97-AF65-F5344CB8AC3E}">
        <p14:creationId xmlns:p14="http://schemas.microsoft.com/office/powerpoint/2010/main" val="332470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1000" fill="hold"/>
                                        <p:tgtEl>
                                          <p:spTgt spid="27650"/>
                                        </p:tgtEl>
                                        <p:attrNameLst>
                                          <p:attrName>ppt_w</p:attrName>
                                        </p:attrNameLst>
                                      </p:cBhvr>
                                      <p:tavLst>
                                        <p:tav tm="0">
                                          <p:val>
                                            <p:fltVal val="0"/>
                                          </p:val>
                                        </p:tav>
                                        <p:tav tm="100000">
                                          <p:val>
                                            <p:strVal val="#ppt_w"/>
                                          </p:val>
                                        </p:tav>
                                      </p:tavLst>
                                    </p:anim>
                                    <p:anim calcmode="lin" valueType="num">
                                      <p:cBhvr>
                                        <p:cTn id="13" dur="1000" fill="hold"/>
                                        <p:tgtEl>
                                          <p:spTgt spid="27650"/>
                                        </p:tgtEl>
                                        <p:attrNameLst>
                                          <p:attrName>ppt_h</p:attrName>
                                        </p:attrNameLst>
                                      </p:cBhvr>
                                      <p:tavLst>
                                        <p:tav tm="0">
                                          <p:val>
                                            <p:fltVal val="0"/>
                                          </p:val>
                                        </p:tav>
                                        <p:tav tm="100000">
                                          <p:val>
                                            <p:strVal val="#ppt_h"/>
                                          </p:val>
                                        </p:tav>
                                      </p:tavLst>
                                    </p:anim>
                                    <p:anim calcmode="lin" valueType="num">
                                      <p:cBhvr>
                                        <p:cTn id="14" dur="1000" fill="hold"/>
                                        <p:tgtEl>
                                          <p:spTgt spid="27650"/>
                                        </p:tgtEl>
                                        <p:attrNameLst>
                                          <p:attrName>style.rotation</p:attrName>
                                        </p:attrNameLst>
                                      </p:cBhvr>
                                      <p:tavLst>
                                        <p:tav tm="0">
                                          <p:val>
                                            <p:fltVal val="90"/>
                                          </p:val>
                                        </p:tav>
                                        <p:tav tm="100000">
                                          <p:val>
                                            <p:fltVal val="0"/>
                                          </p:val>
                                        </p:tav>
                                      </p:tavLst>
                                    </p:anim>
                                    <p:animEffect transition="in" filter="fade">
                                      <p:cBhvr>
                                        <p:cTn id="15" dur="1000"/>
                                        <p:tgtEl>
                                          <p:spTgt spid="2765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7651">
                                            <p:txEl>
                                              <p:pRg st="0" end="0"/>
                                            </p:txEl>
                                          </p:spTgt>
                                        </p:tgtEl>
                                        <p:attrNameLst>
                                          <p:attrName>style.visibility</p:attrName>
                                        </p:attrNameLst>
                                      </p:cBhvr>
                                      <p:to>
                                        <p:strVal val="visible"/>
                                      </p:to>
                                    </p:set>
                                    <p:anim calcmode="lin" valueType="num">
                                      <p:cBhvr>
                                        <p:cTn id="20"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7651">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76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7651">
                                            <p:txEl>
                                              <p:pRg st="1" end="1"/>
                                            </p:txEl>
                                          </p:spTgt>
                                        </p:tgtEl>
                                        <p:attrNameLst>
                                          <p:attrName>style.visibility</p:attrName>
                                        </p:attrNameLst>
                                      </p:cBhvr>
                                      <p:to>
                                        <p:strVal val="visible"/>
                                      </p:to>
                                    </p:set>
                                    <p:anim calcmode="lin" valueType="num">
                                      <p:cBhvr>
                                        <p:cTn id="28"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27651">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276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651">
                                            <p:txEl>
                                              <p:pRg st="2" end="2"/>
                                            </p:txEl>
                                          </p:spTgt>
                                        </p:tgtEl>
                                        <p:attrNameLst>
                                          <p:attrName>style.visibility</p:attrName>
                                        </p:attrNameLst>
                                      </p:cBhvr>
                                      <p:to>
                                        <p:strVal val="visible"/>
                                      </p:to>
                                    </p:set>
                                    <p:anim calcmode="lin" valueType="num">
                                      <p:cBhvr>
                                        <p:cTn id="36"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27651">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2765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7651">
                                            <p:txEl>
                                              <p:pRg st="3" end="3"/>
                                            </p:txEl>
                                          </p:spTgt>
                                        </p:tgtEl>
                                        <p:attrNameLst>
                                          <p:attrName>style.visibility</p:attrName>
                                        </p:attrNameLst>
                                      </p:cBhvr>
                                      <p:to>
                                        <p:strVal val="visible"/>
                                      </p:to>
                                    </p:set>
                                    <p:anim calcmode="lin" valueType="num">
                                      <p:cBhvr>
                                        <p:cTn id="44"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27651">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2765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7651">
                                            <p:txEl>
                                              <p:pRg st="4" end="4"/>
                                            </p:txEl>
                                          </p:spTgt>
                                        </p:tgtEl>
                                        <p:attrNameLst>
                                          <p:attrName>style.visibility</p:attrName>
                                        </p:attrNameLst>
                                      </p:cBhvr>
                                      <p:to>
                                        <p:strVal val="visible"/>
                                      </p:to>
                                    </p:set>
                                    <p:anim calcmode="lin" valueType="num">
                                      <p:cBhvr>
                                        <p:cTn id="52"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27651">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27651">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7651">
                                            <p:txEl>
                                              <p:pRg st="5" end="5"/>
                                            </p:txEl>
                                          </p:spTgt>
                                        </p:tgtEl>
                                        <p:attrNameLst>
                                          <p:attrName>style.visibility</p:attrName>
                                        </p:attrNameLst>
                                      </p:cBhvr>
                                      <p:to>
                                        <p:strVal val="visible"/>
                                      </p:to>
                                    </p:set>
                                    <p:anim calcmode="lin" valueType="num">
                                      <p:cBhvr>
                                        <p:cTn id="60" dur="10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27651">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27651">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88429" y="319310"/>
            <a:ext cx="8911687" cy="1280890"/>
          </a:xfrm>
        </p:spPr>
        <p:txBody>
          <a:bodyPr/>
          <a:lstStyle/>
          <a:p>
            <a:pPr eaLnBrk="1" hangingPunct="1"/>
            <a:r>
              <a:rPr lang="zh-CN" altLang="en-US">
                <a:solidFill>
                  <a:schemeClr val="hlink"/>
                </a:solidFill>
              </a:rPr>
              <a:t>搜集资料不是为了抄袭</a:t>
            </a:r>
          </a:p>
        </p:txBody>
      </p:sp>
      <p:sp>
        <p:nvSpPr>
          <p:cNvPr id="29699" name="Rectangle 3"/>
          <p:cNvSpPr>
            <a:spLocks noGrp="1" noChangeArrowheads="1"/>
          </p:cNvSpPr>
          <p:nvPr>
            <p:ph type="body" idx="1"/>
          </p:nvPr>
        </p:nvSpPr>
        <p:spPr>
          <a:xfrm>
            <a:off x="1981200" y="1447800"/>
            <a:ext cx="8305800" cy="5105400"/>
          </a:xfrm>
        </p:spPr>
        <p:txBody>
          <a:bodyPr/>
          <a:lstStyle/>
          <a:p>
            <a:pPr eaLnBrk="1" hangingPunct="1">
              <a:lnSpc>
                <a:spcPct val="90000"/>
              </a:lnSpc>
            </a:pPr>
            <a:r>
              <a:rPr lang="zh-CN" altLang="en-US" dirty="0"/>
              <a:t>示例：</a:t>
            </a:r>
          </a:p>
          <a:p>
            <a:pPr eaLnBrk="1" hangingPunct="1">
              <a:lnSpc>
                <a:spcPct val="90000"/>
              </a:lnSpc>
            </a:pPr>
            <a:r>
              <a:rPr lang="zh-CN" altLang="en-US" dirty="0"/>
              <a:t>原句：一轮太阳从东方升起</a:t>
            </a:r>
          </a:p>
          <a:p>
            <a:pPr eaLnBrk="1" hangingPunct="1">
              <a:lnSpc>
                <a:spcPct val="90000"/>
              </a:lnSpc>
            </a:pPr>
            <a:r>
              <a:rPr lang="zh-CN" altLang="en-US" dirty="0"/>
              <a:t>抄袭：</a:t>
            </a:r>
            <a:r>
              <a:rPr lang="zh-CN" altLang="en-US" dirty="0">
                <a:solidFill>
                  <a:srgbClr val="0000CC"/>
                </a:solidFill>
              </a:rPr>
              <a:t>一轮太阳从东方升起</a:t>
            </a:r>
          </a:p>
          <a:p>
            <a:pPr eaLnBrk="1" hangingPunct="1">
              <a:lnSpc>
                <a:spcPct val="90000"/>
              </a:lnSpc>
            </a:pPr>
            <a:r>
              <a:rPr lang="zh-CN" altLang="en-US" dirty="0"/>
              <a:t>参考： </a:t>
            </a:r>
            <a:r>
              <a:rPr lang="zh-CN" altLang="en-US" dirty="0">
                <a:solidFill>
                  <a:schemeClr val="hlink"/>
                </a:solidFill>
              </a:rPr>
              <a:t>东方升起了一轮太阳</a:t>
            </a:r>
          </a:p>
          <a:p>
            <a:pPr eaLnBrk="1" hangingPunct="1">
              <a:lnSpc>
                <a:spcPct val="90000"/>
              </a:lnSpc>
            </a:pPr>
            <a:r>
              <a:rPr lang="zh-CN" altLang="en-US" dirty="0">
                <a:solidFill>
                  <a:schemeClr val="hlink"/>
                </a:solidFill>
              </a:rPr>
              <a:t>             太阳，从东方升起来了。</a:t>
            </a:r>
          </a:p>
          <a:p>
            <a:pPr eaLnBrk="1" hangingPunct="1">
              <a:lnSpc>
                <a:spcPct val="90000"/>
              </a:lnSpc>
            </a:pPr>
            <a:r>
              <a:rPr lang="zh-CN" altLang="en-US" dirty="0"/>
              <a:t>如果不能改变，只能用原句，则必须要给出注释。注明引用的文章名和作者名等信息。</a:t>
            </a:r>
          </a:p>
          <a:p>
            <a:pPr eaLnBrk="1" hangingPunct="1">
              <a:lnSpc>
                <a:spcPct val="90000"/>
              </a:lnSpc>
            </a:pPr>
            <a:r>
              <a:rPr lang="zh-CN" altLang="en-US" dirty="0">
                <a:solidFill>
                  <a:schemeClr val="hlink"/>
                </a:solidFill>
              </a:rPr>
              <a:t>国开要求</a:t>
            </a:r>
            <a:r>
              <a:rPr lang="zh-CN" altLang="en-US" dirty="0"/>
              <a:t>：一篇论文至少要搜集</a:t>
            </a:r>
            <a:r>
              <a:rPr lang="zh-CN" altLang="en-US" dirty="0">
                <a:solidFill>
                  <a:schemeClr val="hlink"/>
                </a:solidFill>
              </a:rPr>
              <a:t>十篇</a:t>
            </a:r>
            <a:r>
              <a:rPr lang="zh-CN" altLang="en-US" dirty="0"/>
              <a:t>以上相关的文献。在理解的基础上再写出自己的论文。</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7000" y="-1"/>
            <a:ext cx="1904177" cy="6858001"/>
          </a:xfrm>
          <a:prstGeom prst="rect">
            <a:avLst/>
          </a:prstGeom>
        </p:spPr>
      </p:pic>
    </p:spTree>
    <p:extLst>
      <p:ext uri="{BB962C8B-B14F-4D97-AF65-F5344CB8AC3E}">
        <p14:creationId xmlns:p14="http://schemas.microsoft.com/office/powerpoint/2010/main" val="195691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795145"/>
            <a:ext cx="10006703" cy="3411556"/>
          </a:xfrm>
          <a:prstGeom prst="rect">
            <a:avLst/>
          </a:prstGeom>
        </p:spPr>
        <p:txBody>
          <a:bodyPr vert="horz" wrap="square" lIns="0" tIns="0" rIns="0" bIns="0" rtlCol="0">
            <a:noAutofit/>
          </a:bodyPr>
          <a:lstStyle/>
          <a:p>
            <a:pPr marL="12700">
              <a:tabLst>
                <a:tab pos="354965" algn="l"/>
              </a:tabLst>
            </a:pPr>
            <a:r>
              <a:rPr sz="2800" dirty="0">
                <a:latin typeface="Arial"/>
                <a:cs typeface="Arial"/>
              </a:rPr>
              <a:t>•	</a:t>
            </a:r>
            <a:r>
              <a:rPr lang="zh-CN" altLang="en-US" sz="2800" spc="-5" dirty="0">
                <a:latin typeface="宋体"/>
                <a:cs typeface="宋体"/>
              </a:rPr>
              <a:t>摘要也就是内容提要，是论文中不可缺少的一部分。</a:t>
            </a:r>
            <a:endParaRPr lang="en-US" altLang="zh-CN" sz="2800" spc="-5" dirty="0">
              <a:latin typeface="宋体"/>
              <a:cs typeface="宋体"/>
            </a:endParaRPr>
          </a:p>
          <a:p>
            <a:pPr marL="12700">
              <a:tabLst>
                <a:tab pos="354965" algn="l"/>
              </a:tabLst>
            </a:pPr>
            <a:endParaRPr lang="en-US" altLang="zh-CN" sz="2800" spc="-5" dirty="0">
              <a:latin typeface="宋体"/>
              <a:cs typeface="宋体"/>
            </a:endParaRPr>
          </a:p>
          <a:p>
            <a:pPr marL="12700">
              <a:tabLst>
                <a:tab pos="354965" algn="l"/>
              </a:tabLst>
            </a:pPr>
            <a:r>
              <a:rPr lang="en-US" altLang="zh-CN" sz="2800" b="1" spc="-5" dirty="0">
                <a:latin typeface="宋体"/>
                <a:ea typeface="微软雅黑" pitchFamily="34" charset="-122"/>
              </a:rPr>
              <a:t>  </a:t>
            </a:r>
            <a:r>
              <a:rPr lang="zh-CN" altLang="en-US" sz="2800" spc="-5" dirty="0">
                <a:latin typeface="宋体"/>
                <a:cs typeface="宋体"/>
              </a:rPr>
              <a:t>摘要：应当以精炼、准确的语言，说明本论文研究的目的、方法及内容，展现论文的重要信息。字数不少于</a:t>
            </a:r>
            <a:r>
              <a:rPr lang="en-US" altLang="zh-CN" sz="2800" spc="-5" dirty="0">
                <a:latin typeface="宋体"/>
                <a:cs typeface="宋体"/>
              </a:rPr>
              <a:t>300</a:t>
            </a:r>
            <a:r>
              <a:rPr lang="zh-CN" altLang="en-US" sz="2800" spc="-5" dirty="0">
                <a:latin typeface="宋体"/>
                <a:cs typeface="宋体"/>
              </a:rPr>
              <a:t>字，</a:t>
            </a:r>
          </a:p>
          <a:p>
            <a:pPr marL="12700">
              <a:lnSpc>
                <a:spcPct val="100000"/>
              </a:lnSpc>
              <a:tabLst>
                <a:tab pos="354965" algn="l"/>
              </a:tabLst>
            </a:pPr>
            <a:endParaRPr lang="en-US" sz="2800" spc="-5" dirty="0">
              <a:latin typeface="宋体"/>
              <a:cs typeface="宋体"/>
            </a:endParaRPr>
          </a:p>
          <a:p>
            <a:pPr marL="12700">
              <a:lnSpc>
                <a:spcPct val="100000"/>
              </a:lnSpc>
              <a:tabLst>
                <a:tab pos="354965" algn="l"/>
              </a:tabLst>
            </a:pPr>
            <a:r>
              <a:rPr lang="zh-CN" altLang="en-US" sz="2800" spc="-5" dirty="0">
                <a:latin typeface="宋体"/>
                <a:cs typeface="宋体"/>
              </a:rPr>
              <a:t>摘要</a:t>
            </a:r>
            <a:r>
              <a:rPr sz="2800" spc="-5" dirty="0" err="1">
                <a:latin typeface="宋体"/>
                <a:cs typeface="宋体"/>
              </a:rPr>
              <a:t>一般由具体研究的</a:t>
            </a:r>
            <a:r>
              <a:rPr sz="2800" spc="-5" dirty="0" err="1">
                <a:solidFill>
                  <a:srgbClr val="FF0000"/>
                </a:solidFill>
                <a:latin typeface="宋体"/>
                <a:cs typeface="宋体"/>
              </a:rPr>
              <a:t>对象</a:t>
            </a:r>
            <a:r>
              <a:rPr sz="2800" spc="-5" dirty="0" err="1">
                <a:latin typeface="宋体"/>
                <a:cs typeface="宋体"/>
              </a:rPr>
              <a:t>、</a:t>
            </a:r>
            <a:r>
              <a:rPr sz="2800" spc="-5" dirty="0" err="1">
                <a:solidFill>
                  <a:srgbClr val="FF0000"/>
                </a:solidFill>
                <a:latin typeface="宋体"/>
                <a:cs typeface="宋体"/>
              </a:rPr>
              <a:t>方法、结果、结论</a:t>
            </a:r>
            <a:r>
              <a:rPr sz="2800" spc="-5" dirty="0" err="1">
                <a:latin typeface="宋体"/>
                <a:cs typeface="宋体"/>
              </a:rPr>
              <a:t>四要素组成</a:t>
            </a:r>
            <a:r>
              <a:rPr sz="2800" spc="0" dirty="0">
                <a:latin typeface="宋体"/>
                <a:cs typeface="宋体"/>
              </a:rPr>
              <a:t>。</a:t>
            </a:r>
            <a:endParaRPr sz="2800"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（一）内容摘要</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9834" y="-1"/>
            <a:ext cx="1691343" cy="6858001"/>
          </a:xfrm>
          <a:prstGeom prst="rect">
            <a:avLst/>
          </a:prstGeom>
        </p:spPr>
      </p:pic>
    </p:spTree>
    <p:extLst>
      <p:ext uri="{BB962C8B-B14F-4D97-AF65-F5344CB8AC3E}">
        <p14:creationId xmlns:p14="http://schemas.microsoft.com/office/powerpoint/2010/main" val="11127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2926" y="624110"/>
            <a:ext cx="8470306" cy="1280890"/>
          </a:xfrm>
          <a:prstGeom prst="rect">
            <a:avLst/>
          </a:prstGeom>
        </p:spPr>
        <p:txBody>
          <a:bodyPr vert="horz" wrap="square" lIns="0" tIns="480695" rIns="0" bIns="0" rtlCol="0">
            <a:noAutofit/>
          </a:bodyPr>
          <a:lstStyle/>
          <a:p>
            <a:pPr marL="2644140">
              <a:lnSpc>
                <a:spcPct val="100000"/>
              </a:lnSpc>
            </a:pPr>
            <a:r>
              <a:rPr lang="en-US" sz="4400" spc="-5" dirty="0">
                <a:solidFill>
                  <a:srgbClr val="E36C09"/>
                </a:solidFill>
                <a:latin typeface="宋体"/>
                <a:cs typeface="宋体"/>
              </a:rPr>
              <a:t>1.</a:t>
            </a:r>
            <a:r>
              <a:rPr sz="4400" spc="-5" dirty="0">
                <a:solidFill>
                  <a:srgbClr val="E36C09"/>
                </a:solidFill>
                <a:latin typeface="宋体"/>
                <a:cs typeface="宋体"/>
              </a:rPr>
              <a:t>明确摘要的内</a:t>
            </a:r>
            <a:r>
              <a:rPr sz="4400" spc="0" dirty="0">
                <a:solidFill>
                  <a:srgbClr val="E36C09"/>
                </a:solidFill>
                <a:latin typeface="宋体"/>
                <a:cs typeface="宋体"/>
              </a:rPr>
              <a:t>容</a:t>
            </a:r>
            <a:endParaRPr sz="4400" dirty="0">
              <a:latin typeface="宋体"/>
              <a:cs typeface="宋体"/>
            </a:endParaRPr>
          </a:p>
        </p:txBody>
      </p:sp>
      <p:sp>
        <p:nvSpPr>
          <p:cNvPr id="3" name="object 3"/>
          <p:cNvSpPr/>
          <p:nvPr/>
        </p:nvSpPr>
        <p:spPr>
          <a:xfrm>
            <a:off x="1130087" y="1870075"/>
            <a:ext cx="9933144" cy="4553056"/>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300086" y="2068753"/>
            <a:ext cx="7586345" cy="4077970"/>
          </a:xfrm>
          <a:prstGeom prst="rect">
            <a:avLst/>
          </a:prstGeom>
        </p:spPr>
        <p:txBody>
          <a:bodyPr vert="horz" wrap="square" lIns="0" tIns="0" rIns="0" bIns="0" rtlCol="0">
            <a:noAutofit/>
          </a:bodyPr>
          <a:lstStyle/>
          <a:p>
            <a:pPr marL="12700">
              <a:lnSpc>
                <a:spcPct val="100000"/>
              </a:lnSpc>
            </a:pPr>
            <a:r>
              <a:rPr sz="3700" spc="-35" dirty="0">
                <a:solidFill>
                  <a:srgbClr val="1F487C"/>
                </a:solidFill>
                <a:latin typeface="宋体"/>
                <a:cs typeface="宋体"/>
              </a:rPr>
              <a:t>目的和重要性</a:t>
            </a:r>
            <a:r>
              <a:rPr sz="3700" spc="-10" dirty="0">
                <a:solidFill>
                  <a:srgbClr val="1F487C"/>
                </a:solidFill>
                <a:latin typeface="Calibri"/>
                <a:cs typeface="Calibri"/>
              </a:rPr>
              <a:t>;</a:t>
            </a:r>
            <a:endParaRPr sz="3700" dirty="0">
              <a:latin typeface="Calibri"/>
              <a:cs typeface="Calibri"/>
            </a:endParaRPr>
          </a:p>
          <a:p>
            <a:pPr>
              <a:lnSpc>
                <a:spcPts val="800"/>
              </a:lnSpc>
              <a:spcBef>
                <a:spcPts val="15"/>
              </a:spcBef>
            </a:pPr>
            <a:endParaRPr sz="8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675640">
              <a:lnSpc>
                <a:spcPct val="100000"/>
              </a:lnSpc>
            </a:pPr>
            <a:r>
              <a:rPr sz="3700" spc="-35" dirty="0">
                <a:solidFill>
                  <a:srgbClr val="1F487C"/>
                </a:solidFill>
                <a:latin typeface="宋体"/>
                <a:cs typeface="宋体"/>
              </a:rPr>
              <a:t>主要内容</a:t>
            </a:r>
            <a:r>
              <a:rPr sz="3700" spc="-10" dirty="0">
                <a:solidFill>
                  <a:srgbClr val="1F487C"/>
                </a:solidFill>
                <a:latin typeface="Calibri"/>
                <a:cs typeface="Calibri"/>
              </a:rPr>
              <a:t>;</a:t>
            </a:r>
            <a:endParaRPr sz="3700" dirty="0">
              <a:latin typeface="Calibri"/>
              <a:cs typeface="Calibri"/>
            </a:endParaRPr>
          </a:p>
          <a:p>
            <a:pPr>
              <a:lnSpc>
                <a:spcPts val="1000"/>
              </a:lnSpc>
              <a:spcBef>
                <a:spcPts val="92"/>
              </a:spcBef>
            </a:pPr>
            <a:endParaRPr sz="1000" dirty="0"/>
          </a:p>
          <a:p>
            <a:pPr marL="1992630" marR="12700" indent="-663575">
              <a:lnSpc>
                <a:spcPts val="9280"/>
              </a:lnSpc>
            </a:pPr>
            <a:r>
              <a:rPr sz="3700" spc="-35" dirty="0">
                <a:solidFill>
                  <a:srgbClr val="1F487C"/>
                </a:solidFill>
                <a:latin typeface="宋体"/>
                <a:cs typeface="宋体"/>
              </a:rPr>
              <a:t>结论和研究结果，</a:t>
            </a:r>
            <a:r>
              <a:rPr sz="3700" spc="-20" dirty="0">
                <a:solidFill>
                  <a:srgbClr val="1F487C"/>
                </a:solidFill>
                <a:latin typeface="宋体"/>
                <a:cs typeface="宋体"/>
              </a:rPr>
              <a:t>突出新见解</a:t>
            </a:r>
            <a:r>
              <a:rPr sz="3700" spc="-10" dirty="0">
                <a:solidFill>
                  <a:srgbClr val="1F487C"/>
                </a:solidFill>
                <a:latin typeface="Calibri"/>
                <a:cs typeface="Calibri"/>
              </a:rPr>
              <a:t>; </a:t>
            </a:r>
            <a:r>
              <a:rPr sz="3700" spc="-35" dirty="0">
                <a:solidFill>
                  <a:srgbClr val="1F487C"/>
                </a:solidFill>
                <a:latin typeface="宋体"/>
                <a:cs typeface="宋体"/>
              </a:rPr>
              <a:t>论文的意义</a:t>
            </a:r>
            <a:r>
              <a:rPr sz="3700" spc="-40" dirty="0">
                <a:solidFill>
                  <a:srgbClr val="1F487C"/>
                </a:solidFill>
                <a:latin typeface="宋体"/>
                <a:cs typeface="宋体"/>
              </a:rPr>
              <a:t>。</a:t>
            </a:r>
            <a:endParaRPr sz="3700" dirty="0">
              <a:latin typeface="宋体"/>
              <a:cs typeface="宋体"/>
            </a:endParaRP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9270" y="-1"/>
            <a:ext cx="1841907" cy="6858001"/>
          </a:xfrm>
          <a:prstGeom prst="rect">
            <a:avLst/>
          </a:prstGeom>
        </p:spPr>
      </p:pic>
    </p:spTree>
    <p:extLst>
      <p:ext uri="{BB962C8B-B14F-4D97-AF65-F5344CB8AC3E}">
        <p14:creationId xmlns:p14="http://schemas.microsoft.com/office/powerpoint/2010/main" val="39380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795144"/>
            <a:ext cx="10006703" cy="3250191"/>
          </a:xfrm>
          <a:prstGeom prst="rect">
            <a:avLst/>
          </a:prstGeom>
        </p:spPr>
        <p:txBody>
          <a:bodyPr vert="horz" wrap="square" lIns="0" tIns="0" rIns="0" bIns="0" rtlCol="0">
            <a:noAutofit/>
          </a:bodyPr>
          <a:lstStyle/>
          <a:p>
            <a:pPr marL="12700">
              <a:lnSpc>
                <a:spcPct val="100000"/>
              </a:lnSpc>
              <a:tabLst>
                <a:tab pos="354965" algn="l"/>
              </a:tabLst>
            </a:pPr>
            <a:r>
              <a:rPr lang="zh-CN" altLang="en-US" sz="2800" dirty="0">
                <a:latin typeface="Arial"/>
                <a:cs typeface="Arial"/>
              </a:rPr>
              <a:t>   关键词是为了文献标引工作从报告、论文中选出来用以表示全文主题内容信息目的单词术语。每篇报告、论文选取</a:t>
            </a:r>
            <a:r>
              <a:rPr lang="en-US" altLang="zh-CN" sz="2800" dirty="0">
                <a:latin typeface="Arial"/>
                <a:cs typeface="Arial"/>
              </a:rPr>
              <a:t>3-8</a:t>
            </a:r>
            <a:r>
              <a:rPr lang="zh-CN" altLang="en-US" sz="2800" dirty="0">
                <a:latin typeface="Arial"/>
                <a:cs typeface="Arial"/>
              </a:rPr>
              <a:t>个词作为关键词，以显著的字符另起一行，排在摘要的左方。为了国际交流，应标注与中文对应的英文关键词。</a:t>
            </a:r>
            <a:endParaRPr lang="en-US" altLang="zh-CN" sz="2800" dirty="0">
              <a:latin typeface="Arial"/>
              <a:cs typeface="Arial"/>
            </a:endParaRPr>
          </a:p>
          <a:p>
            <a:pPr marL="12700">
              <a:lnSpc>
                <a:spcPct val="100000"/>
              </a:lnSpc>
              <a:tabLst>
                <a:tab pos="354965" algn="l"/>
              </a:tabLst>
            </a:pPr>
            <a:endParaRPr lang="en-US" altLang="zh-CN" sz="2800" dirty="0">
              <a:latin typeface="Arial"/>
              <a:cs typeface="Arial"/>
            </a:endParaRPr>
          </a:p>
          <a:p>
            <a:pPr marL="12700">
              <a:lnSpc>
                <a:spcPct val="100000"/>
              </a:lnSpc>
              <a:tabLst>
                <a:tab pos="354965" algn="l"/>
              </a:tabLst>
            </a:pPr>
            <a:r>
              <a:rPr lang="zh-CN" altLang="en-US" sz="2800" spc="-5" dirty="0">
                <a:latin typeface="宋体"/>
                <a:cs typeface="宋体"/>
              </a:rPr>
              <a:t>关键词应当反映全文主要内容信息（不少于</a:t>
            </a:r>
            <a:r>
              <a:rPr lang="en-US" altLang="zh-CN" sz="2800" spc="-5" dirty="0">
                <a:latin typeface="宋体"/>
                <a:cs typeface="宋体"/>
              </a:rPr>
              <a:t>3</a:t>
            </a:r>
            <a:r>
              <a:rPr lang="zh-CN" altLang="en-US" sz="2800" spc="-5" dirty="0">
                <a:latin typeface="宋体"/>
                <a:cs typeface="宋体"/>
              </a:rPr>
              <a:t>个）；</a:t>
            </a:r>
            <a:endParaRPr sz="2800"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（二）关键词</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spTree>
    <p:extLst>
      <p:ext uri="{BB962C8B-B14F-4D97-AF65-F5344CB8AC3E}">
        <p14:creationId xmlns:p14="http://schemas.microsoft.com/office/powerpoint/2010/main" val="2080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795144"/>
            <a:ext cx="10006703" cy="3250191"/>
          </a:xfrm>
          <a:prstGeom prst="rect">
            <a:avLst/>
          </a:prstGeom>
        </p:spPr>
        <p:txBody>
          <a:bodyPr vert="horz" wrap="square" lIns="0" tIns="0" rIns="0" bIns="0" rtlCol="0">
            <a:noAutofit/>
          </a:bodyPr>
          <a:lstStyle/>
          <a:p>
            <a:pPr marL="12700">
              <a:lnSpc>
                <a:spcPct val="100000"/>
              </a:lnSpc>
              <a:tabLst>
                <a:tab pos="354965" algn="l"/>
              </a:tabLst>
            </a:pPr>
            <a:endParaRPr sz="2800"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（二）关键词</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2" name="图片 1"/>
          <p:cNvPicPr>
            <a:picLocks noChangeAspect="1"/>
          </p:cNvPicPr>
          <p:nvPr/>
        </p:nvPicPr>
        <p:blipFill>
          <a:blip r:embed="rId3"/>
          <a:stretch>
            <a:fillRect/>
          </a:stretch>
        </p:blipFill>
        <p:spPr>
          <a:xfrm>
            <a:off x="2088429" y="1264555"/>
            <a:ext cx="8037622" cy="4953000"/>
          </a:xfrm>
          <a:prstGeom prst="rect">
            <a:avLst/>
          </a:prstGeom>
        </p:spPr>
      </p:pic>
    </p:spTree>
    <p:extLst>
      <p:ext uri="{BB962C8B-B14F-4D97-AF65-F5344CB8AC3E}">
        <p14:creationId xmlns:p14="http://schemas.microsoft.com/office/powerpoint/2010/main" val="20872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nodePh="1">
                                  <p:stCondLst>
                                    <p:cond delay="0"/>
                                  </p:stCondLst>
                                  <p:endCondLst>
                                    <p:cond evt="begin" delay="0">
                                      <p:tn val="18"/>
                                    </p:cond>
                                  </p:end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795145"/>
            <a:ext cx="10006703" cy="2314400"/>
          </a:xfrm>
          <a:prstGeom prst="rect">
            <a:avLst/>
          </a:prstGeom>
        </p:spPr>
        <p:txBody>
          <a:bodyPr vert="horz" wrap="square" lIns="0" tIns="0" rIns="0" bIns="0" rtlCol="0">
            <a:noAutofit/>
          </a:bodyPr>
          <a:lstStyle/>
          <a:p>
            <a:pPr marL="355600" marR="12700" indent="-342900" algn="just">
              <a:lnSpc>
                <a:spcPct val="100000"/>
              </a:lnSpc>
              <a:tabLst>
                <a:tab pos="354965" algn="l"/>
              </a:tabLst>
            </a:pPr>
            <a:r>
              <a:rPr lang="zh-CN" altLang="en-US" sz="2800" spc="-5" dirty="0">
                <a:latin typeface="宋体"/>
                <a:cs typeface="宋体"/>
              </a:rPr>
              <a:t>    </a:t>
            </a:r>
            <a:r>
              <a:rPr lang="en-US" altLang="zh-CN" sz="2800" b="1" dirty="0">
                <a:latin typeface="微软雅黑" pitchFamily="34" charset="-122"/>
                <a:ea typeface="微软雅黑" pitchFamily="34" charset="-122"/>
              </a:rPr>
              <a:t> </a:t>
            </a:r>
            <a:r>
              <a:rPr lang="zh-CN" altLang="en-US" sz="2800" b="1" dirty="0">
                <a:latin typeface="微软雅黑" pitchFamily="34" charset="-122"/>
                <a:ea typeface="微软雅黑" pitchFamily="34" charset="-122"/>
              </a:rPr>
              <a:t>目录：由标题名称和页码组成，内容包括正文篇章节的序号、标题、参考文献等；</a:t>
            </a:r>
            <a:endParaRPr lang="en-US" altLang="zh-CN" sz="2800" spc="-5" dirty="0">
              <a:latin typeface="宋体"/>
              <a:cs typeface="宋体"/>
            </a:endParaRPr>
          </a:p>
          <a:p>
            <a:pPr marL="355600" marR="12700" indent="-342900" algn="just">
              <a:lnSpc>
                <a:spcPct val="100000"/>
              </a:lnSpc>
              <a:tabLst>
                <a:tab pos="354965" algn="l"/>
              </a:tabLst>
            </a:pPr>
            <a:r>
              <a:rPr lang="zh-CN" altLang="en-US" sz="2800" spc="-5" dirty="0">
                <a:latin typeface="宋体"/>
                <a:cs typeface="宋体"/>
              </a:rPr>
              <a:t>    </a:t>
            </a:r>
            <a:endParaRPr lang="en-US" altLang="zh-CN" sz="2800" spc="-5" dirty="0">
              <a:latin typeface="宋体"/>
              <a:cs typeface="宋体"/>
            </a:endParaRPr>
          </a:p>
          <a:p>
            <a:pPr marL="355600" marR="12700" indent="-342900" algn="just">
              <a:lnSpc>
                <a:spcPct val="100000"/>
              </a:lnSpc>
              <a:tabLst>
                <a:tab pos="354965" algn="l"/>
              </a:tabLst>
            </a:pPr>
            <a:r>
              <a:rPr lang="en-US" altLang="zh-CN" sz="2800" spc="-5" dirty="0">
                <a:latin typeface="宋体"/>
                <a:cs typeface="宋体"/>
              </a:rPr>
              <a:t>    </a:t>
            </a:r>
            <a:r>
              <a:rPr lang="zh-CN" altLang="en-US" sz="2800" spc="-5" dirty="0">
                <a:latin typeface="宋体"/>
                <a:cs typeface="宋体"/>
              </a:rPr>
              <a:t>要求目录中的标题要</a:t>
            </a:r>
            <a:r>
              <a:rPr lang="zh-CN" altLang="en-US" sz="2800" dirty="0">
                <a:latin typeface="宋体"/>
                <a:cs typeface="宋体"/>
              </a:rPr>
              <a:t>与</a:t>
            </a:r>
            <a:r>
              <a:rPr lang="zh-CN" altLang="en-US" sz="2800" spc="-5" dirty="0">
                <a:latin typeface="宋体"/>
                <a:cs typeface="宋体"/>
              </a:rPr>
              <a:t>正文中的标题一致。</a:t>
            </a:r>
            <a:endParaRPr lang="en-US" altLang="zh-CN" sz="2800" spc="-5"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（三）目录</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spTree>
    <p:extLst>
      <p:ext uri="{BB962C8B-B14F-4D97-AF65-F5344CB8AC3E}">
        <p14:creationId xmlns:p14="http://schemas.microsoft.com/office/powerpoint/2010/main" val="34251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r>
              <a:rPr lang="zh-CN" altLang="en-US" sz="2800" b="1" dirty="0">
                <a:latin typeface="微软雅黑" pitchFamily="34" charset="-122"/>
                <a:ea typeface="微软雅黑" pitchFamily="34" charset="-122"/>
              </a:rPr>
              <a:t>正文：为论文的主体，内容须合乎逻辑，层次分明，简练可读，应包括绪论、论文主体和结论等内容。其中绪论要求说明论文的选题、文献综述、写作背景、目的和创新点等，论文主体是论文的研究过程和主要内容，结论为论文总体的总结性文字，要求明确、精炼地总括本论文的观点；</a:t>
            </a:r>
            <a:endParaRPr lang="en-US" altLang="zh-CN" sz="2800" dirty="0">
              <a:latin typeface="宋体"/>
              <a:cs typeface="宋体"/>
            </a:endParaRPr>
          </a:p>
          <a:p>
            <a:pPr marL="328295">
              <a:lnSpc>
                <a:spcPct val="100000"/>
              </a:lnSpc>
            </a:pPr>
            <a:endParaRPr lang="en-US" altLang="zh-CN" sz="2800" dirty="0">
              <a:latin typeface="宋体"/>
              <a:cs typeface="宋体"/>
            </a:endParaRPr>
          </a:p>
          <a:p>
            <a:pPr marL="328295">
              <a:lnSpc>
                <a:spcPct val="100000"/>
              </a:lnSpc>
            </a:pPr>
            <a:r>
              <a:rPr lang="en-US" altLang="zh-CN" sz="2800" dirty="0">
                <a:latin typeface="宋体"/>
                <a:cs typeface="宋体"/>
              </a:rPr>
              <a:t> </a:t>
            </a:r>
            <a:r>
              <a:rPr lang="zh-CN" altLang="en-US" sz="2800" dirty="0">
                <a:latin typeface="宋体"/>
                <a:cs typeface="宋体"/>
              </a:rPr>
              <a:t>正文一般由</a:t>
            </a:r>
            <a:r>
              <a:rPr lang="zh-CN" altLang="en-US" sz="2800" u="heavy" dirty="0">
                <a:solidFill>
                  <a:srgbClr val="FF0000"/>
                </a:solidFill>
                <a:latin typeface="宋体"/>
                <a:cs typeface="宋体"/>
              </a:rPr>
              <a:t>引论、本论、结论</a:t>
            </a:r>
            <a:r>
              <a:rPr lang="zh-CN" altLang="en-US" sz="2800" dirty="0">
                <a:latin typeface="宋体"/>
                <a:cs typeface="宋体"/>
              </a:rPr>
              <a:t>三部分组成。</a:t>
            </a:r>
          </a:p>
          <a:p>
            <a:pPr marL="328295">
              <a:lnSpc>
                <a:spcPct val="100000"/>
              </a:lnSpc>
            </a:pPr>
            <a:r>
              <a:rPr lang="en-US" altLang="zh-CN" sz="2800" dirty="0">
                <a:latin typeface="Arial"/>
                <a:cs typeface="Arial"/>
              </a:rPr>
              <a:t>•</a:t>
            </a:r>
            <a:r>
              <a:rPr lang="zh-CN" altLang="en-US" sz="2800" spc="434" dirty="0">
                <a:latin typeface="Arial"/>
                <a:cs typeface="Arial"/>
              </a:rPr>
              <a:t> </a:t>
            </a:r>
            <a:r>
              <a:rPr lang="zh-CN" altLang="en-US" sz="2800" dirty="0">
                <a:latin typeface="宋体"/>
                <a:cs typeface="宋体"/>
              </a:rPr>
              <a:t>一般的写作思维是：</a:t>
            </a:r>
            <a:r>
              <a:rPr lang="zh-CN" altLang="en-US" sz="2800" dirty="0">
                <a:solidFill>
                  <a:srgbClr val="FF0000"/>
                </a:solidFill>
                <a:latin typeface="宋体"/>
                <a:cs typeface="宋体"/>
              </a:rPr>
              <a:t>提出问题、分析问题、解决问题</a:t>
            </a:r>
            <a:endParaRPr lang="zh-CN" altLang="en-US" sz="2800" dirty="0">
              <a:latin typeface="宋体"/>
              <a:cs typeface="宋体"/>
            </a:endParaRPr>
          </a:p>
          <a:p>
            <a:pPr marL="328295">
              <a:lnSpc>
                <a:spcPct val="100000"/>
              </a:lnSpc>
            </a:pPr>
            <a:r>
              <a:rPr lang="en-US" altLang="zh-CN" sz="2800" dirty="0">
                <a:latin typeface="Arial"/>
                <a:cs typeface="Arial"/>
              </a:rPr>
              <a:t>•</a:t>
            </a:r>
            <a:r>
              <a:rPr lang="zh-CN" altLang="en-US" sz="2800" spc="434" dirty="0">
                <a:latin typeface="Arial"/>
                <a:cs typeface="Arial"/>
              </a:rPr>
              <a:t> </a:t>
            </a:r>
            <a:r>
              <a:rPr lang="zh-CN" altLang="en-US" sz="2800" dirty="0">
                <a:latin typeface="宋体"/>
                <a:cs typeface="宋体"/>
              </a:rPr>
              <a:t>即</a:t>
            </a:r>
            <a:r>
              <a:rPr lang="zh-CN" altLang="en-US" sz="2800" dirty="0">
                <a:solidFill>
                  <a:srgbClr val="3333CC"/>
                </a:solidFill>
                <a:latin typeface="宋体"/>
                <a:cs typeface="宋体"/>
              </a:rPr>
              <a:t>“是什么”、“为什么”、“怎么办”</a:t>
            </a:r>
            <a:endParaRPr lang="zh-CN" altLang="en-US" sz="2800" dirty="0">
              <a:latin typeface="宋体"/>
              <a:cs typeface="宋体"/>
            </a:endParaRPr>
          </a:p>
          <a:p>
            <a:pPr>
              <a:lnSpc>
                <a:spcPct val="90000"/>
              </a:lnSpc>
            </a:pPr>
            <a:endParaRPr lang="en-US" altLang="zh-CN"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（四）正文</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spTree>
    <p:extLst>
      <p:ext uri="{BB962C8B-B14F-4D97-AF65-F5344CB8AC3E}">
        <p14:creationId xmlns:p14="http://schemas.microsoft.com/office/powerpoint/2010/main" val="14305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3" end="3"/>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
        <p:nvSpPr>
          <p:cNvPr id="39" name="椭圆 38"/>
          <p:cNvSpPr/>
          <p:nvPr/>
        </p:nvSpPr>
        <p:spPr>
          <a:xfrm>
            <a:off x="1116821" y="1347228"/>
            <a:ext cx="3974360" cy="3974360"/>
          </a:xfrm>
          <a:prstGeom prst="ellipse">
            <a:avLst/>
          </a:prstGeom>
          <a:blipFill dpi="0" rotWithShape="1">
            <a:blip r:embed="rId4" cstate="screen">
              <a:extLst>
                <a:ext uri="{28A0092B-C50C-407E-A947-70E740481C1C}">
                  <a14:useLocalDpi xmlns:a14="http://schemas.microsoft.com/office/drawing/2010/main"/>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a:defRPr/>
            </a:pPr>
            <a:endParaRPr lang="zh-CN" altLang="en-US" sz="2399" kern="0">
              <a:solidFill>
                <a:sysClr val="window" lastClr="FFFFFF"/>
              </a:solidFill>
              <a:cs typeface="+mn-ea"/>
              <a:sym typeface="+mn-lt"/>
            </a:endParaRPr>
          </a:p>
        </p:txBody>
      </p:sp>
      <p:sp>
        <p:nvSpPr>
          <p:cNvPr id="17" name="矩形 16"/>
          <p:cNvSpPr/>
          <p:nvPr/>
        </p:nvSpPr>
        <p:spPr>
          <a:xfrm>
            <a:off x="2608137" y="2330575"/>
            <a:ext cx="2691897" cy="1876796"/>
          </a:xfrm>
          <a:prstGeom prst="rect">
            <a:avLst/>
          </a:prstGeom>
        </p:spPr>
        <p:txBody>
          <a:bodyPr wrap="square">
            <a:spAutoFit/>
          </a:bodyPr>
          <a:lstStyle/>
          <a:p>
            <a:pPr algn="ctr">
              <a:defRPr/>
            </a:pPr>
            <a:r>
              <a:rPr lang="zh-CN" altLang="en-US" sz="11596" kern="0" dirty="0">
                <a:solidFill>
                  <a:srgbClr val="C80A2A"/>
                </a:solidFill>
                <a:cs typeface="+mn-ea"/>
                <a:sym typeface="+mn-lt"/>
              </a:rPr>
              <a:t>一</a:t>
            </a:r>
            <a:r>
              <a:rPr lang="en-US" altLang="zh-CN" sz="11596" kern="0" dirty="0">
                <a:solidFill>
                  <a:srgbClr val="C80A2A"/>
                </a:solidFill>
                <a:cs typeface="+mn-ea"/>
                <a:sym typeface="+mn-lt"/>
              </a:rPr>
              <a:t>.</a:t>
            </a:r>
            <a:endParaRPr lang="zh-CN" altLang="en-US" sz="11596" kern="0" dirty="0">
              <a:solidFill>
                <a:srgbClr val="C80A2A"/>
              </a:solidFill>
              <a:cs typeface="+mn-ea"/>
              <a:sym typeface="+mn-lt"/>
            </a:endParaRPr>
          </a:p>
        </p:txBody>
      </p:sp>
      <p:sp>
        <p:nvSpPr>
          <p:cNvPr id="18" name="矩形 17"/>
          <p:cNvSpPr/>
          <p:nvPr/>
        </p:nvSpPr>
        <p:spPr>
          <a:xfrm>
            <a:off x="1741680" y="3086428"/>
            <a:ext cx="1364476" cy="707758"/>
          </a:xfrm>
          <a:prstGeom prst="rect">
            <a:avLst/>
          </a:prstGeom>
        </p:spPr>
        <p:txBody>
          <a:bodyPr wrap="none">
            <a:spAutoFit/>
            <a:scene3d>
              <a:camera prst="orthographicFront"/>
              <a:lightRig rig="threePt" dir="t"/>
            </a:scene3d>
            <a:sp3d contourW="12700"/>
          </a:bodyPr>
          <a:lstStyle/>
          <a:p>
            <a:pPr algn="r"/>
            <a:r>
              <a:rPr lang="en-US" altLang="zh-CN" sz="3999" b="1" dirty="0">
                <a:solidFill>
                  <a:srgbClr val="000000">
                    <a:lumMod val="75000"/>
                    <a:lumOff val="25000"/>
                  </a:srgbClr>
                </a:solidFill>
                <a:cs typeface="+mn-ea"/>
                <a:sym typeface="+mn-lt"/>
              </a:rPr>
              <a:t>PART</a:t>
            </a:r>
            <a:endParaRPr lang="zh-CN" altLang="en-US" sz="3999" b="1" dirty="0">
              <a:solidFill>
                <a:srgbClr val="000000">
                  <a:lumMod val="75000"/>
                  <a:lumOff val="25000"/>
                </a:srgbClr>
              </a:solidFill>
              <a:cs typeface="+mn-ea"/>
              <a:sym typeface="+mn-lt"/>
            </a:endParaRPr>
          </a:p>
        </p:txBody>
      </p:sp>
      <p:sp>
        <p:nvSpPr>
          <p:cNvPr id="19" name="矩形 18"/>
          <p:cNvSpPr/>
          <p:nvPr/>
        </p:nvSpPr>
        <p:spPr>
          <a:xfrm>
            <a:off x="5328152" y="2757133"/>
            <a:ext cx="5143726" cy="912879"/>
          </a:xfrm>
          <a:prstGeom prst="rect">
            <a:avLst/>
          </a:prstGeom>
        </p:spPr>
        <p:txBody>
          <a:bodyPr wrap="square">
            <a:spAutoFit/>
          </a:bodyPr>
          <a:lstStyle/>
          <a:p>
            <a:pPr>
              <a:defRPr/>
            </a:pPr>
            <a:r>
              <a:rPr lang="zh-CN" altLang="en-US" sz="5332" kern="0" dirty="0">
                <a:solidFill>
                  <a:srgbClr val="C80A2A"/>
                </a:solidFill>
                <a:cs typeface="+mn-ea"/>
                <a:sym typeface="+mn-lt"/>
              </a:rPr>
              <a:t>选题</a:t>
            </a:r>
          </a:p>
        </p:txBody>
      </p:sp>
    </p:spTree>
    <p:extLst>
      <p:ext uri="{BB962C8B-B14F-4D97-AF65-F5344CB8AC3E}">
        <p14:creationId xmlns:p14="http://schemas.microsoft.com/office/powerpoint/2010/main" val="40866209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1" nodeType="click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1"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7" grpId="1"/>
      <p:bldP spid="18" grpId="0"/>
      <p:bldP spid="19" grpId="0"/>
      <p:bldP spid="1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dirty="0">
              <a:latin typeface="宋体"/>
              <a:cs typeface="宋体"/>
            </a:endParaRPr>
          </a:p>
        </p:txBody>
      </p:sp>
      <p:sp>
        <p:nvSpPr>
          <p:cNvPr id="4" name="object 4"/>
          <p:cNvSpPr txBox="1"/>
          <p:nvPr/>
        </p:nvSpPr>
        <p:spPr>
          <a:xfrm>
            <a:off x="882014" y="1795145"/>
            <a:ext cx="10006703" cy="2314400"/>
          </a:xfrm>
          <a:prstGeom prst="rect">
            <a:avLst/>
          </a:prstGeom>
        </p:spPr>
        <p:txBody>
          <a:bodyPr vert="horz" wrap="square" lIns="0" tIns="0" rIns="0" bIns="0" rtlCol="0">
            <a:noAutofit/>
          </a:bodyPr>
          <a:lstStyle/>
          <a:p>
            <a:pPr marL="355600" marR="12700" indent="-342900" algn="just">
              <a:lnSpc>
                <a:spcPct val="100000"/>
              </a:lnSpc>
              <a:tabLst>
                <a:tab pos="354965" algn="l"/>
              </a:tabLst>
            </a:pPr>
            <a:endParaRPr lang="en-US" altLang="zh-CN" sz="2800" spc="-5"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引言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436" y="1127678"/>
            <a:ext cx="7401958" cy="5401429"/>
          </a:xfrm>
          <a:prstGeom prst="rect">
            <a:avLst/>
          </a:prstGeom>
        </p:spPr>
      </p:pic>
    </p:spTree>
    <p:extLst>
      <p:ext uri="{BB962C8B-B14F-4D97-AF65-F5344CB8AC3E}">
        <p14:creationId xmlns:p14="http://schemas.microsoft.com/office/powerpoint/2010/main" val="23308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dirty="0">
              <a:latin typeface="宋体"/>
              <a:cs typeface="宋体"/>
            </a:endParaRPr>
          </a:p>
        </p:txBody>
      </p:sp>
      <p:sp>
        <p:nvSpPr>
          <p:cNvPr id="4" name="object 4"/>
          <p:cNvSpPr txBox="1"/>
          <p:nvPr/>
        </p:nvSpPr>
        <p:spPr>
          <a:xfrm>
            <a:off x="882014" y="1795145"/>
            <a:ext cx="10006703" cy="2314400"/>
          </a:xfrm>
          <a:prstGeom prst="rect">
            <a:avLst/>
          </a:prstGeom>
        </p:spPr>
        <p:txBody>
          <a:bodyPr vert="horz" wrap="square" lIns="0" tIns="0" rIns="0" bIns="0" rtlCol="0">
            <a:noAutofit/>
          </a:bodyPr>
          <a:lstStyle/>
          <a:p>
            <a:pPr marL="355600" marR="12700" indent="-342900" algn="just">
              <a:lnSpc>
                <a:spcPct val="100000"/>
              </a:lnSpc>
              <a:tabLst>
                <a:tab pos="354965" algn="l"/>
              </a:tabLst>
            </a:pPr>
            <a:endParaRPr lang="en-US" altLang="zh-CN" sz="2800" spc="-5"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引言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699" y="1145731"/>
            <a:ext cx="7014695" cy="5315755"/>
          </a:xfrm>
          <a:prstGeom prst="rect">
            <a:avLst/>
          </a:prstGeom>
        </p:spPr>
      </p:pic>
    </p:spTree>
    <p:extLst>
      <p:ext uri="{BB962C8B-B14F-4D97-AF65-F5344CB8AC3E}">
        <p14:creationId xmlns:p14="http://schemas.microsoft.com/office/powerpoint/2010/main" val="8216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smtClean="0">
                <a:solidFill>
                  <a:schemeClr val="hlink"/>
                </a:solidFill>
              </a:rPr>
              <a:t>（四）结论</a:t>
            </a:r>
            <a:endParaRPr lang="zh-CN" altLang="en-US" dirty="0">
              <a:solidFill>
                <a:schemeClr val="hlink"/>
              </a:solidFill>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178" y="987972"/>
            <a:ext cx="7387829" cy="5308452"/>
          </a:xfrm>
          <a:prstGeom prst="rect">
            <a:avLst/>
          </a:prstGeom>
        </p:spPr>
      </p:pic>
    </p:spTree>
    <p:extLst>
      <p:ext uri="{BB962C8B-B14F-4D97-AF65-F5344CB8AC3E}">
        <p14:creationId xmlns:p14="http://schemas.microsoft.com/office/powerpoint/2010/main" val="11942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smtClean="0">
                <a:solidFill>
                  <a:schemeClr val="hlink"/>
                </a:solidFill>
              </a:rPr>
              <a:t>（四）结论</a:t>
            </a:r>
            <a:endParaRPr lang="zh-CN" altLang="en-US" dirty="0">
              <a:solidFill>
                <a:schemeClr val="hlink"/>
              </a:solidFill>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47" y="1020571"/>
            <a:ext cx="6855067" cy="5218696"/>
          </a:xfrm>
          <a:prstGeom prst="rect">
            <a:avLst/>
          </a:prstGeom>
        </p:spPr>
      </p:pic>
    </p:spTree>
    <p:extLst>
      <p:ext uri="{BB962C8B-B14F-4D97-AF65-F5344CB8AC3E}">
        <p14:creationId xmlns:p14="http://schemas.microsoft.com/office/powerpoint/2010/main" val="9377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35240" y="194287"/>
            <a:ext cx="8911687" cy="1280890"/>
          </a:xfrm>
          <a:prstGeom prst="rect">
            <a:avLst/>
          </a:prstGeom>
        </p:spPr>
        <p:txBody>
          <a:bodyPr vert="horz" wrap="square" lIns="0" tIns="468630" rIns="0" bIns="0" rtlCol="0">
            <a:noAutofit/>
          </a:bodyPr>
          <a:lstStyle/>
          <a:p>
            <a:pPr lvl="0" defTabSz="914400">
              <a:spcBef>
                <a:spcPts val="0"/>
              </a:spcBef>
            </a:pPr>
            <a:r>
              <a:rPr lang="zh-CN" altLang="en-US" sz="4000" dirty="0" smtClean="0">
                <a:solidFill>
                  <a:srgbClr val="FB4A18"/>
                </a:solidFill>
                <a:cs typeface="+mn-cs"/>
              </a:rPr>
              <a:t>（五）</a:t>
            </a:r>
            <a:r>
              <a:rPr lang="zh-CN" altLang="en-US" sz="4000" dirty="0">
                <a:solidFill>
                  <a:srgbClr val="FB4A18"/>
                </a:solidFill>
                <a:cs typeface="+mn-cs"/>
              </a:rPr>
              <a:t>参考文献注释</a:t>
            </a:r>
            <a:r>
              <a:rPr lang="zh-CN" altLang="en-US" sz="1800" dirty="0">
                <a:solidFill>
                  <a:srgbClr val="FB4A18"/>
                </a:solidFill>
                <a:cs typeface="+mn-cs"/>
              </a:rPr>
              <a:t/>
            </a:r>
            <a:br>
              <a:rPr lang="zh-CN" altLang="en-US" sz="1800" dirty="0">
                <a:solidFill>
                  <a:srgbClr val="FB4A18"/>
                </a:solidFill>
                <a:cs typeface="+mn-cs"/>
              </a:rPr>
            </a:br>
            <a:r>
              <a:rPr sz="4400" spc="-5" dirty="0">
                <a:solidFill>
                  <a:srgbClr val="FFFFFF"/>
                </a:solidFill>
                <a:latin typeface="宋体"/>
                <a:cs typeface="宋体"/>
              </a:rPr>
              <a:t>（五）注释和参考文</a:t>
            </a:r>
            <a:r>
              <a:rPr sz="4400" spc="0" dirty="0">
                <a:solidFill>
                  <a:srgbClr val="FFFFFF"/>
                </a:solidFill>
                <a:latin typeface="宋体"/>
                <a:cs typeface="宋体"/>
              </a:rPr>
              <a:t>献</a:t>
            </a:r>
            <a:endParaRPr sz="4400" dirty="0">
              <a:latin typeface="宋体"/>
              <a:cs typeface="宋体"/>
            </a:endParaRPr>
          </a:p>
        </p:txBody>
      </p:sp>
      <p:sp>
        <p:nvSpPr>
          <p:cNvPr id="4" name="object 4"/>
          <p:cNvSpPr txBox="1"/>
          <p:nvPr/>
        </p:nvSpPr>
        <p:spPr>
          <a:xfrm>
            <a:off x="708659" y="1623059"/>
            <a:ext cx="10998835" cy="3159125"/>
          </a:xfrm>
          <a:prstGeom prst="rect">
            <a:avLst/>
          </a:prstGeom>
        </p:spPr>
        <p:txBody>
          <a:bodyPr vert="horz" wrap="square" lIns="0" tIns="0" rIns="0" bIns="0" rtlCol="0">
            <a:noAutofit/>
          </a:bodyPr>
          <a:lstStyle/>
          <a:p>
            <a:pPr marL="12700" marR="12700" indent="812800" algn="just">
              <a:lnSpc>
                <a:spcPct val="100000"/>
              </a:lnSpc>
            </a:pPr>
            <a:r>
              <a:rPr sz="3200" spc="-5" dirty="0">
                <a:latin typeface="宋体"/>
                <a:cs typeface="宋体"/>
              </a:rPr>
              <a:t>，是对论文中</a:t>
            </a:r>
            <a:r>
              <a:rPr sz="3200" spc="-5" dirty="0">
                <a:solidFill>
                  <a:srgbClr val="3333CC"/>
                </a:solidFill>
                <a:latin typeface="宋体"/>
                <a:cs typeface="宋体"/>
              </a:rPr>
              <a:t>部分词句的注解</a:t>
            </a:r>
            <a:r>
              <a:rPr sz="3200" spc="-5" dirty="0">
                <a:latin typeface="宋体"/>
                <a:cs typeface="宋体"/>
              </a:rPr>
              <a:t>，或者是对</a:t>
            </a:r>
            <a:r>
              <a:rPr sz="3200" spc="-5" dirty="0">
                <a:solidFill>
                  <a:srgbClr val="3333CC"/>
                </a:solidFill>
                <a:latin typeface="宋体"/>
                <a:cs typeface="宋体"/>
              </a:rPr>
              <a:t>论文中引用的</a:t>
            </a:r>
            <a:r>
              <a:rPr sz="3200" spc="0" dirty="0">
                <a:solidFill>
                  <a:srgbClr val="3333CC"/>
                </a:solidFill>
                <a:latin typeface="宋体"/>
                <a:cs typeface="宋体"/>
              </a:rPr>
              <a:t>部 </a:t>
            </a:r>
            <a:r>
              <a:rPr sz="3200" spc="-5" dirty="0">
                <a:solidFill>
                  <a:srgbClr val="3333CC"/>
                </a:solidFill>
                <a:latin typeface="宋体"/>
                <a:cs typeface="宋体"/>
              </a:rPr>
              <a:t>分进行说明</a:t>
            </a:r>
            <a:r>
              <a:rPr sz="3200" spc="-5" dirty="0">
                <a:latin typeface="宋体"/>
                <a:cs typeface="宋体"/>
              </a:rPr>
              <a:t>，便于读者更好地理解论文内容，一般采取尾注</a:t>
            </a:r>
            <a:r>
              <a:rPr sz="3200" spc="0" dirty="0">
                <a:latin typeface="宋体"/>
                <a:cs typeface="宋体"/>
              </a:rPr>
              <a:t>的 </a:t>
            </a:r>
            <a:r>
              <a:rPr sz="3200" spc="-5" dirty="0">
                <a:latin typeface="宋体"/>
                <a:cs typeface="宋体"/>
              </a:rPr>
              <a:t>办法进行标注，注释序号以</a:t>
            </a:r>
            <a:r>
              <a:rPr sz="3200" spc="0" dirty="0">
                <a:latin typeface="宋体"/>
                <a:cs typeface="宋体"/>
              </a:rPr>
              <a:t>“     </a:t>
            </a:r>
            <a:r>
              <a:rPr sz="3200" spc="-5" dirty="0">
                <a:latin typeface="宋体"/>
                <a:cs typeface="宋体"/>
              </a:rPr>
              <a:t> ”等数字形式标示在被</a:t>
            </a:r>
            <a:r>
              <a:rPr sz="3200" spc="0" dirty="0">
                <a:latin typeface="宋体"/>
                <a:cs typeface="宋体"/>
              </a:rPr>
              <a:t>注 </a:t>
            </a:r>
            <a:r>
              <a:rPr sz="3200" spc="-5" dirty="0">
                <a:latin typeface="宋体"/>
                <a:cs typeface="宋体"/>
              </a:rPr>
              <a:t>释词条的右上角</a:t>
            </a:r>
            <a:r>
              <a:rPr sz="3200" spc="0" dirty="0">
                <a:latin typeface="宋体"/>
                <a:cs typeface="宋体"/>
              </a:rPr>
              <a:t>。</a:t>
            </a:r>
            <a:endParaRPr sz="3200" dirty="0">
              <a:latin typeface="宋体"/>
              <a:cs typeface="宋体"/>
            </a:endParaRPr>
          </a:p>
          <a:p>
            <a:pPr>
              <a:lnSpc>
                <a:spcPts val="900"/>
              </a:lnSpc>
              <a:spcBef>
                <a:spcPts val="20"/>
              </a:spcBef>
            </a:pPr>
            <a:endParaRPr sz="900" dirty="0"/>
          </a:p>
          <a:p>
            <a:pPr>
              <a:lnSpc>
                <a:spcPts val="1000"/>
              </a:lnSpc>
            </a:pPr>
            <a:endParaRPr sz="1000" dirty="0"/>
          </a:p>
          <a:p>
            <a:pPr marL="1638300"/>
            <a:r>
              <a:rPr sz="3200" spc="-5" dirty="0">
                <a:latin typeface="宋体"/>
                <a:cs typeface="宋体"/>
              </a:rPr>
              <a:t>，</a:t>
            </a:r>
            <a:r>
              <a:rPr lang="en-US" altLang="zh-CN" sz="3200" b="1" dirty="0">
                <a:latin typeface="微软雅黑" pitchFamily="34" charset="-122"/>
                <a:ea typeface="微软雅黑" pitchFamily="34" charset="-122"/>
              </a:rPr>
              <a:t>. </a:t>
            </a:r>
            <a:r>
              <a:rPr sz="3200" spc="-5" dirty="0" err="1">
                <a:latin typeface="宋体"/>
                <a:cs typeface="宋体"/>
              </a:rPr>
              <a:t>是作者写论文过程中用到的</a:t>
            </a:r>
            <a:r>
              <a:rPr sz="3200" spc="-5" dirty="0" err="1">
                <a:solidFill>
                  <a:srgbClr val="3333CC"/>
                </a:solidFill>
                <a:latin typeface="宋体"/>
                <a:cs typeface="宋体"/>
              </a:rPr>
              <a:t>参考书目</a:t>
            </a:r>
            <a:r>
              <a:rPr sz="3200" spc="-5" dirty="0">
                <a:latin typeface="宋体"/>
                <a:cs typeface="宋体"/>
              </a:rPr>
              <a:t>。</a:t>
            </a:r>
            <a:r>
              <a:rPr sz="3200" spc="0" dirty="0">
                <a:latin typeface="宋体"/>
                <a:cs typeface="宋体"/>
              </a:rPr>
              <a:t>（</a:t>
            </a:r>
            <a:endParaRPr sz="3200" dirty="0">
              <a:latin typeface="宋体"/>
              <a:cs typeface="宋体"/>
            </a:endParaRPr>
          </a:p>
          <a:p>
            <a:pPr marL="2247900">
              <a:lnSpc>
                <a:spcPts val="3750"/>
              </a:lnSpc>
            </a:pPr>
            <a:r>
              <a:rPr sz="3200" dirty="0">
                <a:latin typeface="宋体"/>
                <a:cs typeface="宋体"/>
              </a:rPr>
              <a:t>）</a:t>
            </a:r>
          </a:p>
        </p:txBody>
      </p:sp>
      <p:sp>
        <p:nvSpPr>
          <p:cNvPr id="5" name="object 5"/>
          <p:cNvSpPr/>
          <p:nvPr/>
        </p:nvSpPr>
        <p:spPr>
          <a:xfrm>
            <a:off x="388950" y="1825320"/>
            <a:ext cx="121894" cy="122427"/>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1229943" y="1693182"/>
            <a:ext cx="798421" cy="38670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6008654" y="2658503"/>
            <a:ext cx="555772" cy="397509"/>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6819867" y="2658503"/>
            <a:ext cx="399132" cy="397509"/>
          </a:xfrm>
          <a:prstGeom prst="rect">
            <a:avLst/>
          </a:prstGeom>
          <a:blipFill>
            <a:blip r:embed="rId5" cstate="print"/>
            <a:stretch>
              <a:fillRect/>
            </a:stretch>
          </a:blipFill>
        </p:spPr>
        <p:txBody>
          <a:bodyPr wrap="square" lIns="0" tIns="0" rIns="0" bIns="0" rtlCol="0">
            <a:noAutofit/>
          </a:bodyPr>
          <a:lstStyle/>
          <a:p>
            <a:endParaRPr/>
          </a:p>
        </p:txBody>
      </p:sp>
      <p:sp>
        <p:nvSpPr>
          <p:cNvPr id="9" name="object 9"/>
          <p:cNvSpPr/>
          <p:nvPr/>
        </p:nvSpPr>
        <p:spPr>
          <a:xfrm>
            <a:off x="4195051" y="3147390"/>
            <a:ext cx="1996033" cy="394969"/>
          </a:xfrm>
          <a:prstGeom prst="rect">
            <a:avLst/>
          </a:prstGeom>
          <a:blipFill>
            <a:blip r:embed="rId6" cstate="print"/>
            <a:stretch>
              <a:fillRect/>
            </a:stretch>
          </a:blipFill>
        </p:spPr>
        <p:txBody>
          <a:bodyPr wrap="square" lIns="0" tIns="0" rIns="0" bIns="0" rtlCol="0">
            <a:noAutofit/>
          </a:bodyPr>
          <a:lstStyle/>
          <a:p>
            <a:endParaRPr/>
          </a:p>
        </p:txBody>
      </p:sp>
      <p:sp>
        <p:nvSpPr>
          <p:cNvPr id="10" name="object 10"/>
          <p:cNvSpPr/>
          <p:nvPr/>
        </p:nvSpPr>
        <p:spPr>
          <a:xfrm>
            <a:off x="388950" y="4019880"/>
            <a:ext cx="121894" cy="122427"/>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1"/>
          <p:cNvSpPr/>
          <p:nvPr/>
        </p:nvSpPr>
        <p:spPr>
          <a:xfrm>
            <a:off x="729386" y="3880484"/>
            <a:ext cx="1612811" cy="395020"/>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10079755" y="3877348"/>
            <a:ext cx="1608054" cy="397510"/>
          </a:xfrm>
          <a:prstGeom prst="rect">
            <a:avLst/>
          </a:prstGeom>
          <a:blipFill>
            <a:blip r:embed="rId9" cstate="print"/>
            <a:stretch>
              <a:fillRect/>
            </a:stretch>
          </a:blipFill>
        </p:spPr>
        <p:txBody>
          <a:bodyPr wrap="square" lIns="0" tIns="0" rIns="0" bIns="0" rtlCol="0">
            <a:noAutofit/>
          </a:bodyPr>
          <a:lstStyle/>
          <a:p>
            <a:endParaRPr/>
          </a:p>
        </p:txBody>
      </p:sp>
      <p:sp>
        <p:nvSpPr>
          <p:cNvPr id="13" name="object 13"/>
          <p:cNvSpPr/>
          <p:nvPr/>
        </p:nvSpPr>
        <p:spPr>
          <a:xfrm>
            <a:off x="772261" y="4371340"/>
            <a:ext cx="915365" cy="384492"/>
          </a:xfrm>
          <a:prstGeom prst="rect">
            <a:avLst/>
          </a:prstGeom>
          <a:blipFill>
            <a:blip r:embed="rId10" cstate="print"/>
            <a:stretch>
              <a:fillRect/>
            </a:stretch>
          </a:blipFill>
        </p:spPr>
        <p:txBody>
          <a:bodyPr wrap="square" lIns="0" tIns="0" rIns="0" bIns="0" rtlCol="0">
            <a:noAutofit/>
          </a:bodyPr>
          <a:lstStyle/>
          <a:p>
            <a:endParaRPr/>
          </a:p>
        </p:txBody>
      </p:sp>
      <p:sp>
        <p:nvSpPr>
          <p:cNvPr id="14" name="object 14"/>
          <p:cNvSpPr/>
          <p:nvPr/>
        </p:nvSpPr>
        <p:spPr>
          <a:xfrm>
            <a:off x="1943898" y="4365066"/>
            <a:ext cx="1006272" cy="397510"/>
          </a:xfrm>
          <a:prstGeom prst="rect">
            <a:avLst/>
          </a:prstGeom>
          <a:blipFill>
            <a:blip r:embed="rId11"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8448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dirty="0">
              <a:latin typeface="宋体"/>
              <a:cs typeface="宋体"/>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smtClean="0">
                <a:solidFill>
                  <a:schemeClr val="hlink"/>
                </a:solidFill>
              </a:rPr>
              <a:t>（五）参考文献和注释</a:t>
            </a:r>
            <a:endParaRPr lang="zh-CN" altLang="en-US" dirty="0">
              <a:solidFill>
                <a:schemeClr val="hlink"/>
              </a:solidFill>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468" y="962011"/>
            <a:ext cx="7257926" cy="5370865"/>
          </a:xfrm>
          <a:prstGeom prst="rect">
            <a:avLst/>
          </a:prstGeom>
        </p:spPr>
      </p:pic>
    </p:spTree>
    <p:extLst>
      <p:ext uri="{BB962C8B-B14F-4D97-AF65-F5344CB8AC3E}">
        <p14:creationId xmlns:p14="http://schemas.microsoft.com/office/powerpoint/2010/main" val="9052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721224" y="365760"/>
            <a:ext cx="9783387" cy="1539240"/>
          </a:xfrm>
        </p:spPr>
        <p:txBody>
          <a:bodyPr>
            <a:normAutofit/>
          </a:bodyPr>
          <a:lstStyle/>
          <a:p>
            <a:r>
              <a:rPr lang="zh-CN" altLang="en-US" sz="4000" b="1" dirty="0">
                <a:solidFill>
                  <a:srgbClr val="C00000"/>
                </a:solidFill>
                <a:latin typeface="微软雅黑" panose="020B0503020204020204" pitchFamily="34" charset="-122"/>
                <a:ea typeface="微软雅黑" panose="020B0503020204020204" pitchFamily="34" charset="-122"/>
              </a:rPr>
              <a:t>参考文献</a:t>
            </a:r>
            <a:br>
              <a:rPr lang="zh-CN" altLang="en-US" sz="4000" b="1" dirty="0">
                <a:solidFill>
                  <a:srgbClr val="C00000"/>
                </a:solidFill>
                <a:latin typeface="微软雅黑" panose="020B0503020204020204" pitchFamily="34" charset="-122"/>
                <a:ea typeface="微软雅黑" panose="020B0503020204020204" pitchFamily="34" charset="-122"/>
              </a:rPr>
            </a:br>
            <a:endParaRPr lang="zh-CN" altLang="en-US" sz="3700" dirty="0">
              <a:solidFill>
                <a:srgbClr val="C00000"/>
              </a:solidFill>
            </a:endParaRPr>
          </a:p>
        </p:txBody>
      </p:sp>
      <p:sp>
        <p:nvSpPr>
          <p:cNvPr id="26" name="矩形 25"/>
          <p:cNvSpPr/>
          <p:nvPr/>
        </p:nvSpPr>
        <p:spPr>
          <a:xfrm>
            <a:off x="706363" y="1071827"/>
            <a:ext cx="10828867" cy="5478419"/>
          </a:xfrm>
          <a:prstGeom prst="rect">
            <a:avLst/>
          </a:prstGeom>
        </p:spPr>
        <p:txBody>
          <a:bodyPr wrap="square" lIns="121917" tIns="60958" rIns="121917" bIns="60958">
            <a:spAutoFit/>
          </a:bodyPr>
          <a:lstStyle/>
          <a:p>
            <a:pPr>
              <a:lnSpc>
                <a:spcPct val="200000"/>
              </a:lnSpc>
            </a:pPr>
            <a:r>
              <a:rPr lang="en-US" altLang="zh-CN" sz="2900" b="1" dirty="0">
                <a:latin typeface="微软雅黑" pitchFamily="34" charset="-122"/>
                <a:ea typeface="微软雅黑" pitchFamily="34" charset="-122"/>
              </a:rPr>
              <a:t>1. </a:t>
            </a:r>
            <a:r>
              <a:rPr lang="zh-CN" altLang="en-US" sz="2900" b="1" dirty="0">
                <a:latin typeface="微软雅黑" pitchFamily="34" charset="-122"/>
                <a:ea typeface="微软雅黑" pitchFamily="34" charset="-122"/>
              </a:rPr>
              <a:t>参考文献是文中引用的有具体文字来源的文献集合。按照</a:t>
            </a:r>
            <a:r>
              <a:rPr lang="en-US" altLang="zh-CN" sz="2900" b="1" dirty="0">
                <a:latin typeface="微软雅黑" pitchFamily="34" charset="-122"/>
                <a:ea typeface="微软雅黑" pitchFamily="34" charset="-122"/>
              </a:rPr>
              <a:t>GB 7714《</a:t>
            </a:r>
            <a:r>
              <a:rPr lang="zh-CN" altLang="en-US" sz="2900" b="1" dirty="0">
                <a:latin typeface="微软雅黑" pitchFamily="34" charset="-122"/>
                <a:ea typeface="微软雅黑" pitchFamily="34" charset="-122"/>
              </a:rPr>
              <a:t>文后参考文献著录规则</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的规定执行。引用文献总数</a:t>
            </a:r>
            <a:endParaRPr lang="en-US" altLang="zh-CN" sz="2900" b="1" dirty="0">
              <a:latin typeface="微软雅黑" pitchFamily="34" charset="-122"/>
              <a:ea typeface="微软雅黑" pitchFamily="34" charset="-122"/>
            </a:endParaRPr>
          </a:p>
          <a:p>
            <a:pPr>
              <a:lnSpc>
                <a:spcPct val="200000"/>
              </a:lnSpc>
            </a:pPr>
            <a:r>
              <a:rPr lang="zh-CN" altLang="en-US" sz="2900" b="1" dirty="0">
                <a:solidFill>
                  <a:srgbClr val="C00000"/>
                </a:solidFill>
                <a:latin typeface="微软雅黑" pitchFamily="34" charset="-122"/>
                <a:ea typeface="微软雅黑" pitchFamily="34" charset="-122"/>
              </a:rPr>
              <a:t>不少于</a:t>
            </a:r>
            <a:r>
              <a:rPr lang="en-US" altLang="zh-CN" sz="2900" b="1" dirty="0">
                <a:solidFill>
                  <a:srgbClr val="C00000"/>
                </a:solidFill>
                <a:latin typeface="微软雅黑" pitchFamily="34" charset="-122"/>
                <a:ea typeface="微软雅黑" pitchFamily="34" charset="-122"/>
              </a:rPr>
              <a:t>10</a:t>
            </a:r>
            <a:r>
              <a:rPr lang="zh-CN" altLang="en-US" sz="2900" b="1" dirty="0">
                <a:solidFill>
                  <a:srgbClr val="C00000"/>
                </a:solidFill>
                <a:latin typeface="微软雅黑" pitchFamily="34" charset="-122"/>
                <a:ea typeface="微软雅黑" pitchFamily="34" charset="-122"/>
              </a:rPr>
              <a:t>篇</a:t>
            </a:r>
            <a:r>
              <a:rPr lang="zh-CN" altLang="en-US" sz="2900" b="1" dirty="0">
                <a:latin typeface="微软雅黑" pitchFamily="34" charset="-122"/>
                <a:ea typeface="微软雅黑" pitchFamily="34" charset="-122"/>
              </a:rPr>
              <a:t>；</a:t>
            </a:r>
          </a:p>
          <a:p>
            <a:pPr>
              <a:lnSpc>
                <a:spcPct val="200000"/>
              </a:lnSpc>
            </a:pPr>
            <a:r>
              <a:rPr lang="en-US" altLang="zh-CN" sz="2900" b="1" dirty="0">
                <a:latin typeface="微软雅黑" pitchFamily="34" charset="-122"/>
                <a:ea typeface="微软雅黑" pitchFamily="34" charset="-122"/>
              </a:rPr>
              <a:t>2. </a:t>
            </a:r>
            <a:r>
              <a:rPr lang="zh-CN" altLang="en-US" sz="2900" b="1" dirty="0">
                <a:latin typeface="微软雅黑" pitchFamily="34" charset="-122"/>
                <a:ea typeface="微软雅黑" pitchFamily="34" charset="-122"/>
              </a:rPr>
              <a:t>参考文献以文献在整个论文中出现的次序用</a:t>
            </a:r>
            <a:r>
              <a:rPr lang="en-US" altLang="zh-CN" sz="2900" b="1" dirty="0">
                <a:latin typeface="微软雅黑" pitchFamily="34" charset="-122"/>
                <a:ea typeface="微软雅黑" pitchFamily="34" charset="-122"/>
              </a:rPr>
              <a:t>[1]</a:t>
            </a:r>
            <a:r>
              <a:rPr lang="zh-CN" altLang="en-US" sz="2900" b="1" dirty="0">
                <a:latin typeface="微软雅黑" pitchFamily="34" charset="-122"/>
                <a:ea typeface="微软雅黑" pitchFamily="34" charset="-122"/>
              </a:rPr>
              <a:t>、</a:t>
            </a:r>
            <a:r>
              <a:rPr lang="en-US" altLang="zh-CN" sz="2900" b="1" dirty="0">
                <a:latin typeface="微软雅黑" pitchFamily="34" charset="-122"/>
                <a:ea typeface="微软雅黑" pitchFamily="34" charset="-122"/>
              </a:rPr>
              <a:t>[2]</a:t>
            </a:r>
            <a:r>
              <a:rPr lang="zh-CN" altLang="en-US" sz="2900" b="1" dirty="0">
                <a:latin typeface="微软雅黑" pitchFamily="34" charset="-122"/>
                <a:ea typeface="微软雅黑" pitchFamily="34" charset="-122"/>
              </a:rPr>
              <a:t>、</a:t>
            </a:r>
            <a:r>
              <a:rPr lang="en-US" altLang="zh-CN" sz="2900" b="1" dirty="0">
                <a:latin typeface="微软雅黑" pitchFamily="34" charset="-122"/>
                <a:ea typeface="微软雅黑" pitchFamily="34" charset="-122"/>
              </a:rPr>
              <a:t>[3]……</a:t>
            </a:r>
            <a:r>
              <a:rPr lang="zh-CN" altLang="en-US" sz="2900" b="1" dirty="0">
                <a:latin typeface="微软雅黑" pitchFamily="34" charset="-122"/>
                <a:ea typeface="微软雅黑" pitchFamily="34" charset="-122"/>
              </a:rPr>
              <a:t>形式统一排序、依次列出；</a:t>
            </a:r>
          </a:p>
          <a:p>
            <a:pPr>
              <a:lnSpc>
                <a:spcPct val="200000"/>
              </a:lnSpc>
            </a:pPr>
            <a:endParaRPr lang="zh-CN" altLang="en-US" sz="2900" b="1" dirty="0">
              <a:latin typeface="微软雅黑" pitchFamily="34" charset="-122"/>
              <a:ea typeface="微软雅黑" pitchFamily="34" charset="-122"/>
              <a:sym typeface="方正黑体简体" pitchFamily="65" charset="-122"/>
            </a:endParaRPr>
          </a:p>
        </p:txBody>
      </p:sp>
    </p:spTree>
    <p:extLst>
      <p:ext uri="{BB962C8B-B14F-4D97-AF65-F5344CB8AC3E}">
        <p14:creationId xmlns:p14="http://schemas.microsoft.com/office/powerpoint/2010/main" val="3849603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685770" y="290623"/>
            <a:ext cx="8911687" cy="1280890"/>
          </a:xfrm>
        </p:spPr>
        <p:txBody>
          <a:bodyPr>
            <a:normAutofit/>
          </a:bodyPr>
          <a:lstStyle/>
          <a:p>
            <a:pPr>
              <a:lnSpc>
                <a:spcPct val="150000"/>
              </a:lnSpc>
            </a:pPr>
            <a:r>
              <a:rPr lang="zh-CN" altLang="en-US" sz="4000" b="1" dirty="0">
                <a:solidFill>
                  <a:srgbClr val="C00000"/>
                </a:solidFill>
                <a:latin typeface="微软雅黑" pitchFamily="34" charset="-122"/>
                <a:ea typeface="微软雅黑" pitchFamily="34" charset="-122"/>
              </a:rPr>
              <a:t>参考文献的格式</a:t>
            </a:r>
          </a:p>
        </p:txBody>
      </p:sp>
      <p:sp>
        <p:nvSpPr>
          <p:cNvPr id="26" name="矩形 25"/>
          <p:cNvSpPr/>
          <p:nvPr/>
        </p:nvSpPr>
        <p:spPr>
          <a:xfrm>
            <a:off x="1194099" y="1245996"/>
            <a:ext cx="10616380" cy="6222212"/>
          </a:xfrm>
          <a:prstGeom prst="rect">
            <a:avLst/>
          </a:prstGeom>
        </p:spPr>
        <p:txBody>
          <a:bodyPr wrap="square" lIns="121917" tIns="60958" rIns="121917" bIns="60958">
            <a:spAutoFit/>
          </a:bodyPr>
          <a:lstStyle/>
          <a:p>
            <a:pPr>
              <a:lnSpc>
                <a:spcPct val="150000"/>
              </a:lnSpc>
            </a:pPr>
            <a:r>
              <a:rPr lang="en-US" altLang="zh-CN" sz="2900" b="1" dirty="0">
                <a:latin typeface="微软雅黑" pitchFamily="34" charset="-122"/>
                <a:ea typeface="微软雅黑" pitchFamily="34" charset="-122"/>
              </a:rPr>
              <a:t>1. </a:t>
            </a:r>
            <a:r>
              <a:rPr lang="zh-CN" altLang="en-US" sz="2900" b="1" dirty="0">
                <a:latin typeface="微软雅黑" pitchFamily="34" charset="-122"/>
                <a:ea typeface="微软雅黑" pitchFamily="34" charset="-122"/>
              </a:rPr>
              <a:t>著作</a:t>
            </a:r>
            <a:r>
              <a:rPr lang="en-US" altLang="zh-CN" sz="2900" b="1" dirty="0">
                <a:latin typeface="微软雅黑" pitchFamily="34" charset="-122"/>
                <a:ea typeface="微软雅黑" pitchFamily="34" charset="-122"/>
              </a:rPr>
              <a:t>: [</a:t>
            </a:r>
            <a:r>
              <a:rPr lang="zh-CN" altLang="en-US" sz="2900" b="1" dirty="0">
                <a:latin typeface="微软雅黑" pitchFamily="34" charset="-122"/>
                <a:ea typeface="微软雅黑" pitchFamily="34" charset="-122"/>
              </a:rPr>
              <a:t>序号</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作者</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书名</a:t>
            </a:r>
            <a:r>
              <a:rPr lang="en-US" altLang="zh-CN" sz="2900" b="1" dirty="0">
                <a:latin typeface="微软雅黑" pitchFamily="34" charset="-122"/>
                <a:ea typeface="微软雅黑" pitchFamily="34" charset="-122"/>
              </a:rPr>
              <a:t>[M].</a:t>
            </a:r>
            <a:r>
              <a:rPr lang="zh-CN" altLang="en-US" sz="2900" b="1" dirty="0">
                <a:latin typeface="微软雅黑" pitchFamily="34" charset="-122"/>
                <a:ea typeface="微软雅黑" pitchFamily="34" charset="-122"/>
              </a:rPr>
              <a:t>出版地</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出版社</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出版时间</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引用部分起止页</a:t>
            </a:r>
          </a:p>
          <a:p>
            <a:pPr>
              <a:lnSpc>
                <a:spcPts val="6133"/>
              </a:lnSpc>
            </a:pPr>
            <a:r>
              <a:rPr lang="en-US" altLang="zh-CN" sz="2900" b="1" dirty="0">
                <a:latin typeface="微软雅黑" pitchFamily="34" charset="-122"/>
                <a:ea typeface="微软雅黑" pitchFamily="34" charset="-122"/>
              </a:rPr>
              <a:t> 2. </a:t>
            </a:r>
            <a:r>
              <a:rPr lang="zh-CN" altLang="en-US" sz="2900" b="1" dirty="0">
                <a:latin typeface="微软雅黑" pitchFamily="34" charset="-122"/>
                <a:ea typeface="微软雅黑" pitchFamily="34" charset="-122"/>
              </a:rPr>
              <a:t>期刊</a:t>
            </a:r>
            <a:r>
              <a:rPr lang="en-US" altLang="zh-CN" sz="2900" b="1" dirty="0">
                <a:latin typeface="微软雅黑" pitchFamily="34" charset="-122"/>
                <a:ea typeface="微软雅黑" pitchFamily="34" charset="-122"/>
              </a:rPr>
              <a:t>: [</a:t>
            </a:r>
            <a:r>
              <a:rPr lang="zh-CN" altLang="en-US" sz="2900" b="1" dirty="0">
                <a:latin typeface="微软雅黑" pitchFamily="34" charset="-122"/>
                <a:ea typeface="微软雅黑" pitchFamily="34" charset="-122"/>
              </a:rPr>
              <a:t>序号</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作者</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文章题目</a:t>
            </a:r>
            <a:r>
              <a:rPr lang="en-US" altLang="zh-CN" sz="2900" b="1" dirty="0">
                <a:latin typeface="微软雅黑" pitchFamily="34" charset="-122"/>
                <a:ea typeface="微软雅黑" pitchFamily="34" charset="-122"/>
              </a:rPr>
              <a:t>[J].</a:t>
            </a:r>
            <a:r>
              <a:rPr lang="zh-CN" altLang="en-US" sz="2900" b="1" dirty="0">
                <a:latin typeface="微软雅黑" pitchFamily="34" charset="-122"/>
                <a:ea typeface="微软雅黑" pitchFamily="34" charset="-122"/>
              </a:rPr>
              <a:t>期刊名</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年</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卷 </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期</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引用部分起止页</a:t>
            </a:r>
          </a:p>
          <a:p>
            <a:pPr>
              <a:lnSpc>
                <a:spcPts val="6133"/>
              </a:lnSpc>
            </a:pPr>
            <a:r>
              <a:rPr lang="en-US" altLang="zh-CN" sz="2900" b="1" dirty="0">
                <a:latin typeface="微软雅黑" pitchFamily="34" charset="-122"/>
                <a:ea typeface="微软雅黑" pitchFamily="34" charset="-122"/>
              </a:rPr>
              <a:t> 3. </a:t>
            </a:r>
            <a:r>
              <a:rPr lang="zh-CN" altLang="en-US" sz="2900" b="1" dirty="0">
                <a:latin typeface="微软雅黑" pitchFamily="34" charset="-122"/>
                <a:ea typeface="微软雅黑" pitchFamily="34" charset="-122"/>
              </a:rPr>
              <a:t>会议论文集：</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序号</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作者</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文集</a:t>
            </a:r>
            <a:r>
              <a:rPr lang="en-US" altLang="zh-CN" sz="2900" b="1" dirty="0">
                <a:latin typeface="微软雅黑" pitchFamily="34" charset="-122"/>
                <a:ea typeface="微软雅黑" pitchFamily="34" charset="-122"/>
              </a:rPr>
              <a:t>[C]</a:t>
            </a:r>
            <a:r>
              <a:rPr lang="zh-CN" altLang="en-US" sz="2900" b="1" dirty="0">
                <a:latin typeface="微软雅黑" pitchFamily="34" charset="-122"/>
                <a:ea typeface="微软雅黑" pitchFamily="34" charset="-122"/>
              </a:rPr>
              <a:t>名</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出版地</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出版者</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出版时间</a:t>
            </a:r>
            <a:r>
              <a:rPr lang="en-US" altLang="zh-CN" sz="2900" b="1" dirty="0">
                <a:latin typeface="微软雅黑" pitchFamily="34" charset="-122"/>
                <a:ea typeface="微软雅黑" pitchFamily="34" charset="-122"/>
              </a:rPr>
              <a:t>:</a:t>
            </a:r>
            <a:r>
              <a:rPr lang="zh-CN" altLang="en-US" sz="2900" b="1" dirty="0">
                <a:latin typeface="微软雅黑" pitchFamily="34" charset="-122"/>
                <a:ea typeface="微软雅黑" pitchFamily="34" charset="-122"/>
              </a:rPr>
              <a:t>引用部分起止页</a:t>
            </a:r>
          </a:p>
          <a:p>
            <a:pPr>
              <a:lnSpc>
                <a:spcPct val="150000"/>
              </a:lnSpc>
            </a:pPr>
            <a:endParaRPr lang="zh-CN" altLang="en-US" sz="3200" b="1" dirty="0">
              <a:latin typeface="微软雅黑" pitchFamily="34" charset="-122"/>
              <a:ea typeface="微软雅黑" pitchFamily="34" charset="-122"/>
            </a:endParaRPr>
          </a:p>
          <a:p>
            <a:pPr>
              <a:lnSpc>
                <a:spcPct val="200000"/>
              </a:lnSpc>
            </a:pPr>
            <a:endParaRPr lang="zh-CN" altLang="en-US" sz="2900" b="1" dirty="0">
              <a:latin typeface="微软雅黑" pitchFamily="34" charset="-122"/>
              <a:ea typeface="微软雅黑" pitchFamily="34" charset="-122"/>
              <a:sym typeface="方正黑体简体" pitchFamily="65" charset="-122"/>
            </a:endParaRPr>
          </a:p>
        </p:txBody>
      </p:sp>
    </p:spTree>
    <p:extLst>
      <p:ext uri="{BB962C8B-B14F-4D97-AF65-F5344CB8AC3E}">
        <p14:creationId xmlns:p14="http://schemas.microsoft.com/office/powerpoint/2010/main" val="4003955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603220" y="430472"/>
            <a:ext cx="8911687" cy="1280890"/>
          </a:xfrm>
        </p:spPr>
        <p:txBody>
          <a:bodyPr>
            <a:normAutofit/>
          </a:bodyPr>
          <a:lstStyle/>
          <a:p>
            <a:r>
              <a:rPr lang="zh-CN" altLang="en-US" sz="4000" b="1" dirty="0">
                <a:solidFill>
                  <a:srgbClr val="C00000"/>
                </a:solidFill>
                <a:latin typeface="微软雅黑" pitchFamily="34" charset="-122"/>
                <a:ea typeface="微软雅黑" pitchFamily="34" charset="-122"/>
              </a:rPr>
              <a:t>参考文献的格式</a:t>
            </a:r>
            <a:endParaRPr lang="zh-CN" altLang="en-US" sz="3700" dirty="0">
              <a:solidFill>
                <a:srgbClr val="C00000"/>
              </a:solidFill>
            </a:endParaRPr>
          </a:p>
        </p:txBody>
      </p:sp>
      <p:sp>
        <p:nvSpPr>
          <p:cNvPr id="26" name="矩形 25"/>
          <p:cNvSpPr/>
          <p:nvPr/>
        </p:nvSpPr>
        <p:spPr>
          <a:xfrm>
            <a:off x="422989" y="1187941"/>
            <a:ext cx="11112241" cy="5437385"/>
          </a:xfrm>
          <a:prstGeom prst="rect">
            <a:avLst/>
          </a:prstGeom>
        </p:spPr>
        <p:txBody>
          <a:bodyPr wrap="square" lIns="121917" tIns="60958" rIns="121917" bIns="60958">
            <a:spAutoFit/>
          </a:bodyPr>
          <a:lstStyle/>
          <a:p>
            <a:pPr>
              <a:lnSpc>
                <a:spcPct val="250000"/>
              </a:lnSpc>
            </a:pPr>
            <a:r>
              <a:rPr lang="zh-CN" altLang="en-US" sz="3200" b="1" dirty="0">
                <a:latin typeface="微软雅黑" pitchFamily="34" charset="-122"/>
                <a:ea typeface="微软雅黑" pitchFamily="34" charset="-122"/>
              </a:rPr>
              <a:t>    </a:t>
            </a:r>
            <a:r>
              <a:rPr lang="en-US" altLang="zh-CN" sz="3200" b="1" dirty="0">
                <a:latin typeface="微软雅黑" pitchFamily="34" charset="-122"/>
                <a:ea typeface="微软雅黑" pitchFamily="34" charset="-122"/>
              </a:rPr>
              <a:t>4. </a:t>
            </a:r>
            <a:r>
              <a:rPr lang="zh-CN" altLang="en-US" sz="3200" b="1" dirty="0">
                <a:latin typeface="微软雅黑" pitchFamily="34" charset="-122"/>
                <a:ea typeface="微软雅黑" pitchFamily="34" charset="-122"/>
              </a:rPr>
              <a:t>学位论文：</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序号</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作者</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题名</a:t>
            </a:r>
            <a:r>
              <a:rPr lang="en-US" altLang="zh-CN" sz="3200" b="1" dirty="0">
                <a:latin typeface="微软雅黑" pitchFamily="34" charset="-122"/>
                <a:ea typeface="微软雅黑" pitchFamily="34" charset="-122"/>
              </a:rPr>
              <a:t>[D].</a:t>
            </a:r>
            <a:r>
              <a:rPr lang="zh-CN" altLang="en-US" sz="3200" b="1" dirty="0">
                <a:latin typeface="微软雅黑" pitchFamily="34" charset="-122"/>
                <a:ea typeface="微软雅黑" pitchFamily="34" charset="-122"/>
              </a:rPr>
              <a:t>保存地点</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保存单位</a:t>
            </a:r>
            <a:r>
              <a:rPr lang="en-US" altLang="zh-CN" sz="3200" b="1" dirty="0">
                <a:latin typeface="微软雅黑" pitchFamily="34" charset="-122"/>
                <a:ea typeface="微软雅黑" pitchFamily="34" charset="-122"/>
              </a:rPr>
              <a:t>,</a:t>
            </a:r>
          </a:p>
          <a:p>
            <a:pPr>
              <a:lnSpc>
                <a:spcPct val="250000"/>
              </a:lnSpc>
            </a:pPr>
            <a:r>
              <a:rPr lang="zh-CN" altLang="en-US" sz="3200" b="1" dirty="0">
                <a:latin typeface="微软雅黑" pitchFamily="34" charset="-122"/>
                <a:ea typeface="微软雅黑" pitchFamily="34" charset="-122"/>
              </a:rPr>
              <a:t>年份</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引用部分起止页</a:t>
            </a:r>
          </a:p>
          <a:p>
            <a:pPr>
              <a:lnSpc>
                <a:spcPct val="250000"/>
              </a:lnSpc>
            </a:pPr>
            <a:r>
              <a:rPr lang="zh-CN" altLang="en-US" sz="3200" b="1" dirty="0">
                <a:latin typeface="微软雅黑" pitchFamily="34" charset="-122"/>
                <a:ea typeface="微软雅黑" pitchFamily="34" charset="-122"/>
              </a:rPr>
              <a:t>    </a:t>
            </a:r>
            <a:r>
              <a:rPr lang="en-US" altLang="zh-CN" sz="3200" b="1" dirty="0">
                <a:latin typeface="微软雅黑" pitchFamily="34" charset="-122"/>
                <a:ea typeface="微软雅黑" pitchFamily="34" charset="-122"/>
              </a:rPr>
              <a:t>5. </a:t>
            </a:r>
            <a:r>
              <a:rPr lang="zh-CN" altLang="en-US" sz="3200" b="1" dirty="0">
                <a:latin typeface="微软雅黑" pitchFamily="34" charset="-122"/>
                <a:ea typeface="微软雅黑" pitchFamily="34" charset="-122"/>
              </a:rPr>
              <a:t>专利</a:t>
            </a:r>
            <a:r>
              <a:rPr lang="en-US" altLang="zh-CN" sz="3200" b="1" dirty="0">
                <a:latin typeface="微软雅黑" pitchFamily="34" charset="-122"/>
                <a:ea typeface="微软雅黑" pitchFamily="34" charset="-122"/>
              </a:rPr>
              <a:t>: [</a:t>
            </a:r>
            <a:r>
              <a:rPr lang="zh-CN" altLang="en-US" sz="3200" b="1" dirty="0">
                <a:latin typeface="微软雅黑" pitchFamily="34" charset="-122"/>
                <a:ea typeface="微软雅黑" pitchFamily="34" charset="-122"/>
              </a:rPr>
              <a:t>序号</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专利申请者</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题名</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国别</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专利号</a:t>
            </a:r>
            <a:r>
              <a:rPr lang="en-US" altLang="zh-CN" sz="3200" b="1" dirty="0">
                <a:latin typeface="微软雅黑" pitchFamily="34" charset="-122"/>
                <a:ea typeface="微软雅黑" pitchFamily="34" charset="-122"/>
              </a:rPr>
              <a:t>[P].</a:t>
            </a:r>
            <a:r>
              <a:rPr lang="zh-CN" altLang="en-US" sz="3200" b="1" dirty="0">
                <a:latin typeface="微软雅黑" pitchFamily="34" charset="-122"/>
                <a:ea typeface="微软雅黑" pitchFamily="34" charset="-122"/>
              </a:rPr>
              <a:t>发布日期</a:t>
            </a:r>
            <a:endParaRPr lang="en-US" altLang="zh-CN" sz="3200" b="1" dirty="0">
              <a:latin typeface="微软雅黑" pitchFamily="34" charset="-122"/>
              <a:ea typeface="微软雅黑" pitchFamily="34" charset="-122"/>
            </a:endParaRPr>
          </a:p>
          <a:p>
            <a:pPr>
              <a:lnSpc>
                <a:spcPct val="150000"/>
              </a:lnSpc>
            </a:pPr>
            <a:endParaRPr lang="zh-CN" altLang="en-US" sz="3200" b="1" dirty="0">
              <a:latin typeface="微软雅黑" pitchFamily="34" charset="-122"/>
              <a:ea typeface="微软雅黑" pitchFamily="34" charset="-122"/>
            </a:endParaRPr>
          </a:p>
          <a:p>
            <a:pPr>
              <a:lnSpc>
                <a:spcPct val="200000"/>
              </a:lnSpc>
            </a:pPr>
            <a:endParaRPr lang="zh-CN" altLang="en-US" sz="2900" b="1" dirty="0">
              <a:latin typeface="微软雅黑" pitchFamily="34" charset="-122"/>
              <a:ea typeface="微软雅黑" pitchFamily="34" charset="-122"/>
              <a:sym typeface="方正黑体简体" pitchFamily="65" charset="-122"/>
            </a:endParaRPr>
          </a:p>
        </p:txBody>
      </p:sp>
    </p:spTree>
    <p:extLst>
      <p:ext uri="{BB962C8B-B14F-4D97-AF65-F5344CB8AC3E}">
        <p14:creationId xmlns:p14="http://schemas.microsoft.com/office/powerpoint/2010/main" val="4141304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
        <p:nvSpPr>
          <p:cNvPr id="39" name="椭圆 38"/>
          <p:cNvSpPr/>
          <p:nvPr/>
        </p:nvSpPr>
        <p:spPr>
          <a:xfrm>
            <a:off x="1116821" y="1347228"/>
            <a:ext cx="3974360" cy="3974360"/>
          </a:xfrm>
          <a:prstGeom prst="ellipse">
            <a:avLst/>
          </a:prstGeom>
          <a:blipFill dpi="0" rotWithShape="1">
            <a:blip r:embed="rId4" cstate="screen">
              <a:extLst>
                <a:ext uri="{28A0092B-C50C-407E-A947-70E740481C1C}">
                  <a14:useLocalDpi xmlns:a14="http://schemas.microsoft.com/office/drawing/2010/main"/>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a:defRPr/>
            </a:pPr>
            <a:endParaRPr lang="zh-CN" altLang="en-US" sz="2399" kern="0">
              <a:solidFill>
                <a:sysClr val="window" lastClr="FFFFFF"/>
              </a:solidFill>
              <a:cs typeface="+mn-ea"/>
              <a:sym typeface="+mn-lt"/>
            </a:endParaRPr>
          </a:p>
        </p:txBody>
      </p:sp>
      <p:sp>
        <p:nvSpPr>
          <p:cNvPr id="17" name="矩形 16"/>
          <p:cNvSpPr/>
          <p:nvPr/>
        </p:nvSpPr>
        <p:spPr>
          <a:xfrm>
            <a:off x="2608137" y="2330575"/>
            <a:ext cx="2691897" cy="1876796"/>
          </a:xfrm>
          <a:prstGeom prst="rect">
            <a:avLst/>
          </a:prstGeom>
        </p:spPr>
        <p:txBody>
          <a:bodyPr wrap="square">
            <a:spAutoFit/>
          </a:bodyPr>
          <a:lstStyle/>
          <a:p>
            <a:pPr algn="ctr">
              <a:defRPr/>
            </a:pPr>
            <a:r>
              <a:rPr lang="zh-CN" altLang="en-US" sz="11596" kern="0" dirty="0">
                <a:solidFill>
                  <a:srgbClr val="C80A2A"/>
                </a:solidFill>
                <a:cs typeface="+mn-ea"/>
                <a:sym typeface="+mn-lt"/>
              </a:rPr>
              <a:t>三</a:t>
            </a:r>
            <a:r>
              <a:rPr lang="en-US" altLang="zh-CN" sz="11596" kern="0" dirty="0">
                <a:solidFill>
                  <a:srgbClr val="C80A2A"/>
                </a:solidFill>
                <a:cs typeface="+mn-ea"/>
                <a:sym typeface="+mn-lt"/>
              </a:rPr>
              <a:t>.</a:t>
            </a:r>
            <a:endParaRPr lang="zh-CN" altLang="en-US" sz="11596" kern="0" dirty="0">
              <a:solidFill>
                <a:srgbClr val="C80A2A"/>
              </a:solidFill>
              <a:cs typeface="+mn-ea"/>
              <a:sym typeface="+mn-lt"/>
            </a:endParaRPr>
          </a:p>
        </p:txBody>
      </p:sp>
      <p:sp>
        <p:nvSpPr>
          <p:cNvPr id="18" name="矩形 17"/>
          <p:cNvSpPr/>
          <p:nvPr/>
        </p:nvSpPr>
        <p:spPr>
          <a:xfrm>
            <a:off x="1741680" y="3086428"/>
            <a:ext cx="1364476" cy="707758"/>
          </a:xfrm>
          <a:prstGeom prst="rect">
            <a:avLst/>
          </a:prstGeom>
        </p:spPr>
        <p:txBody>
          <a:bodyPr wrap="none">
            <a:spAutoFit/>
            <a:scene3d>
              <a:camera prst="orthographicFront"/>
              <a:lightRig rig="threePt" dir="t"/>
            </a:scene3d>
            <a:sp3d contourW="12700"/>
          </a:bodyPr>
          <a:lstStyle/>
          <a:p>
            <a:pPr algn="r"/>
            <a:r>
              <a:rPr lang="en-US" altLang="zh-CN" sz="3999" b="1" dirty="0">
                <a:solidFill>
                  <a:srgbClr val="000000">
                    <a:lumMod val="75000"/>
                    <a:lumOff val="25000"/>
                  </a:srgbClr>
                </a:solidFill>
                <a:cs typeface="+mn-ea"/>
                <a:sym typeface="+mn-lt"/>
              </a:rPr>
              <a:t>PART</a:t>
            </a:r>
            <a:endParaRPr lang="zh-CN" altLang="en-US" sz="3999" b="1" dirty="0">
              <a:solidFill>
                <a:srgbClr val="000000">
                  <a:lumMod val="75000"/>
                  <a:lumOff val="25000"/>
                </a:srgbClr>
              </a:solidFill>
              <a:cs typeface="+mn-ea"/>
              <a:sym typeface="+mn-lt"/>
            </a:endParaRPr>
          </a:p>
        </p:txBody>
      </p:sp>
      <p:sp>
        <p:nvSpPr>
          <p:cNvPr id="19" name="矩形 18"/>
          <p:cNvSpPr/>
          <p:nvPr/>
        </p:nvSpPr>
        <p:spPr>
          <a:xfrm>
            <a:off x="5328152" y="2757133"/>
            <a:ext cx="5143726" cy="912879"/>
          </a:xfrm>
          <a:prstGeom prst="rect">
            <a:avLst/>
          </a:prstGeom>
        </p:spPr>
        <p:txBody>
          <a:bodyPr wrap="square">
            <a:spAutoFit/>
          </a:bodyPr>
          <a:lstStyle/>
          <a:p>
            <a:pPr>
              <a:defRPr/>
            </a:pPr>
            <a:r>
              <a:rPr lang="zh-CN" altLang="en-US" sz="5332" kern="0" dirty="0">
                <a:solidFill>
                  <a:srgbClr val="C80A2A"/>
                </a:solidFill>
                <a:cs typeface="+mn-ea"/>
                <a:sym typeface="+mn-lt"/>
              </a:rPr>
              <a:t>论文格式要求</a:t>
            </a:r>
          </a:p>
        </p:txBody>
      </p:sp>
    </p:spTree>
    <p:extLst>
      <p:ext uri="{BB962C8B-B14F-4D97-AF65-F5344CB8AC3E}">
        <p14:creationId xmlns:p14="http://schemas.microsoft.com/office/powerpoint/2010/main" val="32958135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1" nodeType="click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8" grpId="0"/>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2217682" y="273269"/>
            <a:ext cx="2953407" cy="769441"/>
          </a:xfrm>
          <a:prstGeom prst="rect">
            <a:avLst/>
          </a:prstGeom>
          <a:noFill/>
        </p:spPr>
        <p:txBody>
          <a:bodyPr wrap="square" rtlCol="0">
            <a:spAutoFit/>
          </a:bodyPr>
          <a:lstStyle/>
          <a:p>
            <a:r>
              <a:rPr lang="zh-CN" altLang="en-US" sz="4400" dirty="0">
                <a:solidFill>
                  <a:schemeClr val="hlink"/>
                </a:solidFill>
              </a:rPr>
              <a:t>一、  选题</a:t>
            </a:r>
            <a:endParaRPr lang="zh-CN" altLang="en-US" sz="4400" dirty="0">
              <a:solidFill>
                <a:schemeClr val="bg1"/>
              </a:solidFill>
            </a:endParaRPr>
          </a:p>
        </p:txBody>
      </p:sp>
      <p:sp>
        <p:nvSpPr>
          <p:cNvPr id="9" name="Freeform 5"/>
          <p:cNvSpPr>
            <a:spLocks/>
          </p:cNvSpPr>
          <p:nvPr/>
        </p:nvSpPr>
        <p:spPr bwMode="auto">
          <a:xfrm>
            <a:off x="8455025" y="717550"/>
            <a:ext cx="2722563" cy="2722563"/>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rgbClr val="F08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p:nvSpPr>
        <p:spPr bwMode="auto">
          <a:xfrm>
            <a:off x="8455025" y="717550"/>
            <a:ext cx="2722563" cy="2722563"/>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p:cNvSpPr>
            <a:spLocks/>
          </p:cNvSpPr>
          <p:nvPr/>
        </p:nvSpPr>
        <p:spPr bwMode="auto">
          <a:xfrm>
            <a:off x="5630863" y="3556000"/>
            <a:ext cx="2714625" cy="2713038"/>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rgbClr val="47B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p:cNvSpPr>
            <a:spLocks/>
          </p:cNvSpPr>
          <p:nvPr/>
        </p:nvSpPr>
        <p:spPr bwMode="auto">
          <a:xfrm>
            <a:off x="5630863" y="3556000"/>
            <a:ext cx="2714625" cy="2713038"/>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
          <p:cNvSpPr>
            <a:spLocks/>
          </p:cNvSpPr>
          <p:nvPr/>
        </p:nvSpPr>
        <p:spPr bwMode="auto">
          <a:xfrm>
            <a:off x="8453438" y="3556000"/>
            <a:ext cx="2713038" cy="2713038"/>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solidFill>
            <a:srgbClr val="005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0"/>
          <p:cNvSpPr>
            <a:spLocks/>
          </p:cNvSpPr>
          <p:nvPr/>
        </p:nvSpPr>
        <p:spPr bwMode="auto">
          <a:xfrm>
            <a:off x="8453438" y="3556000"/>
            <a:ext cx="2713038" cy="2713038"/>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1"/>
          <p:cNvSpPr>
            <a:spLocks/>
          </p:cNvSpPr>
          <p:nvPr/>
        </p:nvSpPr>
        <p:spPr bwMode="auto">
          <a:xfrm>
            <a:off x="5622925" y="717550"/>
            <a:ext cx="2722563" cy="2722563"/>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rgbClr val="9DC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
          <p:cNvSpPr>
            <a:spLocks/>
          </p:cNvSpPr>
          <p:nvPr/>
        </p:nvSpPr>
        <p:spPr bwMode="auto">
          <a:xfrm>
            <a:off x="5622925" y="717550"/>
            <a:ext cx="2722563" cy="2722563"/>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7"/>
          <p:cNvSpPr>
            <a:spLocks noChangeArrowheads="1"/>
          </p:cNvSpPr>
          <p:nvPr/>
        </p:nvSpPr>
        <p:spPr bwMode="auto">
          <a:xfrm>
            <a:off x="7235825" y="2328863"/>
            <a:ext cx="2328863" cy="2328863"/>
          </a:xfrm>
          <a:prstGeom prst="ellipse">
            <a:avLst/>
          </a:prstGeom>
          <a:solidFill>
            <a:srgbClr val="F8F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zh-CN" altLang="en-US" sz="4400" dirty="0"/>
              <a:t>如何选题</a:t>
            </a:r>
          </a:p>
          <a:p>
            <a:endParaRPr lang="zh-CN" altLang="en-US" dirty="0"/>
          </a:p>
        </p:txBody>
      </p:sp>
      <p:sp>
        <p:nvSpPr>
          <p:cNvPr id="19" name="Freeform 19"/>
          <p:cNvSpPr>
            <a:spLocks/>
          </p:cNvSpPr>
          <p:nvPr/>
        </p:nvSpPr>
        <p:spPr bwMode="auto">
          <a:xfrm>
            <a:off x="6297613" y="3757613"/>
            <a:ext cx="49213" cy="50800"/>
          </a:xfrm>
          <a:custGeom>
            <a:avLst/>
            <a:gdLst>
              <a:gd name="T0" fmla="*/ 16 w 19"/>
              <a:gd name="T1" fmla="*/ 3 h 19"/>
              <a:gd name="T2" fmla="*/ 16 w 19"/>
              <a:gd name="T3" fmla="*/ 16 h 19"/>
              <a:gd name="T4" fmla="*/ 4 w 19"/>
              <a:gd name="T5" fmla="*/ 16 h 19"/>
              <a:gd name="T6" fmla="*/ 4 w 19"/>
              <a:gd name="T7" fmla="*/ 3 h 19"/>
              <a:gd name="T8" fmla="*/ 16 w 19"/>
              <a:gd name="T9" fmla="*/ 3 h 19"/>
            </a:gdLst>
            <a:ahLst/>
            <a:cxnLst>
              <a:cxn ang="0">
                <a:pos x="T0" y="T1"/>
              </a:cxn>
              <a:cxn ang="0">
                <a:pos x="T2" y="T3"/>
              </a:cxn>
              <a:cxn ang="0">
                <a:pos x="T4" y="T5"/>
              </a:cxn>
              <a:cxn ang="0">
                <a:pos x="T6" y="T7"/>
              </a:cxn>
              <a:cxn ang="0">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8972550" y="5848350"/>
            <a:ext cx="49213" cy="50800"/>
          </a:xfrm>
          <a:custGeom>
            <a:avLst/>
            <a:gdLst>
              <a:gd name="T0" fmla="*/ 15 w 19"/>
              <a:gd name="T1" fmla="*/ 15 h 19"/>
              <a:gd name="T2" fmla="*/ 15 w 19"/>
              <a:gd name="T3" fmla="*/ 3 h 19"/>
              <a:gd name="T4" fmla="*/ 3 w 19"/>
              <a:gd name="T5" fmla="*/ 3 h 19"/>
              <a:gd name="T6" fmla="*/ 3 w 19"/>
              <a:gd name="T7" fmla="*/ 15 h 19"/>
              <a:gd name="T8" fmla="*/ 15 w 19"/>
              <a:gd name="T9" fmla="*/ 15 h 19"/>
            </a:gdLst>
            <a:ahLst/>
            <a:cxnLst>
              <a:cxn ang="0">
                <a:pos x="T0" y="T1"/>
              </a:cxn>
              <a:cxn ang="0">
                <a:pos x="T2" y="T3"/>
              </a:cxn>
              <a:cxn ang="0">
                <a:pos x="T4" y="T5"/>
              </a:cxn>
              <a:cxn ang="0">
                <a:pos x="T6" y="T7"/>
              </a:cxn>
              <a:cxn ang="0">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10433050" y="3217863"/>
            <a:ext cx="49213" cy="49213"/>
          </a:xfrm>
          <a:custGeom>
            <a:avLst/>
            <a:gdLst>
              <a:gd name="T0" fmla="*/ 4 w 19"/>
              <a:gd name="T1" fmla="*/ 16 h 19"/>
              <a:gd name="T2" fmla="*/ 4 w 19"/>
              <a:gd name="T3" fmla="*/ 3 h 19"/>
              <a:gd name="T4" fmla="*/ 16 w 19"/>
              <a:gd name="T5" fmla="*/ 3 h 19"/>
              <a:gd name="T6" fmla="*/ 16 w 19"/>
              <a:gd name="T7" fmla="*/ 16 h 19"/>
              <a:gd name="T8" fmla="*/ 4 w 19"/>
              <a:gd name="T9" fmla="*/ 16 h 19"/>
            </a:gdLst>
            <a:ahLst/>
            <a:cxnLst>
              <a:cxn ang="0">
                <a:pos x="T0" y="T1"/>
              </a:cxn>
              <a:cxn ang="0">
                <a:pos x="T2" y="T3"/>
              </a:cxn>
              <a:cxn ang="0">
                <a:pos x="T4" y="T5"/>
              </a:cxn>
              <a:cxn ang="0">
                <a:pos x="T6" y="T7"/>
              </a:cxn>
              <a:cxn ang="0">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7673975" y="984250"/>
            <a:ext cx="49213" cy="50800"/>
          </a:xfrm>
          <a:custGeom>
            <a:avLst/>
            <a:gdLst>
              <a:gd name="T0" fmla="*/ 4 w 19"/>
              <a:gd name="T1" fmla="*/ 3 h 19"/>
              <a:gd name="T2" fmla="*/ 4 w 19"/>
              <a:gd name="T3" fmla="*/ 16 h 19"/>
              <a:gd name="T4" fmla="*/ 16 w 19"/>
              <a:gd name="T5" fmla="*/ 16 h 19"/>
              <a:gd name="T6" fmla="*/ 16 w 19"/>
              <a:gd name="T7" fmla="*/ 3 h 19"/>
              <a:gd name="T8" fmla="*/ 4 w 19"/>
              <a:gd name="T9" fmla="*/ 3 h 19"/>
            </a:gdLst>
            <a:ahLst/>
            <a:cxnLst>
              <a:cxn ang="0">
                <a:pos x="T0" y="T1"/>
              </a:cxn>
              <a:cxn ang="0">
                <a:pos x="T2" y="T3"/>
              </a:cxn>
              <a:cxn ang="0">
                <a:pos x="T4" y="T5"/>
              </a:cxn>
              <a:cxn ang="0">
                <a:pos x="T6" y="T7"/>
              </a:cxn>
              <a:cxn ang="0">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9388400" y="1391577"/>
            <a:ext cx="541490" cy="452172"/>
            <a:chOff x="9478963" y="1489075"/>
            <a:chExt cx="307975" cy="257176"/>
          </a:xfrm>
        </p:grpSpPr>
        <p:sp>
          <p:nvSpPr>
            <p:cNvPr id="26" name="Freeform 26"/>
            <p:cNvSpPr>
              <a:spLocks/>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p:cNvSpPr>
              <a:spLocks/>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p:cNvSpPr>
              <a:spLocks/>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5" name="组合 84"/>
          <p:cNvGrpSpPr/>
          <p:nvPr/>
        </p:nvGrpSpPr>
        <p:grpSpPr>
          <a:xfrm>
            <a:off x="6829109" y="1319920"/>
            <a:ext cx="583246" cy="528812"/>
            <a:chOff x="6942138" y="1422400"/>
            <a:chExt cx="357188" cy="323851"/>
          </a:xfrm>
        </p:grpSpPr>
        <p:sp>
          <p:nvSpPr>
            <p:cNvPr id="31" name="Freeform 31"/>
            <p:cNvSpPr>
              <a:spLocks/>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p:cNvSpPr>
              <a:spLocks/>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3"/>
            <p:cNvSpPr>
              <a:spLocks/>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4"/>
            <p:cNvSpPr>
              <a:spLocks/>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5"/>
            <p:cNvSpPr>
              <a:spLocks/>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7"/>
            <p:cNvSpPr>
              <a:spLocks/>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3" name="组合 82"/>
          <p:cNvGrpSpPr/>
          <p:nvPr/>
        </p:nvGrpSpPr>
        <p:grpSpPr>
          <a:xfrm>
            <a:off x="6746553" y="4125914"/>
            <a:ext cx="748358" cy="531812"/>
            <a:chOff x="6934200" y="4259263"/>
            <a:chExt cx="373063" cy="265113"/>
          </a:xfrm>
        </p:grpSpPr>
        <p:sp>
          <p:nvSpPr>
            <p:cNvPr id="62"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9"/>
            <p:cNvSpPr>
              <a:spLocks/>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1"/>
            <p:cNvSpPr>
              <a:spLocks/>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3"/>
            <p:cNvSpPr>
              <a:spLocks/>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5"/>
            <p:cNvSpPr>
              <a:spLocks/>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7"/>
            <p:cNvSpPr>
              <a:spLocks/>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4" name="组合 83"/>
          <p:cNvGrpSpPr/>
          <p:nvPr/>
        </p:nvGrpSpPr>
        <p:grpSpPr>
          <a:xfrm>
            <a:off x="9324908" y="4027487"/>
            <a:ext cx="668474" cy="674690"/>
            <a:chOff x="9488488" y="4192588"/>
            <a:chExt cx="341313" cy="344487"/>
          </a:xfrm>
        </p:grpSpPr>
        <p:sp>
          <p:nvSpPr>
            <p:cNvPr id="75"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5" name="文本框 94"/>
          <p:cNvSpPr txBox="1"/>
          <p:nvPr/>
        </p:nvSpPr>
        <p:spPr>
          <a:xfrm>
            <a:off x="5988420" y="1973560"/>
            <a:ext cx="1980029" cy="400110"/>
          </a:xfrm>
          <a:prstGeom prst="rect">
            <a:avLst/>
          </a:prstGeom>
          <a:noFill/>
        </p:spPr>
        <p:txBody>
          <a:bodyPr wrap="none" rtlCol="0">
            <a:spAutoFit/>
          </a:bodyPr>
          <a:lstStyle/>
          <a:p>
            <a:r>
              <a:rPr lang="zh-CN" altLang="en-US" sz="2000" dirty="0"/>
              <a:t>从</a:t>
            </a:r>
            <a:r>
              <a:rPr lang="zh-CN" altLang="en-US" sz="2000" dirty="0">
                <a:solidFill>
                  <a:srgbClr val="0000CC"/>
                </a:solidFill>
              </a:rPr>
              <a:t>教材书本</a:t>
            </a:r>
            <a:r>
              <a:rPr lang="zh-CN" altLang="en-US" sz="2000" dirty="0"/>
              <a:t>中找</a:t>
            </a:r>
          </a:p>
        </p:txBody>
      </p:sp>
      <p:sp>
        <p:nvSpPr>
          <p:cNvPr id="96" name="文本框 95"/>
          <p:cNvSpPr txBox="1"/>
          <p:nvPr/>
        </p:nvSpPr>
        <p:spPr>
          <a:xfrm>
            <a:off x="8673769" y="1973560"/>
            <a:ext cx="1980029" cy="400110"/>
          </a:xfrm>
          <a:prstGeom prst="rect">
            <a:avLst/>
          </a:prstGeom>
          <a:noFill/>
        </p:spPr>
        <p:txBody>
          <a:bodyPr wrap="none" rtlCol="0">
            <a:spAutoFit/>
          </a:bodyPr>
          <a:lstStyle/>
          <a:p>
            <a:r>
              <a:rPr lang="zh-CN" altLang="en-US" sz="2000" dirty="0"/>
              <a:t>从</a:t>
            </a:r>
            <a:r>
              <a:rPr lang="zh-CN" altLang="en-US" sz="2000" dirty="0">
                <a:solidFill>
                  <a:srgbClr val="0000CC"/>
                </a:solidFill>
              </a:rPr>
              <a:t>报纸新闻</a:t>
            </a:r>
            <a:r>
              <a:rPr lang="zh-CN" altLang="en-US" sz="2000" dirty="0"/>
              <a:t>中找</a:t>
            </a:r>
          </a:p>
        </p:txBody>
      </p:sp>
      <p:sp>
        <p:nvSpPr>
          <p:cNvPr id="97" name="文本框 96"/>
          <p:cNvSpPr txBox="1"/>
          <p:nvPr/>
        </p:nvSpPr>
        <p:spPr>
          <a:xfrm>
            <a:off x="5988420" y="4730373"/>
            <a:ext cx="1980029" cy="400110"/>
          </a:xfrm>
          <a:prstGeom prst="rect">
            <a:avLst/>
          </a:prstGeom>
          <a:noFill/>
        </p:spPr>
        <p:txBody>
          <a:bodyPr wrap="none" rtlCol="0">
            <a:spAutoFit/>
          </a:bodyPr>
          <a:lstStyle/>
          <a:p>
            <a:r>
              <a:rPr lang="zh-CN" altLang="en-US" sz="2000" dirty="0"/>
              <a:t>从</a:t>
            </a:r>
            <a:r>
              <a:rPr lang="zh-CN" altLang="en-US" sz="2000" dirty="0">
                <a:solidFill>
                  <a:srgbClr val="0000CC"/>
                </a:solidFill>
              </a:rPr>
              <a:t>工作实践</a:t>
            </a:r>
            <a:r>
              <a:rPr lang="zh-CN" altLang="en-US" sz="2000" dirty="0"/>
              <a:t>中找</a:t>
            </a:r>
          </a:p>
        </p:txBody>
      </p:sp>
      <p:sp>
        <p:nvSpPr>
          <p:cNvPr id="98" name="文本框 97"/>
          <p:cNvSpPr txBox="1"/>
          <p:nvPr/>
        </p:nvSpPr>
        <p:spPr>
          <a:xfrm>
            <a:off x="8673769" y="4730373"/>
            <a:ext cx="1980029" cy="400110"/>
          </a:xfrm>
          <a:prstGeom prst="rect">
            <a:avLst/>
          </a:prstGeom>
          <a:noFill/>
        </p:spPr>
        <p:txBody>
          <a:bodyPr wrap="none" rtlCol="0">
            <a:spAutoFit/>
          </a:bodyPr>
          <a:lstStyle/>
          <a:p>
            <a:r>
              <a:rPr lang="zh-CN" altLang="en-US" sz="2000" dirty="0"/>
              <a:t>从网络媒体处找</a:t>
            </a:r>
          </a:p>
        </p:txBody>
      </p:sp>
      <p:sp>
        <p:nvSpPr>
          <p:cNvPr id="99" name="Freeform 60"/>
          <p:cNvSpPr>
            <a:spLocks/>
          </p:cNvSpPr>
          <p:nvPr/>
        </p:nvSpPr>
        <p:spPr bwMode="auto">
          <a:xfrm>
            <a:off x="970479" y="1541619"/>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文本框 99"/>
          <p:cNvSpPr txBox="1"/>
          <p:nvPr/>
        </p:nvSpPr>
        <p:spPr>
          <a:xfrm>
            <a:off x="1453930" y="3057991"/>
            <a:ext cx="4114385" cy="1938992"/>
          </a:xfrm>
          <a:prstGeom prst="rect">
            <a:avLst/>
          </a:prstGeom>
          <a:noFill/>
        </p:spPr>
        <p:txBody>
          <a:bodyPr wrap="square" rtlCol="0">
            <a:spAutoFit/>
          </a:bodyPr>
          <a:lstStyle/>
          <a:p>
            <a:r>
              <a:rPr lang="zh-CN" altLang="en-US" b="1" dirty="0">
                <a:solidFill>
                  <a:srgbClr val="002060"/>
                </a:solidFill>
              </a:rPr>
              <a:t>     </a:t>
            </a:r>
            <a:r>
              <a:rPr lang="zh-CN" altLang="en-US" sz="2400" b="1" dirty="0">
                <a:solidFill>
                  <a:srgbClr val="002060"/>
                </a:solidFill>
              </a:rPr>
              <a:t>多考虑写本科阶段所学知识的题目（如劳动法、证据学、商法、公司法、知识产权法等），不要总是局限在刑法民法里。</a:t>
            </a:r>
          </a:p>
        </p:txBody>
      </p:sp>
      <p:sp>
        <p:nvSpPr>
          <p:cNvPr id="101" name="圆角矩形 100"/>
          <p:cNvSpPr/>
          <p:nvPr/>
        </p:nvSpPr>
        <p:spPr>
          <a:xfrm>
            <a:off x="2129013" y="1750226"/>
            <a:ext cx="1201990" cy="436817"/>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建议</a:t>
            </a:r>
          </a:p>
        </p:txBody>
      </p:sp>
      <p:sp>
        <p:nvSpPr>
          <p:cNvPr id="102" name="等腰三角形 101"/>
          <p:cNvSpPr/>
          <p:nvPr/>
        </p:nvSpPr>
        <p:spPr>
          <a:xfrm rot="16200000">
            <a:off x="1789902" y="1872380"/>
            <a:ext cx="74631" cy="150864"/>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469601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 calcmode="lin" valueType="num">
                                      <p:cBhvr>
                                        <p:cTn id="9" dur="1000" fill="hold"/>
                                        <p:tgtEl>
                                          <p:spTgt spid="80"/>
                                        </p:tgtEl>
                                        <p:attrNameLst>
                                          <p:attrName>style.rotation</p:attrName>
                                        </p:attrNameLst>
                                      </p:cBhvr>
                                      <p:tavLst>
                                        <p:tav tm="0">
                                          <p:val>
                                            <p:fltVal val="90"/>
                                          </p:val>
                                        </p:tav>
                                        <p:tav tm="100000">
                                          <p:val>
                                            <p:fltVal val="0"/>
                                          </p:val>
                                        </p:tav>
                                      </p:tavLst>
                                    </p:anim>
                                    <p:animEffect transition="in" filter="fade">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1000" fill="hold"/>
                                        <p:tgtEl>
                                          <p:spTgt spid="100"/>
                                        </p:tgtEl>
                                        <p:attrNameLst>
                                          <p:attrName>ppt_w</p:attrName>
                                        </p:attrNameLst>
                                      </p:cBhvr>
                                      <p:tavLst>
                                        <p:tav tm="0">
                                          <p:val>
                                            <p:fltVal val="0"/>
                                          </p:val>
                                        </p:tav>
                                        <p:tav tm="100000">
                                          <p:val>
                                            <p:strVal val="#ppt_w"/>
                                          </p:val>
                                        </p:tav>
                                      </p:tavLst>
                                    </p:anim>
                                    <p:anim calcmode="lin" valueType="num">
                                      <p:cBhvr>
                                        <p:cTn id="16" dur="1000" fill="hold"/>
                                        <p:tgtEl>
                                          <p:spTgt spid="100"/>
                                        </p:tgtEl>
                                        <p:attrNameLst>
                                          <p:attrName>ppt_h</p:attrName>
                                        </p:attrNameLst>
                                      </p:cBhvr>
                                      <p:tavLst>
                                        <p:tav tm="0">
                                          <p:val>
                                            <p:fltVal val="0"/>
                                          </p:val>
                                        </p:tav>
                                        <p:tav tm="100000">
                                          <p:val>
                                            <p:strVal val="#ppt_h"/>
                                          </p:val>
                                        </p:tav>
                                      </p:tavLst>
                                    </p:anim>
                                    <p:anim calcmode="lin" valueType="num">
                                      <p:cBhvr>
                                        <p:cTn id="17" dur="1000" fill="hold"/>
                                        <p:tgtEl>
                                          <p:spTgt spid="100"/>
                                        </p:tgtEl>
                                        <p:attrNameLst>
                                          <p:attrName>style.rotation</p:attrName>
                                        </p:attrNameLst>
                                      </p:cBhvr>
                                      <p:tavLst>
                                        <p:tav tm="0">
                                          <p:val>
                                            <p:fltVal val="90"/>
                                          </p:val>
                                        </p:tav>
                                        <p:tav tm="100000">
                                          <p:val>
                                            <p:fltVal val="0"/>
                                          </p:val>
                                        </p:tav>
                                      </p:tavLst>
                                    </p:anim>
                                    <p:animEffect transition="in" filter="fade">
                                      <p:cBhvr>
                                        <p:cTn id="18" dur="10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p:cTn id="23" dur="1000" fill="hold"/>
                                        <p:tgtEl>
                                          <p:spTgt spid="101"/>
                                        </p:tgtEl>
                                        <p:attrNameLst>
                                          <p:attrName>ppt_w</p:attrName>
                                        </p:attrNameLst>
                                      </p:cBhvr>
                                      <p:tavLst>
                                        <p:tav tm="0">
                                          <p:val>
                                            <p:fltVal val="0"/>
                                          </p:val>
                                        </p:tav>
                                        <p:tav tm="100000">
                                          <p:val>
                                            <p:strVal val="#ppt_w"/>
                                          </p:val>
                                        </p:tav>
                                      </p:tavLst>
                                    </p:anim>
                                    <p:anim calcmode="lin" valueType="num">
                                      <p:cBhvr>
                                        <p:cTn id="24" dur="1000" fill="hold"/>
                                        <p:tgtEl>
                                          <p:spTgt spid="101"/>
                                        </p:tgtEl>
                                        <p:attrNameLst>
                                          <p:attrName>ppt_h</p:attrName>
                                        </p:attrNameLst>
                                      </p:cBhvr>
                                      <p:tavLst>
                                        <p:tav tm="0">
                                          <p:val>
                                            <p:fltVal val="0"/>
                                          </p:val>
                                        </p:tav>
                                        <p:tav tm="100000">
                                          <p:val>
                                            <p:strVal val="#ppt_h"/>
                                          </p:val>
                                        </p:tav>
                                      </p:tavLst>
                                    </p:anim>
                                    <p:anim calcmode="lin" valueType="num">
                                      <p:cBhvr>
                                        <p:cTn id="25" dur="1000" fill="hold"/>
                                        <p:tgtEl>
                                          <p:spTgt spid="101"/>
                                        </p:tgtEl>
                                        <p:attrNameLst>
                                          <p:attrName>style.rotation</p:attrName>
                                        </p:attrNameLst>
                                      </p:cBhvr>
                                      <p:tavLst>
                                        <p:tav tm="0">
                                          <p:val>
                                            <p:fltVal val="90"/>
                                          </p:val>
                                        </p:tav>
                                        <p:tav tm="100000">
                                          <p:val>
                                            <p:fltVal val="0"/>
                                          </p:val>
                                        </p:tav>
                                      </p:tavLst>
                                    </p:anim>
                                    <p:animEffect transition="in" filter="fade">
                                      <p:cBhvr>
                                        <p:cTn id="26" dur="10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arn(inVertical)">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0" grpId="0"/>
      <p:bldP spid="100" grpId="1"/>
      <p:bldP spid="10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162" y="239013"/>
            <a:ext cx="11058182" cy="1284096"/>
          </a:xfrm>
          <a:prstGeom prst="rect">
            <a:avLst/>
          </a:prstGeom>
          <a:solidFill>
            <a:schemeClr val="accent5">
              <a:lumMod val="20000"/>
              <a:lumOff val="80000"/>
            </a:schemeClr>
          </a:solidFill>
        </p:spPr>
        <p:txBody>
          <a:bodyPr wrap="square" lIns="0" tIns="0" rIns="0" bIns="0" rtlCol="0">
            <a:noAutofit/>
          </a:bodyPr>
          <a:lstStyle/>
          <a:p>
            <a:endParaRPr/>
          </a:p>
        </p:txBody>
      </p:sp>
      <p:sp>
        <p:nvSpPr>
          <p:cNvPr id="3" name="object 3"/>
          <p:cNvSpPr txBox="1">
            <a:spLocks noGrp="1"/>
          </p:cNvSpPr>
          <p:nvPr>
            <p:ph type="title"/>
          </p:nvPr>
        </p:nvSpPr>
        <p:spPr>
          <a:xfrm>
            <a:off x="-735724" y="304142"/>
            <a:ext cx="11183007" cy="1280890"/>
          </a:xfrm>
          <a:prstGeom prst="rect">
            <a:avLst/>
          </a:prstGeom>
        </p:spPr>
        <p:txBody>
          <a:bodyPr vert="horz" wrap="square" lIns="0" tIns="480695" rIns="0" bIns="0" rtlCol="0">
            <a:noAutofit/>
          </a:bodyPr>
          <a:lstStyle/>
          <a:p>
            <a:pPr marL="2853055">
              <a:lnSpc>
                <a:spcPct val="100000"/>
              </a:lnSpc>
            </a:pPr>
            <a:r>
              <a:rPr lang="zh-CN" altLang="en-US" sz="4400" dirty="0">
                <a:solidFill>
                  <a:srgbClr val="C00000"/>
                </a:solidFill>
                <a:latin typeface="宋体"/>
                <a:cs typeface="宋体"/>
              </a:rPr>
              <a:t>学位论文与非学位论文格式不同</a:t>
            </a:r>
            <a:endParaRPr sz="4400" dirty="0">
              <a:solidFill>
                <a:srgbClr val="C00000"/>
              </a:solidFill>
              <a:latin typeface="宋体"/>
              <a:cs typeface="宋体"/>
            </a:endParaRPr>
          </a:p>
        </p:txBody>
      </p:sp>
      <p:sp>
        <p:nvSpPr>
          <p:cNvPr id="4" name="object 4"/>
          <p:cNvSpPr/>
          <p:nvPr/>
        </p:nvSpPr>
        <p:spPr>
          <a:xfrm>
            <a:off x="6339801" y="1913216"/>
            <a:ext cx="2342642" cy="4431017"/>
          </a:xfrm>
          <a:custGeom>
            <a:avLst/>
            <a:gdLst/>
            <a:ahLst/>
            <a:cxnLst/>
            <a:rect l="l" t="t" r="r" b="b"/>
            <a:pathLst>
              <a:path w="2342642" h="4431017">
                <a:moveTo>
                  <a:pt x="2215235" y="4431017"/>
                </a:moveTo>
                <a:lnTo>
                  <a:pt x="2033551" y="4423672"/>
                </a:lnTo>
                <a:lnTo>
                  <a:pt x="1855912" y="4402019"/>
                </a:lnTo>
                <a:lnTo>
                  <a:pt x="1682888" y="4366628"/>
                </a:lnTo>
                <a:lnTo>
                  <a:pt x="1515049" y="4318068"/>
                </a:lnTo>
                <a:lnTo>
                  <a:pt x="1352965" y="4256911"/>
                </a:lnTo>
                <a:lnTo>
                  <a:pt x="1197206" y="4183725"/>
                </a:lnTo>
                <a:lnTo>
                  <a:pt x="1048343" y="4099082"/>
                </a:lnTo>
                <a:lnTo>
                  <a:pt x="906945" y="4003551"/>
                </a:lnTo>
                <a:lnTo>
                  <a:pt x="773583" y="3897704"/>
                </a:lnTo>
                <a:lnTo>
                  <a:pt x="648827" y="3782109"/>
                </a:lnTo>
                <a:lnTo>
                  <a:pt x="533246" y="3657337"/>
                </a:lnTo>
                <a:lnTo>
                  <a:pt x="427411" y="3523959"/>
                </a:lnTo>
                <a:lnTo>
                  <a:pt x="331892" y="3382544"/>
                </a:lnTo>
                <a:lnTo>
                  <a:pt x="247260" y="3233662"/>
                </a:lnTo>
                <a:lnTo>
                  <a:pt x="174084" y="3077885"/>
                </a:lnTo>
                <a:lnTo>
                  <a:pt x="112934" y="2915782"/>
                </a:lnTo>
                <a:lnTo>
                  <a:pt x="64380" y="2747923"/>
                </a:lnTo>
                <a:lnTo>
                  <a:pt x="28993" y="2574879"/>
                </a:lnTo>
                <a:lnTo>
                  <a:pt x="7343" y="2397219"/>
                </a:lnTo>
                <a:lnTo>
                  <a:pt x="0" y="2215515"/>
                </a:lnTo>
                <a:lnTo>
                  <a:pt x="7343" y="2033808"/>
                </a:lnTo>
                <a:lnTo>
                  <a:pt x="28993" y="1856147"/>
                </a:lnTo>
                <a:lnTo>
                  <a:pt x="64380" y="1683101"/>
                </a:lnTo>
                <a:lnTo>
                  <a:pt x="112934" y="1515241"/>
                </a:lnTo>
                <a:lnTo>
                  <a:pt x="174084" y="1353136"/>
                </a:lnTo>
                <a:lnTo>
                  <a:pt x="247260" y="1197358"/>
                </a:lnTo>
                <a:lnTo>
                  <a:pt x="331892" y="1048476"/>
                </a:lnTo>
                <a:lnTo>
                  <a:pt x="427411" y="907061"/>
                </a:lnTo>
                <a:lnTo>
                  <a:pt x="533246" y="773681"/>
                </a:lnTo>
                <a:lnTo>
                  <a:pt x="648827" y="648909"/>
                </a:lnTo>
                <a:lnTo>
                  <a:pt x="773583" y="533314"/>
                </a:lnTo>
                <a:lnTo>
                  <a:pt x="906945" y="427466"/>
                </a:lnTo>
                <a:lnTo>
                  <a:pt x="1048343" y="331935"/>
                </a:lnTo>
                <a:lnTo>
                  <a:pt x="1197206" y="247291"/>
                </a:lnTo>
                <a:lnTo>
                  <a:pt x="1352965" y="174106"/>
                </a:lnTo>
                <a:lnTo>
                  <a:pt x="1515049" y="112948"/>
                </a:lnTo>
                <a:lnTo>
                  <a:pt x="1682888" y="64388"/>
                </a:lnTo>
                <a:lnTo>
                  <a:pt x="1855912" y="28997"/>
                </a:lnTo>
                <a:lnTo>
                  <a:pt x="2033551" y="7344"/>
                </a:lnTo>
                <a:lnTo>
                  <a:pt x="2215235" y="0"/>
                </a:lnTo>
                <a:lnTo>
                  <a:pt x="2342642" y="6438"/>
                </a:lnTo>
                <a:lnTo>
                  <a:pt x="2243543" y="11442"/>
                </a:lnTo>
                <a:lnTo>
                  <a:pt x="2077906" y="34607"/>
                </a:lnTo>
                <a:lnTo>
                  <a:pt x="1916418" y="69752"/>
                </a:lnTo>
                <a:lnTo>
                  <a:pt x="1759549" y="116408"/>
                </a:lnTo>
                <a:lnTo>
                  <a:pt x="1607770" y="174106"/>
                </a:lnTo>
                <a:lnTo>
                  <a:pt x="1461550" y="242375"/>
                </a:lnTo>
                <a:lnTo>
                  <a:pt x="1321360" y="320746"/>
                </a:lnTo>
                <a:lnTo>
                  <a:pt x="1187667" y="408748"/>
                </a:lnTo>
                <a:lnTo>
                  <a:pt x="1060944" y="505913"/>
                </a:lnTo>
                <a:lnTo>
                  <a:pt x="941658" y="611770"/>
                </a:lnTo>
                <a:lnTo>
                  <a:pt x="830281" y="725849"/>
                </a:lnTo>
                <a:lnTo>
                  <a:pt x="727282" y="847681"/>
                </a:lnTo>
                <a:lnTo>
                  <a:pt x="633130" y="976795"/>
                </a:lnTo>
                <a:lnTo>
                  <a:pt x="548295" y="1112723"/>
                </a:lnTo>
                <a:lnTo>
                  <a:pt x="473247" y="1254994"/>
                </a:lnTo>
                <a:lnTo>
                  <a:pt x="408457" y="1403138"/>
                </a:lnTo>
                <a:lnTo>
                  <a:pt x="354393" y="1556685"/>
                </a:lnTo>
                <a:lnTo>
                  <a:pt x="311526" y="1715166"/>
                </a:lnTo>
                <a:lnTo>
                  <a:pt x="280324" y="1878112"/>
                </a:lnTo>
                <a:lnTo>
                  <a:pt x="261259" y="2045051"/>
                </a:lnTo>
                <a:lnTo>
                  <a:pt x="254800" y="2215515"/>
                </a:lnTo>
                <a:lnTo>
                  <a:pt x="261259" y="2385976"/>
                </a:lnTo>
                <a:lnTo>
                  <a:pt x="280324" y="2552914"/>
                </a:lnTo>
                <a:lnTo>
                  <a:pt x="311526" y="2715858"/>
                </a:lnTo>
                <a:lnTo>
                  <a:pt x="354393" y="2874338"/>
                </a:lnTo>
                <a:lnTo>
                  <a:pt x="408457" y="3027884"/>
                </a:lnTo>
                <a:lnTo>
                  <a:pt x="473247" y="3176027"/>
                </a:lnTo>
                <a:lnTo>
                  <a:pt x="548295" y="3318297"/>
                </a:lnTo>
                <a:lnTo>
                  <a:pt x="633130" y="3454225"/>
                </a:lnTo>
                <a:lnTo>
                  <a:pt x="727282" y="3583339"/>
                </a:lnTo>
                <a:lnTo>
                  <a:pt x="830281" y="3705171"/>
                </a:lnTo>
                <a:lnTo>
                  <a:pt x="941658" y="3819250"/>
                </a:lnTo>
                <a:lnTo>
                  <a:pt x="1060944" y="3925107"/>
                </a:lnTo>
                <a:lnTo>
                  <a:pt x="1187667" y="4022272"/>
                </a:lnTo>
                <a:lnTo>
                  <a:pt x="1321360" y="4110275"/>
                </a:lnTo>
                <a:lnTo>
                  <a:pt x="1461550" y="4188647"/>
                </a:lnTo>
                <a:lnTo>
                  <a:pt x="1607770" y="4256917"/>
                </a:lnTo>
                <a:lnTo>
                  <a:pt x="1759549" y="4314616"/>
                </a:lnTo>
                <a:lnTo>
                  <a:pt x="1916418" y="4361274"/>
                </a:lnTo>
                <a:lnTo>
                  <a:pt x="2077906" y="4396421"/>
                </a:lnTo>
                <a:lnTo>
                  <a:pt x="2243543" y="4419587"/>
                </a:lnTo>
                <a:lnTo>
                  <a:pt x="2342642" y="4424591"/>
                </a:lnTo>
                <a:lnTo>
                  <a:pt x="2215235" y="4431017"/>
                </a:lnTo>
                <a:close/>
              </a:path>
            </a:pathLst>
          </a:custGeom>
          <a:solidFill>
            <a:srgbClr val="EE4150"/>
          </a:solidFill>
        </p:spPr>
        <p:txBody>
          <a:bodyPr wrap="square" lIns="0" tIns="0" rIns="0" bIns="0" rtlCol="0">
            <a:noAutofit/>
          </a:bodyPr>
          <a:lstStyle/>
          <a:p>
            <a:endParaRPr/>
          </a:p>
        </p:txBody>
      </p:sp>
      <p:sp>
        <p:nvSpPr>
          <p:cNvPr id="5" name="object 5"/>
          <p:cNvSpPr/>
          <p:nvPr/>
        </p:nvSpPr>
        <p:spPr>
          <a:xfrm>
            <a:off x="3995458" y="1913216"/>
            <a:ext cx="2344343" cy="4431017"/>
          </a:xfrm>
          <a:custGeom>
            <a:avLst/>
            <a:gdLst/>
            <a:ahLst/>
            <a:cxnLst/>
            <a:rect l="l" t="t" r="r" b="b"/>
            <a:pathLst>
              <a:path w="2344343" h="4431017">
                <a:moveTo>
                  <a:pt x="127495" y="4431017"/>
                </a:moveTo>
                <a:lnTo>
                  <a:pt x="0" y="4424591"/>
                </a:lnTo>
                <a:lnTo>
                  <a:pt x="99174" y="4419587"/>
                </a:lnTo>
                <a:lnTo>
                  <a:pt x="264932" y="4396421"/>
                </a:lnTo>
                <a:lnTo>
                  <a:pt x="426537" y="4361274"/>
                </a:lnTo>
                <a:lnTo>
                  <a:pt x="583519" y="4314616"/>
                </a:lnTo>
                <a:lnTo>
                  <a:pt x="735418" y="4256913"/>
                </a:lnTo>
                <a:lnTo>
                  <a:pt x="881734" y="4188647"/>
                </a:lnTo>
                <a:lnTo>
                  <a:pt x="1022026" y="4110275"/>
                </a:lnTo>
                <a:lnTo>
                  <a:pt x="1155815" y="4022272"/>
                </a:lnTo>
                <a:lnTo>
                  <a:pt x="1282630" y="3925107"/>
                </a:lnTo>
                <a:lnTo>
                  <a:pt x="1402001" y="3819250"/>
                </a:lnTo>
                <a:lnTo>
                  <a:pt x="1513459" y="3705171"/>
                </a:lnTo>
                <a:lnTo>
                  <a:pt x="1616532" y="3583339"/>
                </a:lnTo>
                <a:lnTo>
                  <a:pt x="1710752" y="3454225"/>
                </a:lnTo>
                <a:lnTo>
                  <a:pt x="1795647" y="3318297"/>
                </a:lnTo>
                <a:lnTo>
                  <a:pt x="1870748" y="3176027"/>
                </a:lnTo>
                <a:lnTo>
                  <a:pt x="1935585" y="3027884"/>
                </a:lnTo>
                <a:lnTo>
                  <a:pt x="1989688" y="2874338"/>
                </a:lnTo>
                <a:lnTo>
                  <a:pt x="2032586" y="2715858"/>
                </a:lnTo>
                <a:lnTo>
                  <a:pt x="2063810" y="2552914"/>
                </a:lnTo>
                <a:lnTo>
                  <a:pt x="2082889" y="2385976"/>
                </a:lnTo>
                <a:lnTo>
                  <a:pt x="2089353" y="2215515"/>
                </a:lnTo>
                <a:lnTo>
                  <a:pt x="2082889" y="2045051"/>
                </a:lnTo>
                <a:lnTo>
                  <a:pt x="2063810" y="1878112"/>
                </a:lnTo>
                <a:lnTo>
                  <a:pt x="2032586" y="1715166"/>
                </a:lnTo>
                <a:lnTo>
                  <a:pt x="1989688" y="1556685"/>
                </a:lnTo>
                <a:lnTo>
                  <a:pt x="1935585" y="1403138"/>
                </a:lnTo>
                <a:lnTo>
                  <a:pt x="1870748" y="1254994"/>
                </a:lnTo>
                <a:lnTo>
                  <a:pt x="1795647" y="1112723"/>
                </a:lnTo>
                <a:lnTo>
                  <a:pt x="1710752" y="976795"/>
                </a:lnTo>
                <a:lnTo>
                  <a:pt x="1616532" y="847681"/>
                </a:lnTo>
                <a:lnTo>
                  <a:pt x="1513458" y="725849"/>
                </a:lnTo>
                <a:lnTo>
                  <a:pt x="1402001" y="611770"/>
                </a:lnTo>
                <a:lnTo>
                  <a:pt x="1282630" y="505913"/>
                </a:lnTo>
                <a:lnTo>
                  <a:pt x="1155815" y="408748"/>
                </a:lnTo>
                <a:lnTo>
                  <a:pt x="1022026" y="320746"/>
                </a:lnTo>
                <a:lnTo>
                  <a:pt x="881734" y="242375"/>
                </a:lnTo>
                <a:lnTo>
                  <a:pt x="735408" y="174106"/>
                </a:lnTo>
                <a:lnTo>
                  <a:pt x="583519" y="116408"/>
                </a:lnTo>
                <a:lnTo>
                  <a:pt x="426537" y="69752"/>
                </a:lnTo>
                <a:lnTo>
                  <a:pt x="264932" y="34607"/>
                </a:lnTo>
                <a:lnTo>
                  <a:pt x="99174" y="11442"/>
                </a:lnTo>
                <a:lnTo>
                  <a:pt x="0" y="6438"/>
                </a:lnTo>
                <a:lnTo>
                  <a:pt x="127495" y="0"/>
                </a:lnTo>
                <a:lnTo>
                  <a:pt x="309311" y="7344"/>
                </a:lnTo>
                <a:lnTo>
                  <a:pt x="487079" y="28997"/>
                </a:lnTo>
                <a:lnTo>
                  <a:pt x="660229" y="64388"/>
                </a:lnTo>
                <a:lnTo>
                  <a:pt x="828190" y="112948"/>
                </a:lnTo>
                <a:lnTo>
                  <a:pt x="990392" y="174106"/>
                </a:lnTo>
                <a:lnTo>
                  <a:pt x="1146264" y="247291"/>
                </a:lnTo>
                <a:lnTo>
                  <a:pt x="1295236" y="331935"/>
                </a:lnTo>
                <a:lnTo>
                  <a:pt x="1436736" y="427466"/>
                </a:lnTo>
                <a:lnTo>
                  <a:pt x="1570196" y="533314"/>
                </a:lnTo>
                <a:lnTo>
                  <a:pt x="1695043" y="648909"/>
                </a:lnTo>
                <a:lnTo>
                  <a:pt x="1810708" y="773681"/>
                </a:lnTo>
                <a:lnTo>
                  <a:pt x="1916620" y="907061"/>
                </a:lnTo>
                <a:lnTo>
                  <a:pt x="2012208" y="1048476"/>
                </a:lnTo>
                <a:lnTo>
                  <a:pt x="2096903" y="1197358"/>
                </a:lnTo>
                <a:lnTo>
                  <a:pt x="2170132" y="1353136"/>
                </a:lnTo>
                <a:lnTo>
                  <a:pt x="2231327" y="1515241"/>
                </a:lnTo>
                <a:lnTo>
                  <a:pt x="2279916" y="1683101"/>
                </a:lnTo>
                <a:lnTo>
                  <a:pt x="2315328" y="1856147"/>
                </a:lnTo>
                <a:lnTo>
                  <a:pt x="2336995" y="2033808"/>
                </a:lnTo>
                <a:lnTo>
                  <a:pt x="2344343" y="2215515"/>
                </a:lnTo>
                <a:lnTo>
                  <a:pt x="2336995" y="2397221"/>
                </a:lnTo>
                <a:lnTo>
                  <a:pt x="2315328" y="2574882"/>
                </a:lnTo>
                <a:lnTo>
                  <a:pt x="2279916" y="2747927"/>
                </a:lnTo>
                <a:lnTo>
                  <a:pt x="2231327" y="2915787"/>
                </a:lnTo>
                <a:lnTo>
                  <a:pt x="2170132" y="3077891"/>
                </a:lnTo>
                <a:lnTo>
                  <a:pt x="2096903" y="3233668"/>
                </a:lnTo>
                <a:lnTo>
                  <a:pt x="2012208" y="3382549"/>
                </a:lnTo>
                <a:lnTo>
                  <a:pt x="1916620" y="3523964"/>
                </a:lnTo>
                <a:lnTo>
                  <a:pt x="1810708" y="3657342"/>
                </a:lnTo>
                <a:lnTo>
                  <a:pt x="1695043" y="3782113"/>
                </a:lnTo>
                <a:lnTo>
                  <a:pt x="1570196" y="3897708"/>
                </a:lnTo>
                <a:lnTo>
                  <a:pt x="1436736" y="4003555"/>
                </a:lnTo>
                <a:lnTo>
                  <a:pt x="1295236" y="4099085"/>
                </a:lnTo>
                <a:lnTo>
                  <a:pt x="1146264" y="4183728"/>
                </a:lnTo>
                <a:lnTo>
                  <a:pt x="990380" y="4256917"/>
                </a:lnTo>
                <a:lnTo>
                  <a:pt x="828190" y="4318070"/>
                </a:lnTo>
                <a:lnTo>
                  <a:pt x="660229" y="4366629"/>
                </a:lnTo>
                <a:lnTo>
                  <a:pt x="487079" y="4402020"/>
                </a:lnTo>
                <a:lnTo>
                  <a:pt x="309311" y="4423673"/>
                </a:lnTo>
                <a:lnTo>
                  <a:pt x="127495" y="4431017"/>
                </a:lnTo>
                <a:close/>
              </a:path>
            </a:pathLst>
          </a:custGeom>
          <a:solidFill>
            <a:srgbClr val="57BCA8"/>
          </a:solidFill>
        </p:spPr>
        <p:txBody>
          <a:bodyPr wrap="square" lIns="0" tIns="0" rIns="0" bIns="0" rtlCol="0">
            <a:noAutofit/>
          </a:bodyPr>
          <a:lstStyle/>
          <a:p>
            <a:endParaRPr/>
          </a:p>
        </p:txBody>
      </p:sp>
      <p:sp>
        <p:nvSpPr>
          <p:cNvPr id="6" name="object 6"/>
          <p:cNvSpPr/>
          <p:nvPr/>
        </p:nvSpPr>
        <p:spPr>
          <a:xfrm>
            <a:off x="7481316" y="3898391"/>
            <a:ext cx="4563363" cy="1060704"/>
          </a:xfrm>
          <a:custGeom>
            <a:avLst/>
            <a:gdLst/>
            <a:ahLst/>
            <a:cxnLst/>
            <a:rect l="l" t="t" r="r" b="b"/>
            <a:pathLst>
              <a:path w="4563363" h="1060704">
                <a:moveTo>
                  <a:pt x="4032504" y="1060704"/>
                </a:moveTo>
                <a:lnTo>
                  <a:pt x="530351" y="1060704"/>
                </a:lnTo>
                <a:lnTo>
                  <a:pt x="486901" y="1058890"/>
                </a:lnTo>
                <a:lnTo>
                  <a:pt x="444411" y="1053656"/>
                </a:lnTo>
                <a:lnTo>
                  <a:pt x="403019" y="1045138"/>
                </a:lnTo>
                <a:lnTo>
                  <a:pt x="362860" y="1033471"/>
                </a:lnTo>
                <a:lnTo>
                  <a:pt x="324073" y="1018791"/>
                </a:lnTo>
                <a:lnTo>
                  <a:pt x="286793" y="1001236"/>
                </a:lnTo>
                <a:lnTo>
                  <a:pt x="251158" y="980941"/>
                </a:lnTo>
                <a:lnTo>
                  <a:pt x="217304" y="958042"/>
                </a:lnTo>
                <a:lnTo>
                  <a:pt x="185370" y="932676"/>
                </a:lnTo>
                <a:lnTo>
                  <a:pt x="155491" y="904979"/>
                </a:lnTo>
                <a:lnTo>
                  <a:pt x="127805" y="875088"/>
                </a:lnTo>
                <a:lnTo>
                  <a:pt x="102450" y="843138"/>
                </a:lnTo>
                <a:lnTo>
                  <a:pt x="79651" y="809422"/>
                </a:lnTo>
                <a:lnTo>
                  <a:pt x="59372" y="773803"/>
                </a:lnTo>
                <a:lnTo>
                  <a:pt x="41832" y="736540"/>
                </a:lnTo>
                <a:lnTo>
                  <a:pt x="27167" y="697770"/>
                </a:lnTo>
                <a:lnTo>
                  <a:pt x="15515" y="657629"/>
                </a:lnTo>
                <a:lnTo>
                  <a:pt x="7012" y="616255"/>
                </a:lnTo>
                <a:lnTo>
                  <a:pt x="1794" y="573783"/>
                </a:lnTo>
                <a:lnTo>
                  <a:pt x="0" y="530352"/>
                </a:lnTo>
                <a:lnTo>
                  <a:pt x="1794" y="486757"/>
                </a:lnTo>
                <a:lnTo>
                  <a:pt x="7012" y="444140"/>
                </a:lnTo>
                <a:lnTo>
                  <a:pt x="15515" y="402637"/>
                </a:lnTo>
                <a:lnTo>
                  <a:pt x="27167" y="362385"/>
                </a:lnTo>
                <a:lnTo>
                  <a:pt x="41832" y="323520"/>
                </a:lnTo>
                <a:lnTo>
                  <a:pt x="59372" y="286180"/>
                </a:lnTo>
                <a:lnTo>
                  <a:pt x="79651" y="250501"/>
                </a:lnTo>
                <a:lnTo>
                  <a:pt x="102631" y="216496"/>
                </a:lnTo>
                <a:lnTo>
                  <a:pt x="127969" y="184576"/>
                </a:lnTo>
                <a:lnTo>
                  <a:pt x="155634" y="154724"/>
                </a:lnTo>
                <a:lnTo>
                  <a:pt x="185492" y="127074"/>
                </a:lnTo>
                <a:lnTo>
                  <a:pt x="217405" y="101765"/>
                </a:lnTo>
                <a:lnTo>
                  <a:pt x="251237" y="78933"/>
                </a:lnTo>
                <a:lnTo>
                  <a:pt x="286853" y="58716"/>
                </a:lnTo>
                <a:lnTo>
                  <a:pt x="324116" y="41251"/>
                </a:lnTo>
                <a:lnTo>
                  <a:pt x="362888" y="26675"/>
                </a:lnTo>
                <a:lnTo>
                  <a:pt x="403035" y="15124"/>
                </a:lnTo>
                <a:lnTo>
                  <a:pt x="444419" y="6737"/>
                </a:lnTo>
                <a:lnTo>
                  <a:pt x="486903" y="1650"/>
                </a:lnTo>
                <a:lnTo>
                  <a:pt x="530351" y="0"/>
                </a:lnTo>
                <a:lnTo>
                  <a:pt x="4032504" y="0"/>
                </a:lnTo>
                <a:lnTo>
                  <a:pt x="4076063" y="1650"/>
                </a:lnTo>
                <a:lnTo>
                  <a:pt x="4118650" y="6737"/>
                </a:lnTo>
                <a:lnTo>
                  <a:pt x="4160129" y="15126"/>
                </a:lnTo>
                <a:lnTo>
                  <a:pt x="4200365" y="26679"/>
                </a:lnTo>
                <a:lnTo>
                  <a:pt x="4239219" y="41260"/>
                </a:lnTo>
                <a:lnTo>
                  <a:pt x="4276556" y="58732"/>
                </a:lnTo>
                <a:lnTo>
                  <a:pt x="4312239" y="78958"/>
                </a:lnTo>
                <a:lnTo>
                  <a:pt x="4346132" y="101801"/>
                </a:lnTo>
                <a:lnTo>
                  <a:pt x="4378097" y="127126"/>
                </a:lnTo>
                <a:lnTo>
                  <a:pt x="4407999" y="154795"/>
                </a:lnTo>
                <a:lnTo>
                  <a:pt x="4435700" y="184672"/>
                </a:lnTo>
                <a:lnTo>
                  <a:pt x="4461064" y="216619"/>
                </a:lnTo>
                <a:lnTo>
                  <a:pt x="4483863" y="250344"/>
                </a:lnTo>
                <a:lnTo>
                  <a:pt x="4504137" y="285984"/>
                </a:lnTo>
                <a:lnTo>
                  <a:pt x="4521666" y="323279"/>
                </a:lnTo>
                <a:lnTo>
                  <a:pt x="4536314" y="362092"/>
                </a:lnTo>
                <a:lnTo>
                  <a:pt x="4547944" y="402286"/>
                </a:lnTo>
                <a:lnTo>
                  <a:pt x="4556419" y="443723"/>
                </a:lnTo>
                <a:lnTo>
                  <a:pt x="4561605" y="486267"/>
                </a:lnTo>
                <a:lnTo>
                  <a:pt x="4563363" y="529780"/>
                </a:lnTo>
                <a:lnTo>
                  <a:pt x="4561605" y="573293"/>
                </a:lnTo>
                <a:lnTo>
                  <a:pt x="4556419" y="615838"/>
                </a:lnTo>
                <a:lnTo>
                  <a:pt x="4547944" y="657278"/>
                </a:lnTo>
                <a:lnTo>
                  <a:pt x="4536314" y="697477"/>
                </a:lnTo>
                <a:lnTo>
                  <a:pt x="4521666" y="736299"/>
                </a:lnTo>
                <a:lnTo>
                  <a:pt x="4504137" y="773607"/>
                </a:lnTo>
                <a:lnTo>
                  <a:pt x="4483863" y="809265"/>
                </a:lnTo>
                <a:lnTo>
                  <a:pt x="4460882" y="843261"/>
                </a:lnTo>
                <a:lnTo>
                  <a:pt x="4435537" y="875183"/>
                </a:lnTo>
                <a:lnTo>
                  <a:pt x="4407856" y="905051"/>
                </a:lnTo>
                <a:lnTo>
                  <a:pt x="4377976" y="932728"/>
                </a:lnTo>
                <a:lnTo>
                  <a:pt x="4346031" y="958079"/>
                </a:lnTo>
                <a:lnTo>
                  <a:pt x="4312160" y="980965"/>
                </a:lnTo>
                <a:lnTo>
                  <a:pt x="4276496" y="1001251"/>
                </a:lnTo>
                <a:lnTo>
                  <a:pt x="4239176" y="1018800"/>
                </a:lnTo>
                <a:lnTo>
                  <a:pt x="4200337" y="1033475"/>
                </a:lnTo>
                <a:lnTo>
                  <a:pt x="4160113" y="1045140"/>
                </a:lnTo>
                <a:lnTo>
                  <a:pt x="4118643" y="1053657"/>
                </a:lnTo>
                <a:lnTo>
                  <a:pt x="4076060" y="1058891"/>
                </a:lnTo>
                <a:lnTo>
                  <a:pt x="4032504" y="1060704"/>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7459980" y="3850475"/>
            <a:ext cx="4591050" cy="1113955"/>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8188959" y="4038346"/>
            <a:ext cx="3317240" cy="722630"/>
          </a:xfrm>
          <a:prstGeom prst="rect">
            <a:avLst/>
          </a:prstGeom>
        </p:spPr>
        <p:txBody>
          <a:bodyPr vert="horz" wrap="square" lIns="0" tIns="0" rIns="0" bIns="0" rtlCol="0">
            <a:noAutofit/>
          </a:bodyPr>
          <a:lstStyle/>
          <a:p>
            <a:pPr marL="12700" marR="12700">
              <a:lnSpc>
                <a:spcPts val="2890"/>
              </a:lnSpc>
            </a:pPr>
            <a:r>
              <a:rPr lang="zh-CN" altLang="en-US" sz="2700" spc="15" dirty="0">
                <a:solidFill>
                  <a:srgbClr val="4D4D4D"/>
                </a:solidFill>
                <a:latin typeface="黑体"/>
                <a:cs typeface="黑体"/>
              </a:rPr>
              <a:t>非学位：</a:t>
            </a:r>
            <a:r>
              <a:rPr lang="zh-CN" altLang="zh-CN" dirty="0"/>
              <a:t>国开非学位版本</a:t>
            </a:r>
            <a:endParaRPr sz="2700" dirty="0">
              <a:latin typeface="黑体"/>
              <a:cs typeface="黑体"/>
            </a:endParaRPr>
          </a:p>
        </p:txBody>
      </p:sp>
      <p:sp>
        <p:nvSpPr>
          <p:cNvPr id="9" name="object 9"/>
          <p:cNvSpPr/>
          <p:nvPr/>
        </p:nvSpPr>
        <p:spPr>
          <a:xfrm>
            <a:off x="565162" y="3898391"/>
            <a:ext cx="4960360" cy="1060704"/>
          </a:xfrm>
          <a:custGeom>
            <a:avLst/>
            <a:gdLst/>
            <a:ahLst/>
            <a:cxnLst/>
            <a:rect l="l" t="t" r="r" b="b"/>
            <a:pathLst>
              <a:path w="4960360" h="1060704">
                <a:moveTo>
                  <a:pt x="4430011" y="1060704"/>
                </a:moveTo>
                <a:lnTo>
                  <a:pt x="530095" y="1060704"/>
                </a:lnTo>
                <a:lnTo>
                  <a:pt x="486645" y="1058981"/>
                </a:lnTo>
                <a:lnTo>
                  <a:pt x="444157" y="1053828"/>
                </a:lnTo>
                <a:lnTo>
                  <a:pt x="402769" y="1045383"/>
                </a:lnTo>
                <a:lnTo>
                  <a:pt x="362617" y="1033780"/>
                </a:lnTo>
                <a:lnTo>
                  <a:pt x="323837" y="1019157"/>
                </a:lnTo>
                <a:lnTo>
                  <a:pt x="286567" y="1001651"/>
                </a:lnTo>
                <a:lnTo>
                  <a:pt x="250944" y="981398"/>
                </a:lnTo>
                <a:lnTo>
                  <a:pt x="217105" y="958536"/>
                </a:lnTo>
                <a:lnTo>
                  <a:pt x="185186" y="933200"/>
                </a:lnTo>
                <a:lnTo>
                  <a:pt x="155325" y="905527"/>
                </a:lnTo>
                <a:lnTo>
                  <a:pt x="127658" y="875654"/>
                </a:lnTo>
                <a:lnTo>
                  <a:pt x="102322" y="843718"/>
                </a:lnTo>
                <a:lnTo>
                  <a:pt x="79454" y="809856"/>
                </a:lnTo>
                <a:lnTo>
                  <a:pt x="59192" y="774203"/>
                </a:lnTo>
                <a:lnTo>
                  <a:pt x="41672" y="736897"/>
                </a:lnTo>
                <a:lnTo>
                  <a:pt x="27031" y="698074"/>
                </a:lnTo>
                <a:lnTo>
                  <a:pt x="15406" y="657872"/>
                </a:lnTo>
                <a:lnTo>
                  <a:pt x="6935" y="616426"/>
                </a:lnTo>
                <a:lnTo>
                  <a:pt x="1753" y="573874"/>
                </a:lnTo>
                <a:lnTo>
                  <a:pt x="0" y="530352"/>
                </a:lnTo>
                <a:lnTo>
                  <a:pt x="1762" y="486847"/>
                </a:lnTo>
                <a:lnTo>
                  <a:pt x="6950" y="444311"/>
                </a:lnTo>
                <a:lnTo>
                  <a:pt x="15425" y="402880"/>
                </a:lnTo>
                <a:lnTo>
                  <a:pt x="27053" y="362690"/>
                </a:lnTo>
                <a:lnTo>
                  <a:pt x="41695" y="323877"/>
                </a:lnTo>
                <a:lnTo>
                  <a:pt x="59215" y="286580"/>
                </a:lnTo>
                <a:lnTo>
                  <a:pt x="79476" y="250934"/>
                </a:lnTo>
                <a:lnTo>
                  <a:pt x="102342" y="217076"/>
                </a:lnTo>
                <a:lnTo>
                  <a:pt x="127676" y="185143"/>
                </a:lnTo>
                <a:lnTo>
                  <a:pt x="155341" y="155271"/>
                </a:lnTo>
                <a:lnTo>
                  <a:pt x="185200" y="127598"/>
                </a:lnTo>
                <a:lnTo>
                  <a:pt x="217116" y="102259"/>
                </a:lnTo>
                <a:lnTo>
                  <a:pt x="250953" y="79391"/>
                </a:lnTo>
                <a:lnTo>
                  <a:pt x="286574" y="59132"/>
                </a:lnTo>
                <a:lnTo>
                  <a:pt x="323842" y="41617"/>
                </a:lnTo>
                <a:lnTo>
                  <a:pt x="362620" y="26984"/>
                </a:lnTo>
                <a:lnTo>
                  <a:pt x="402771" y="15369"/>
                </a:lnTo>
                <a:lnTo>
                  <a:pt x="444158" y="6909"/>
                </a:lnTo>
                <a:lnTo>
                  <a:pt x="486645" y="1740"/>
                </a:lnTo>
                <a:lnTo>
                  <a:pt x="530095" y="0"/>
                </a:lnTo>
                <a:lnTo>
                  <a:pt x="4430011" y="0"/>
                </a:lnTo>
                <a:lnTo>
                  <a:pt x="4473443" y="1740"/>
                </a:lnTo>
                <a:lnTo>
                  <a:pt x="4515914" y="6909"/>
                </a:lnTo>
                <a:lnTo>
                  <a:pt x="4557289" y="15369"/>
                </a:lnTo>
                <a:lnTo>
                  <a:pt x="4597430" y="26985"/>
                </a:lnTo>
                <a:lnTo>
                  <a:pt x="4636201" y="41618"/>
                </a:lnTo>
                <a:lnTo>
                  <a:pt x="4673465" y="59134"/>
                </a:lnTo>
                <a:lnTo>
                  <a:pt x="4709086" y="79394"/>
                </a:lnTo>
                <a:lnTo>
                  <a:pt x="4742926" y="102263"/>
                </a:lnTo>
                <a:lnTo>
                  <a:pt x="4774848" y="127603"/>
                </a:lnTo>
                <a:lnTo>
                  <a:pt x="4804718" y="155279"/>
                </a:lnTo>
                <a:lnTo>
                  <a:pt x="4832396" y="185154"/>
                </a:lnTo>
                <a:lnTo>
                  <a:pt x="4857747" y="217090"/>
                </a:lnTo>
                <a:lnTo>
                  <a:pt x="4880634" y="250952"/>
                </a:lnTo>
                <a:lnTo>
                  <a:pt x="4900921" y="286602"/>
                </a:lnTo>
                <a:lnTo>
                  <a:pt x="4918470" y="323904"/>
                </a:lnTo>
                <a:lnTo>
                  <a:pt x="4933144" y="362722"/>
                </a:lnTo>
                <a:lnTo>
                  <a:pt x="4944807" y="402919"/>
                </a:lnTo>
                <a:lnTo>
                  <a:pt x="4953322" y="444357"/>
                </a:lnTo>
                <a:lnTo>
                  <a:pt x="4958552" y="486902"/>
                </a:lnTo>
                <a:lnTo>
                  <a:pt x="4960360" y="530415"/>
                </a:lnTo>
                <a:lnTo>
                  <a:pt x="4958543" y="573928"/>
                </a:lnTo>
                <a:lnTo>
                  <a:pt x="4953307" y="616472"/>
                </a:lnTo>
                <a:lnTo>
                  <a:pt x="4944788" y="657911"/>
                </a:lnTo>
                <a:lnTo>
                  <a:pt x="4933122" y="698107"/>
                </a:lnTo>
                <a:lnTo>
                  <a:pt x="4918447" y="736924"/>
                </a:lnTo>
                <a:lnTo>
                  <a:pt x="4900898" y="774225"/>
                </a:lnTo>
                <a:lnTo>
                  <a:pt x="4880613" y="809873"/>
                </a:lnTo>
                <a:lnTo>
                  <a:pt x="4857727" y="843732"/>
                </a:lnTo>
                <a:lnTo>
                  <a:pt x="4832378" y="875665"/>
                </a:lnTo>
                <a:lnTo>
                  <a:pt x="4804702" y="905535"/>
                </a:lnTo>
                <a:lnTo>
                  <a:pt x="4774835" y="933205"/>
                </a:lnTo>
                <a:lnTo>
                  <a:pt x="4742914" y="958540"/>
                </a:lnTo>
                <a:lnTo>
                  <a:pt x="4709077" y="981401"/>
                </a:lnTo>
                <a:lnTo>
                  <a:pt x="4673459" y="1001653"/>
                </a:lnTo>
                <a:lnTo>
                  <a:pt x="4636197" y="1019158"/>
                </a:lnTo>
                <a:lnTo>
                  <a:pt x="4597427" y="1033780"/>
                </a:lnTo>
                <a:lnTo>
                  <a:pt x="4557287" y="1045383"/>
                </a:lnTo>
                <a:lnTo>
                  <a:pt x="4515914" y="1053829"/>
                </a:lnTo>
                <a:lnTo>
                  <a:pt x="4473443" y="1058981"/>
                </a:lnTo>
                <a:lnTo>
                  <a:pt x="4430011" y="1060704"/>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472285" y="3834698"/>
            <a:ext cx="4997858" cy="1124397"/>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711785" y="4010406"/>
            <a:ext cx="4375222" cy="750570"/>
          </a:xfrm>
          <a:prstGeom prst="rect">
            <a:avLst/>
          </a:prstGeom>
        </p:spPr>
        <p:txBody>
          <a:bodyPr vert="horz" wrap="square" lIns="0" tIns="0" rIns="0" bIns="0" rtlCol="0">
            <a:noAutofit/>
          </a:bodyPr>
          <a:lstStyle/>
          <a:p>
            <a:pPr marL="12700" marR="12700">
              <a:lnSpc>
                <a:spcPts val="3010"/>
              </a:lnSpc>
            </a:pPr>
            <a:r>
              <a:rPr lang="zh-CN" altLang="en-US" sz="2800" spc="-10" dirty="0">
                <a:solidFill>
                  <a:srgbClr val="4D4D4D"/>
                </a:solidFill>
                <a:latin typeface="黑体"/>
                <a:cs typeface="黑体"/>
              </a:rPr>
              <a:t>学位：</a:t>
            </a:r>
            <a:r>
              <a:rPr lang="zh-CN" altLang="zh-CN" sz="2000" dirty="0"/>
              <a:t>中国政法大学格式版本</a:t>
            </a:r>
            <a:endParaRPr lang="en-US" altLang="zh-CN" sz="2000" dirty="0"/>
          </a:p>
          <a:p>
            <a:pPr marL="12700" marR="12700">
              <a:lnSpc>
                <a:spcPts val="3010"/>
              </a:lnSpc>
            </a:pPr>
            <a:r>
              <a:rPr lang="en-US" altLang="zh-CN" sz="2000" dirty="0"/>
              <a:t>                </a:t>
            </a:r>
            <a:r>
              <a:rPr lang="zh-CN" altLang="zh-CN" sz="2000" dirty="0"/>
              <a:t>国开学位版本</a:t>
            </a:r>
            <a:endParaRPr sz="2000" dirty="0">
              <a:latin typeface="黑体"/>
              <a:cs typeface="黑体"/>
            </a:endParaRPr>
          </a:p>
        </p:txBody>
      </p:sp>
    </p:spTree>
    <p:extLst>
      <p:ext uri="{BB962C8B-B14F-4D97-AF65-F5344CB8AC3E}">
        <p14:creationId xmlns:p14="http://schemas.microsoft.com/office/powerpoint/2010/main" val="16089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（一）学位论文（中国政法大学）</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625" y="1051033"/>
            <a:ext cx="9059904" cy="5623035"/>
          </a:xfrm>
          <a:prstGeom prst="rect">
            <a:avLst/>
          </a:prstGeom>
        </p:spPr>
      </p:pic>
    </p:spTree>
    <p:extLst>
      <p:ext uri="{BB962C8B-B14F-4D97-AF65-F5344CB8AC3E}">
        <p14:creationId xmlns:p14="http://schemas.microsoft.com/office/powerpoint/2010/main" val="5712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（一）学位论文（中国政法大学）</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467" y="1072054"/>
            <a:ext cx="8707065" cy="5414897"/>
          </a:xfrm>
          <a:prstGeom prst="rect">
            <a:avLst/>
          </a:prstGeom>
        </p:spPr>
      </p:pic>
    </p:spTree>
    <p:extLst>
      <p:ext uri="{BB962C8B-B14F-4D97-AF65-F5344CB8AC3E}">
        <p14:creationId xmlns:p14="http://schemas.microsoft.com/office/powerpoint/2010/main" val="18151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（一）学位论文（中国政法大学）</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367" y="1056465"/>
            <a:ext cx="8135485" cy="5801535"/>
          </a:xfrm>
          <a:prstGeom prst="rect">
            <a:avLst/>
          </a:prstGeom>
        </p:spPr>
      </p:pic>
    </p:spTree>
    <p:extLst>
      <p:ext uri="{BB962C8B-B14F-4D97-AF65-F5344CB8AC3E}">
        <p14:creationId xmlns:p14="http://schemas.microsoft.com/office/powerpoint/2010/main" val="37331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（一）学位论文（中国政法大学）</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283" y="966952"/>
            <a:ext cx="8659433" cy="5453315"/>
          </a:xfrm>
          <a:prstGeom prst="rect">
            <a:avLst/>
          </a:prstGeom>
        </p:spPr>
      </p:pic>
    </p:spTree>
    <p:extLst>
      <p:ext uri="{BB962C8B-B14F-4D97-AF65-F5344CB8AC3E}">
        <p14:creationId xmlns:p14="http://schemas.microsoft.com/office/powerpoint/2010/main" val="30701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（一）学位论文（中国政法大学）</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33" y="1082712"/>
            <a:ext cx="8659433" cy="5801535"/>
          </a:xfrm>
          <a:prstGeom prst="rect">
            <a:avLst/>
          </a:prstGeom>
        </p:spPr>
      </p:pic>
    </p:spTree>
    <p:extLst>
      <p:ext uri="{BB962C8B-B14F-4D97-AF65-F5344CB8AC3E}">
        <p14:creationId xmlns:p14="http://schemas.microsoft.com/office/powerpoint/2010/main" val="7990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（一）学位论文（国开）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7890" y="-1"/>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33" y="1208290"/>
            <a:ext cx="4501557" cy="54815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322" y="1264555"/>
            <a:ext cx="4881211" cy="5425278"/>
          </a:xfrm>
          <a:prstGeom prst="rect">
            <a:avLst/>
          </a:prstGeom>
        </p:spPr>
      </p:pic>
    </p:spTree>
    <p:extLst>
      <p:ext uri="{BB962C8B-B14F-4D97-AF65-F5344CB8AC3E}">
        <p14:creationId xmlns:p14="http://schemas.microsoft.com/office/powerpoint/2010/main" val="28800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（一）学位论文（国开）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4128"/>
            <a:ext cx="9112470" cy="5228713"/>
          </a:xfrm>
          <a:prstGeom prst="rect">
            <a:avLst/>
          </a:prstGeom>
        </p:spPr>
      </p:pic>
    </p:spTree>
    <p:extLst>
      <p:ext uri="{BB962C8B-B14F-4D97-AF65-F5344CB8AC3E}">
        <p14:creationId xmlns:p14="http://schemas.microsoft.com/office/powerpoint/2010/main" val="275051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（一）学位论文（国开）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806" y="1074598"/>
            <a:ext cx="8545118" cy="5734850"/>
          </a:xfrm>
          <a:prstGeom prst="rect">
            <a:avLst/>
          </a:prstGeom>
        </p:spPr>
      </p:pic>
    </p:spTree>
    <p:extLst>
      <p:ext uri="{BB962C8B-B14F-4D97-AF65-F5344CB8AC3E}">
        <p14:creationId xmlns:p14="http://schemas.microsoft.com/office/powerpoint/2010/main" val="21808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68630" rIns="0" bIns="0" rtlCol="0">
            <a:noAutofit/>
          </a:bodyPr>
          <a:lstStyle/>
          <a:p>
            <a:pPr marL="3898900">
              <a:lnSpc>
                <a:spcPts val="5120"/>
              </a:lnSpc>
            </a:pPr>
            <a:r>
              <a:rPr sz="4400" spc="15" dirty="0">
                <a:solidFill>
                  <a:srgbClr val="FFFFFF"/>
                </a:solidFill>
                <a:latin typeface="宋体"/>
                <a:cs typeface="宋体"/>
              </a:rPr>
              <a:t>（一）摘</a:t>
            </a:r>
            <a:r>
              <a:rPr sz="4400" spc="0" dirty="0">
                <a:solidFill>
                  <a:srgbClr val="FFFFFF"/>
                </a:solidFill>
                <a:latin typeface="宋体"/>
                <a:cs typeface="宋体"/>
              </a:rPr>
              <a:t>要</a:t>
            </a:r>
            <a:endParaRPr sz="4400">
              <a:latin typeface="宋体"/>
              <a:cs typeface="宋体"/>
            </a:endParaRPr>
          </a:p>
        </p:txBody>
      </p:sp>
      <p:sp>
        <p:nvSpPr>
          <p:cNvPr id="4" name="object 4"/>
          <p:cNvSpPr txBox="1"/>
          <p:nvPr/>
        </p:nvSpPr>
        <p:spPr>
          <a:xfrm>
            <a:off x="882014" y="1492470"/>
            <a:ext cx="10006703" cy="4761186"/>
          </a:xfrm>
          <a:prstGeom prst="rect">
            <a:avLst/>
          </a:prstGeom>
        </p:spPr>
        <p:txBody>
          <a:bodyPr vert="horz" wrap="square" lIns="0" tIns="0" rIns="0" bIns="0" rtlCol="0">
            <a:noAutofit/>
          </a:bodyPr>
          <a:lstStyle/>
          <a:p>
            <a:pPr marL="328295">
              <a:lnSpc>
                <a:spcPct val="100000"/>
              </a:lnSpc>
            </a:pPr>
            <a:endParaRPr lang="zh-CN" altLang="en-US" sz="2800" dirty="0">
              <a:solidFill>
                <a:schemeClr val="folHlink"/>
              </a:solidFill>
            </a:endParaRPr>
          </a:p>
        </p:txBody>
      </p:sp>
      <p:sp>
        <p:nvSpPr>
          <p:cNvPr id="5" name="Rectangle 2"/>
          <p:cNvSpPr txBox="1">
            <a:spLocks noChangeArrowheads="1"/>
          </p:cNvSpPr>
          <p:nvPr/>
        </p:nvSpPr>
        <p:spPr>
          <a:xfrm>
            <a:off x="2088429" y="3193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dirty="0">
                <a:solidFill>
                  <a:schemeClr val="hlink"/>
                </a:solidFill>
              </a:rPr>
              <a:t>（一）学位论文（国开）</a:t>
            </a: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852" y="84082"/>
            <a:ext cx="2143287" cy="68580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61" y="1195294"/>
            <a:ext cx="8658980" cy="5173667"/>
          </a:xfrm>
          <a:prstGeom prst="rect">
            <a:avLst/>
          </a:prstGeom>
        </p:spPr>
      </p:pic>
    </p:spTree>
    <p:extLst>
      <p:ext uri="{BB962C8B-B14F-4D97-AF65-F5344CB8AC3E}">
        <p14:creationId xmlns:p14="http://schemas.microsoft.com/office/powerpoint/2010/main" val="6954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0"/>
          <p:cNvSpPr txBox="1">
            <a:spLocks/>
          </p:cNvSpPr>
          <p:nvPr/>
        </p:nvSpPr>
        <p:spPr bwMode="auto">
          <a:xfrm>
            <a:off x="1068021" y="496498"/>
            <a:ext cx="7466379"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en-US" sz="3600" spc="-5" dirty="0">
                <a:solidFill>
                  <a:srgbClr val="C00000"/>
                </a:solidFill>
                <a:latin typeface="宋体"/>
                <a:cs typeface="宋体"/>
              </a:rPr>
              <a:t>（一）论文选题的常见问</a:t>
            </a:r>
            <a:r>
              <a:rPr lang="zh-CN" altLang="en-US" sz="3600" dirty="0">
                <a:solidFill>
                  <a:srgbClr val="C00000"/>
                </a:solidFill>
                <a:latin typeface="宋体"/>
                <a:cs typeface="宋体"/>
              </a:rPr>
              <a:t>题</a:t>
            </a:r>
            <a:endParaRPr lang="zh-CN" altLang="en-US" sz="3600" dirty="0">
              <a:solidFill>
                <a:srgbClr val="C00000"/>
              </a:solidFill>
              <a:latin typeface="+mn-lt"/>
              <a:ea typeface="+mn-ea"/>
              <a:cs typeface="+mn-ea"/>
              <a:sym typeface="+mn-lt"/>
            </a:endParaRPr>
          </a:p>
        </p:txBody>
      </p:sp>
      <p:grpSp>
        <p:nvGrpSpPr>
          <p:cNvPr id="45" name="1000b8a3-6ec8-4e12-93eb-90becb37b989"/>
          <p:cNvGrpSpPr>
            <a:grpSpLocks noChangeAspect="1"/>
          </p:cNvGrpSpPr>
          <p:nvPr/>
        </p:nvGrpSpPr>
        <p:grpSpPr>
          <a:xfrm>
            <a:off x="1580131" y="1425799"/>
            <a:ext cx="8688817" cy="4363615"/>
            <a:chOff x="1836059" y="1234501"/>
            <a:chExt cx="8691498" cy="4753309"/>
          </a:xfrm>
        </p:grpSpPr>
        <p:sp>
          <p:nvSpPr>
            <p:cNvPr id="46" name="Freeform: Shape 23"/>
            <p:cNvSpPr/>
            <p:nvPr/>
          </p:nvSpPr>
          <p:spPr>
            <a:xfrm>
              <a:off x="6029255"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vert="horz" wrap="square" lIns="479852" tIns="479852" rIns="479852" bIns="81255" anchor="t" anchorCtr="1" compatLnSpc="1">
              <a:prstTxWarp prst="textNoShape">
                <a:avLst/>
              </a:prstTxWarp>
              <a:normAutofit/>
            </a:bodyPr>
            <a:lstStyle/>
            <a:p>
              <a:pPr algn="ctr">
                <a:lnSpc>
                  <a:spcPct val="120000"/>
                </a:lnSpc>
                <a:defRPr/>
              </a:pPr>
              <a:endParaRPr lang="zh-CN" altLang="en-US" sz="1333" dirty="0">
                <a:solidFill>
                  <a:schemeClr val="tx1">
                    <a:lumMod val="50000"/>
                    <a:lumOff val="50000"/>
                  </a:schemeClr>
                </a:solidFill>
                <a:cs typeface="+mn-ea"/>
                <a:sym typeface="+mn-lt"/>
              </a:endParaRPr>
            </a:p>
          </p:txBody>
        </p:sp>
        <p:sp>
          <p:nvSpPr>
            <p:cNvPr id="47" name="Freeform: Shape 1"/>
            <p:cNvSpPr/>
            <p:nvPr/>
          </p:nvSpPr>
          <p:spPr>
            <a:xfrm flipH="1" flipV="1">
              <a:off x="8134584"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anchor="ctr"/>
            <a:lstStyle/>
            <a:p>
              <a:pPr algn="ctr"/>
              <a:endParaRPr sz="2399">
                <a:cs typeface="+mn-ea"/>
                <a:sym typeface="+mn-lt"/>
              </a:endParaRPr>
            </a:p>
          </p:txBody>
        </p:sp>
        <p:sp>
          <p:nvSpPr>
            <p:cNvPr id="48" name="Freeform: Shape 3"/>
            <p:cNvSpPr/>
            <p:nvPr/>
          </p:nvSpPr>
          <p:spPr>
            <a:xfrm flipH="1" flipV="1">
              <a:off x="3935760"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anchor="ctr"/>
            <a:lstStyle/>
            <a:p>
              <a:pPr algn="ctr"/>
              <a:endParaRPr sz="2399">
                <a:cs typeface="+mn-ea"/>
                <a:sym typeface="+mn-lt"/>
              </a:endParaRPr>
            </a:p>
          </p:txBody>
        </p:sp>
        <p:sp>
          <p:nvSpPr>
            <p:cNvPr id="49" name="Freeform: Shape 4"/>
            <p:cNvSpPr/>
            <p:nvPr/>
          </p:nvSpPr>
          <p:spPr>
            <a:xfrm>
              <a:off x="1836059"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headEnd/>
              <a:tailEnd/>
            </a:ln>
          </p:spPr>
          <p:txBody>
            <a:bodyPr vert="horz" wrap="square" lIns="479852" tIns="479852" rIns="479852" bIns="81255" anchor="t" anchorCtr="1" compatLnSpc="1">
              <a:prstTxWarp prst="textNoShape">
                <a:avLst/>
              </a:prstTxWarp>
              <a:normAutofit/>
            </a:bodyPr>
            <a:lstStyle/>
            <a:p>
              <a:pPr algn="ctr">
                <a:lnSpc>
                  <a:spcPct val="120000"/>
                </a:lnSpc>
                <a:defRPr/>
              </a:pPr>
              <a:endParaRPr lang="zh-CN" altLang="en-US" sz="1333" dirty="0">
                <a:solidFill>
                  <a:schemeClr val="tx1">
                    <a:lumMod val="50000"/>
                    <a:lumOff val="50000"/>
                  </a:schemeClr>
                </a:solidFill>
                <a:cs typeface="+mn-ea"/>
                <a:sym typeface="+mn-lt"/>
              </a:endParaRPr>
            </a:p>
          </p:txBody>
        </p:sp>
        <p:sp>
          <p:nvSpPr>
            <p:cNvPr id="50" name="Freeform: Shape 5"/>
            <p:cNvSpPr>
              <a:spLocks/>
            </p:cNvSpPr>
            <p:nvPr/>
          </p:nvSpPr>
          <p:spPr bwMode="auto">
            <a:xfrm>
              <a:off x="1836063" y="2431801"/>
              <a:ext cx="2393753"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1"/>
            </a:solidFill>
            <a:ln>
              <a:noFill/>
            </a:ln>
          </p:spPr>
          <p:txBody>
            <a:bodyPr anchor="ctr"/>
            <a:lstStyle/>
            <a:p>
              <a:pPr algn="ctr"/>
              <a:endParaRPr sz="2399">
                <a:cs typeface="+mn-ea"/>
                <a:sym typeface="+mn-lt"/>
              </a:endParaRPr>
            </a:p>
          </p:txBody>
        </p:sp>
        <p:sp>
          <p:nvSpPr>
            <p:cNvPr id="51" name="Freeform: Shape 6"/>
            <p:cNvSpPr>
              <a:spLocks/>
            </p:cNvSpPr>
            <p:nvPr/>
          </p:nvSpPr>
          <p:spPr bwMode="auto">
            <a:xfrm>
              <a:off x="8134584" y="3628288"/>
              <a:ext cx="2392973"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sz="2399">
                <a:cs typeface="+mn-ea"/>
                <a:sym typeface="+mn-lt"/>
              </a:endParaRPr>
            </a:p>
          </p:txBody>
        </p:sp>
        <p:sp>
          <p:nvSpPr>
            <p:cNvPr id="52" name="Freeform: Shape 7"/>
            <p:cNvSpPr>
              <a:spLocks/>
            </p:cNvSpPr>
            <p:nvPr/>
          </p:nvSpPr>
          <p:spPr bwMode="auto">
            <a:xfrm>
              <a:off x="6034884" y="2431801"/>
              <a:ext cx="2393752"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3"/>
            </a:solidFill>
            <a:ln>
              <a:noFill/>
            </a:ln>
          </p:spPr>
          <p:txBody>
            <a:bodyPr anchor="ctr"/>
            <a:lstStyle/>
            <a:p>
              <a:pPr algn="ctr"/>
              <a:endParaRPr sz="2399">
                <a:cs typeface="+mn-ea"/>
                <a:sym typeface="+mn-lt"/>
              </a:endParaRPr>
            </a:p>
          </p:txBody>
        </p:sp>
        <p:sp>
          <p:nvSpPr>
            <p:cNvPr id="53" name="TextBox 9"/>
            <p:cNvSpPr txBox="1">
              <a:spLocks/>
            </p:cNvSpPr>
            <p:nvPr/>
          </p:nvSpPr>
          <p:spPr bwMode="auto">
            <a:xfrm>
              <a:off x="2321530" y="3653154"/>
              <a:ext cx="1433085" cy="452815"/>
            </a:xfrm>
            <a:prstGeom prst="rect">
              <a:avLst/>
            </a:prstGeom>
            <a:noFill/>
            <a:ln w="9525">
              <a:noFill/>
              <a:miter lim="800000"/>
              <a:headEnd/>
              <a:tailEnd/>
            </a:ln>
          </p:spPr>
          <p:txBody>
            <a:bodyPr wrap="none" lIns="0" tIns="0" rIns="0" bIns="0" anchor="t" anchorCtr="0">
              <a:noAutofit/>
              <a:scene3d>
                <a:camera prst="orthographicFront"/>
                <a:lightRig rig="threePt" dir="t"/>
              </a:scene3d>
              <a:sp3d>
                <a:bevelT w="0" h="0"/>
              </a:sp3d>
            </a:bodyPr>
            <a:lstStyle/>
            <a:p>
              <a:pPr marL="12700">
                <a:lnSpc>
                  <a:spcPct val="100000"/>
                </a:lnSpc>
              </a:pPr>
              <a:r>
                <a:rPr lang="en-US" altLang="zh-CN" sz="2800" b="1" spc="-30" dirty="0">
                  <a:solidFill>
                    <a:srgbClr val="E4AA00"/>
                  </a:solidFill>
                  <a:latin typeface="Berlin Sans FB Demi" panose="020E0802020502020306" pitchFamily="34" charset="0"/>
                  <a:cs typeface="微软雅黑"/>
                </a:rPr>
                <a:t>1.</a:t>
              </a:r>
              <a:r>
                <a:rPr lang="zh-CN" altLang="en-US" sz="2800" b="1" spc="-30" dirty="0">
                  <a:solidFill>
                    <a:srgbClr val="E4AA00"/>
                  </a:solidFill>
                  <a:latin typeface="Berlin Sans FB Demi" panose="020E0802020502020306" pitchFamily="34" charset="0"/>
                  <a:cs typeface="微软雅黑"/>
                </a:rPr>
                <a:t>偏</a:t>
              </a:r>
              <a:r>
                <a:rPr lang="zh-CN" altLang="en-US" sz="2800" b="1" spc="-530" dirty="0">
                  <a:solidFill>
                    <a:srgbClr val="E4AA00"/>
                  </a:solidFill>
                  <a:latin typeface="Berlin Sans FB Demi" panose="020E0802020502020306" pitchFamily="34" charset="0"/>
                  <a:cs typeface="微软雅黑"/>
                </a:rPr>
                <a:t> </a:t>
              </a:r>
              <a:r>
                <a:rPr lang="zh-CN" altLang="en-US" sz="2800" b="1" spc="-30" dirty="0">
                  <a:solidFill>
                    <a:srgbClr val="E4AA00"/>
                  </a:solidFill>
                  <a:latin typeface="Berlin Sans FB Demi" panose="020E0802020502020306" pitchFamily="34" charset="0"/>
                  <a:cs typeface="微软雅黑"/>
                </a:rPr>
                <a:t>离</a:t>
              </a:r>
              <a:r>
                <a:rPr lang="zh-CN" altLang="en-US" sz="2800" b="1" spc="-530" dirty="0">
                  <a:solidFill>
                    <a:srgbClr val="E4AA00"/>
                  </a:solidFill>
                  <a:latin typeface="Berlin Sans FB Demi" panose="020E0802020502020306" pitchFamily="34" charset="0"/>
                  <a:cs typeface="微软雅黑"/>
                </a:rPr>
                <a:t> </a:t>
              </a:r>
              <a:r>
                <a:rPr lang="zh-CN" altLang="en-US" sz="2800" b="1" spc="-30" dirty="0">
                  <a:solidFill>
                    <a:srgbClr val="E4AA00"/>
                  </a:solidFill>
                  <a:latin typeface="Berlin Sans FB Demi" panose="020E0802020502020306" pitchFamily="34" charset="0"/>
                  <a:cs typeface="微软雅黑"/>
                </a:rPr>
                <a:t>法</a:t>
              </a:r>
              <a:r>
                <a:rPr lang="zh-CN" altLang="en-US" sz="2800" b="1" spc="-530" dirty="0">
                  <a:solidFill>
                    <a:srgbClr val="E4AA00"/>
                  </a:solidFill>
                  <a:latin typeface="Berlin Sans FB Demi" panose="020E0802020502020306" pitchFamily="34" charset="0"/>
                  <a:cs typeface="微软雅黑"/>
                </a:rPr>
                <a:t> </a:t>
              </a:r>
              <a:r>
                <a:rPr lang="zh-CN" altLang="en-US" sz="2800" b="1" spc="-30" dirty="0">
                  <a:solidFill>
                    <a:srgbClr val="E4AA00"/>
                  </a:solidFill>
                  <a:latin typeface="Berlin Sans FB Demi" panose="020E0802020502020306" pitchFamily="34" charset="0"/>
                  <a:cs typeface="微软雅黑"/>
                </a:rPr>
                <a:t>学</a:t>
              </a:r>
              <a:endParaRPr lang="zh-CN" altLang="en-US" sz="2800" b="1" dirty="0">
                <a:latin typeface="Berlin Sans FB Demi" panose="020E0802020502020306" pitchFamily="34" charset="0"/>
                <a:cs typeface="微软雅黑"/>
              </a:endParaRPr>
            </a:p>
          </p:txBody>
        </p:sp>
        <p:sp>
          <p:nvSpPr>
            <p:cNvPr id="54" name="TextBox 36"/>
            <p:cNvSpPr txBox="1">
              <a:spLocks/>
            </p:cNvSpPr>
            <p:nvPr/>
          </p:nvSpPr>
          <p:spPr bwMode="auto">
            <a:xfrm>
              <a:off x="3935755" y="1234501"/>
              <a:ext cx="2392974" cy="2359525"/>
            </a:xfrm>
            <a:prstGeom prst="rect">
              <a:avLst/>
            </a:prstGeom>
            <a:noFill/>
            <a:ln w="9525">
              <a:noFill/>
              <a:miter lim="800000"/>
              <a:headEnd/>
              <a:tailEnd/>
            </a:ln>
          </p:spPr>
          <p:txBody>
            <a:bodyPr wrap="square" lIns="479852" tIns="0" rIns="479852" bIns="719778" anchor="b" anchorCtr="1">
              <a:normAutofit/>
              <a:scene3d>
                <a:camera prst="orthographicFront"/>
                <a:lightRig rig="threePt" dir="t"/>
              </a:scene3d>
              <a:sp3d>
                <a:bevelT w="0" h="0"/>
              </a:sp3d>
            </a:bodyPr>
            <a:lstStyle/>
            <a:p>
              <a:pPr algn="ctr">
                <a:lnSpc>
                  <a:spcPct val="120000"/>
                </a:lnSpc>
                <a:defRPr/>
              </a:pPr>
              <a:endParaRPr lang="zh-CN" altLang="en-US" sz="1333" dirty="0">
                <a:solidFill>
                  <a:schemeClr val="tx1">
                    <a:lumMod val="50000"/>
                    <a:lumOff val="50000"/>
                  </a:schemeClr>
                </a:solidFill>
                <a:cs typeface="+mn-ea"/>
                <a:sym typeface="+mn-lt"/>
              </a:endParaRPr>
            </a:p>
          </p:txBody>
        </p:sp>
        <p:sp>
          <p:nvSpPr>
            <p:cNvPr id="55" name="TextBox 13"/>
            <p:cNvSpPr txBox="1">
              <a:spLocks/>
            </p:cNvSpPr>
            <p:nvPr/>
          </p:nvSpPr>
          <p:spPr bwMode="auto">
            <a:xfrm>
              <a:off x="6517929" y="3521152"/>
              <a:ext cx="1433085" cy="462935"/>
            </a:xfrm>
            <a:prstGeom prst="rect">
              <a:avLst/>
            </a:prstGeom>
            <a:noFill/>
            <a:ln w="9525">
              <a:noFill/>
              <a:miter lim="800000"/>
              <a:headEnd/>
              <a:tailEnd/>
            </a:ln>
          </p:spPr>
          <p:txBody>
            <a:bodyPr wrap="none" lIns="0" tIns="0" rIns="0" bIns="0" anchor="t" anchorCtr="0">
              <a:normAutofit lnSpcReduction="10000"/>
              <a:scene3d>
                <a:camera prst="orthographicFront"/>
                <a:lightRig rig="threePt" dir="t"/>
              </a:scene3d>
              <a:sp3d>
                <a:bevelT w="0" h="0"/>
              </a:sp3d>
            </a:bodyPr>
            <a:lstStyle/>
            <a:p>
              <a:pPr marL="12700">
                <a:lnSpc>
                  <a:spcPct val="100000"/>
                </a:lnSpc>
              </a:pPr>
              <a:r>
                <a:rPr lang="en-US" altLang="zh-CN" sz="2800" b="1" spc="-30" dirty="0">
                  <a:solidFill>
                    <a:schemeClr val="accent1">
                      <a:lumMod val="60000"/>
                      <a:lumOff val="40000"/>
                    </a:schemeClr>
                  </a:solidFill>
                  <a:latin typeface="微软雅黑"/>
                  <a:cs typeface="微软雅黑"/>
                </a:rPr>
                <a:t>3.</a:t>
              </a:r>
              <a:r>
                <a:rPr lang="zh-CN" altLang="en-US" sz="2800" b="1" spc="-30" dirty="0">
                  <a:solidFill>
                    <a:schemeClr val="accent1">
                      <a:lumMod val="60000"/>
                      <a:lumOff val="40000"/>
                    </a:schemeClr>
                  </a:solidFill>
                  <a:latin typeface="微软雅黑"/>
                  <a:cs typeface="微软雅黑"/>
                </a:rPr>
                <a:t>题</a:t>
              </a:r>
              <a:r>
                <a:rPr lang="zh-CN" altLang="en-US" sz="2800" b="1" spc="-530" dirty="0">
                  <a:solidFill>
                    <a:schemeClr val="accent1">
                      <a:lumMod val="60000"/>
                      <a:lumOff val="40000"/>
                    </a:schemeClr>
                  </a:solidFill>
                  <a:latin typeface="微软雅黑"/>
                  <a:cs typeface="微软雅黑"/>
                </a:rPr>
                <a:t> </a:t>
              </a:r>
              <a:r>
                <a:rPr lang="zh-CN" altLang="en-US" sz="2800" b="1" spc="-30" dirty="0">
                  <a:solidFill>
                    <a:schemeClr val="accent1">
                      <a:lumMod val="60000"/>
                      <a:lumOff val="40000"/>
                    </a:schemeClr>
                  </a:solidFill>
                  <a:latin typeface="微软雅黑"/>
                  <a:cs typeface="微软雅黑"/>
                </a:rPr>
                <a:t>目</a:t>
              </a:r>
              <a:r>
                <a:rPr lang="zh-CN" altLang="en-US" sz="2800" b="1" spc="-530" dirty="0">
                  <a:solidFill>
                    <a:schemeClr val="accent1">
                      <a:lumMod val="60000"/>
                      <a:lumOff val="40000"/>
                    </a:schemeClr>
                  </a:solidFill>
                  <a:latin typeface="微软雅黑"/>
                  <a:cs typeface="微软雅黑"/>
                </a:rPr>
                <a:t> </a:t>
              </a:r>
              <a:r>
                <a:rPr lang="zh-CN" altLang="en-US" sz="2800" b="1" spc="-30" dirty="0">
                  <a:solidFill>
                    <a:schemeClr val="accent1">
                      <a:lumMod val="60000"/>
                      <a:lumOff val="40000"/>
                    </a:schemeClr>
                  </a:solidFill>
                  <a:latin typeface="微软雅黑"/>
                  <a:cs typeface="微软雅黑"/>
                </a:rPr>
                <a:t>过</a:t>
              </a:r>
              <a:r>
                <a:rPr lang="zh-CN" altLang="en-US" sz="2800" b="1" spc="-530" dirty="0">
                  <a:solidFill>
                    <a:schemeClr val="accent1">
                      <a:lumMod val="60000"/>
                      <a:lumOff val="40000"/>
                    </a:schemeClr>
                  </a:solidFill>
                  <a:latin typeface="微软雅黑"/>
                  <a:cs typeface="微软雅黑"/>
                </a:rPr>
                <a:t> </a:t>
              </a:r>
              <a:r>
                <a:rPr lang="zh-CN" altLang="en-US" sz="2800" b="1" spc="-30" dirty="0">
                  <a:solidFill>
                    <a:schemeClr val="accent1">
                      <a:lumMod val="60000"/>
                      <a:lumOff val="40000"/>
                    </a:schemeClr>
                  </a:solidFill>
                  <a:latin typeface="微软雅黑"/>
                  <a:cs typeface="微软雅黑"/>
                </a:rPr>
                <a:t>长</a:t>
              </a:r>
              <a:endParaRPr lang="zh-CN" altLang="en-US" sz="2800" dirty="0">
                <a:solidFill>
                  <a:schemeClr val="accent1">
                    <a:lumMod val="60000"/>
                    <a:lumOff val="40000"/>
                  </a:schemeClr>
                </a:solidFill>
                <a:latin typeface="微软雅黑"/>
                <a:cs typeface="微软雅黑"/>
              </a:endParaRPr>
            </a:p>
          </p:txBody>
        </p:sp>
        <p:sp>
          <p:nvSpPr>
            <p:cNvPr id="56" name="Freeform: Shape 24"/>
            <p:cNvSpPr>
              <a:spLocks/>
            </p:cNvSpPr>
            <p:nvPr/>
          </p:nvSpPr>
          <p:spPr bwMode="auto">
            <a:xfrm>
              <a:off x="3935763" y="3628288"/>
              <a:ext cx="2392972"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2"/>
            </a:solidFill>
            <a:ln>
              <a:noFill/>
            </a:ln>
          </p:spPr>
          <p:txBody>
            <a:bodyPr anchor="ctr"/>
            <a:lstStyle/>
            <a:p>
              <a:pPr algn="ctr"/>
              <a:endParaRPr sz="2399">
                <a:cs typeface="+mn-ea"/>
                <a:sym typeface="+mn-lt"/>
              </a:endParaRPr>
            </a:p>
          </p:txBody>
        </p:sp>
        <p:sp>
          <p:nvSpPr>
            <p:cNvPr id="57" name="Freeform: Shape 30"/>
            <p:cNvSpPr>
              <a:spLocks/>
            </p:cNvSpPr>
            <p:nvPr/>
          </p:nvSpPr>
          <p:spPr bwMode="auto">
            <a:xfrm>
              <a:off x="9087628" y="3756846"/>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sz="2399">
                <a:cs typeface="+mn-ea"/>
                <a:sym typeface="+mn-lt"/>
              </a:endParaRPr>
            </a:p>
          </p:txBody>
        </p:sp>
        <p:sp>
          <p:nvSpPr>
            <p:cNvPr id="58" name="Freeform: Shape 31"/>
            <p:cNvSpPr>
              <a:spLocks/>
            </p:cNvSpPr>
            <p:nvPr/>
          </p:nvSpPr>
          <p:spPr bwMode="auto">
            <a:xfrm>
              <a:off x="6982300" y="2936688"/>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sz="2399">
                <a:cs typeface="+mn-ea"/>
                <a:sym typeface="+mn-lt"/>
              </a:endParaRPr>
            </a:p>
          </p:txBody>
        </p:sp>
        <p:sp>
          <p:nvSpPr>
            <p:cNvPr id="59" name="Freeform: Shape 32"/>
            <p:cNvSpPr>
              <a:spLocks/>
            </p:cNvSpPr>
            <p:nvPr/>
          </p:nvSpPr>
          <p:spPr bwMode="auto">
            <a:xfrm>
              <a:off x="2812593" y="2936688"/>
              <a:ext cx="486884" cy="486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sz="2399">
                <a:cs typeface="+mn-ea"/>
                <a:sym typeface="+mn-lt"/>
              </a:endParaRPr>
            </a:p>
          </p:txBody>
        </p:sp>
        <p:sp>
          <p:nvSpPr>
            <p:cNvPr id="60" name="Freeform: Shape 33"/>
            <p:cNvSpPr>
              <a:spLocks/>
            </p:cNvSpPr>
            <p:nvPr/>
          </p:nvSpPr>
          <p:spPr bwMode="auto">
            <a:xfrm>
              <a:off x="4888024" y="3753520"/>
              <a:ext cx="486884" cy="486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sz="2399">
                <a:cs typeface="+mn-ea"/>
                <a:sym typeface="+mn-lt"/>
              </a:endParaRPr>
            </a:p>
          </p:txBody>
        </p:sp>
        <p:sp>
          <p:nvSpPr>
            <p:cNvPr id="61" name="TextBox 37"/>
            <p:cNvSpPr txBox="1">
              <a:spLocks/>
            </p:cNvSpPr>
            <p:nvPr/>
          </p:nvSpPr>
          <p:spPr bwMode="auto">
            <a:xfrm>
              <a:off x="4416196" y="3061845"/>
              <a:ext cx="1433085" cy="443131"/>
            </a:xfrm>
            <a:prstGeom prst="rect">
              <a:avLst/>
            </a:prstGeom>
            <a:noFill/>
            <a:ln w="9525">
              <a:noFill/>
              <a:miter lim="800000"/>
              <a:headEnd/>
              <a:tailEnd/>
            </a:ln>
          </p:spPr>
          <p:txBody>
            <a:bodyPr wrap="none" lIns="0" tIns="0" rIns="0" bIns="0" anchor="t" anchorCtr="0">
              <a:noAutofit/>
              <a:scene3d>
                <a:camera prst="orthographicFront"/>
                <a:lightRig rig="threePt" dir="t"/>
              </a:scene3d>
              <a:sp3d>
                <a:bevelT w="0" h="0"/>
              </a:sp3d>
            </a:bodyPr>
            <a:lstStyle/>
            <a:p>
              <a:pPr marL="12700">
                <a:lnSpc>
                  <a:spcPct val="100000"/>
                </a:lnSpc>
              </a:pPr>
              <a:r>
                <a:rPr lang="en-US" altLang="zh-CN" sz="2800" b="1" spc="-30" dirty="0">
                  <a:solidFill>
                    <a:schemeClr val="accent1"/>
                  </a:solidFill>
                  <a:latin typeface="微软雅黑"/>
                  <a:cs typeface="微软雅黑"/>
                </a:rPr>
                <a:t>2.</a:t>
              </a:r>
              <a:r>
                <a:rPr lang="zh-CN" altLang="en-US" sz="2800" b="1" spc="-30" dirty="0">
                  <a:solidFill>
                    <a:schemeClr val="accent1"/>
                  </a:solidFill>
                  <a:latin typeface="微软雅黑"/>
                  <a:cs typeface="微软雅黑"/>
                </a:rPr>
                <a:t>选</a:t>
              </a:r>
              <a:r>
                <a:rPr lang="zh-CN" altLang="en-US" sz="2800" b="1" spc="-530" dirty="0">
                  <a:solidFill>
                    <a:schemeClr val="accent1"/>
                  </a:solidFill>
                  <a:latin typeface="微软雅黑"/>
                  <a:cs typeface="微软雅黑"/>
                </a:rPr>
                <a:t> </a:t>
              </a:r>
              <a:r>
                <a:rPr lang="zh-CN" altLang="en-US" sz="2800" b="1" spc="-30" dirty="0">
                  <a:solidFill>
                    <a:schemeClr val="accent1"/>
                  </a:solidFill>
                  <a:latin typeface="微软雅黑"/>
                  <a:cs typeface="微软雅黑"/>
                </a:rPr>
                <a:t>题</a:t>
              </a:r>
              <a:r>
                <a:rPr lang="zh-CN" altLang="en-US" sz="2800" b="1" spc="-530" dirty="0">
                  <a:solidFill>
                    <a:schemeClr val="accent1"/>
                  </a:solidFill>
                  <a:latin typeface="微软雅黑"/>
                  <a:cs typeface="微软雅黑"/>
                </a:rPr>
                <a:t> </a:t>
              </a:r>
              <a:r>
                <a:rPr lang="zh-CN" altLang="en-US" sz="2800" b="1" spc="-30" dirty="0">
                  <a:solidFill>
                    <a:schemeClr val="accent1"/>
                  </a:solidFill>
                  <a:latin typeface="微软雅黑"/>
                  <a:cs typeface="微软雅黑"/>
                </a:rPr>
                <a:t>过</a:t>
              </a:r>
              <a:r>
                <a:rPr lang="zh-CN" altLang="en-US" sz="2800" b="1" spc="-530" dirty="0">
                  <a:solidFill>
                    <a:schemeClr val="accent1"/>
                  </a:solidFill>
                  <a:latin typeface="微软雅黑"/>
                  <a:cs typeface="微软雅黑"/>
                </a:rPr>
                <a:t> </a:t>
              </a:r>
              <a:r>
                <a:rPr lang="zh-CN" altLang="en-US" sz="2800" b="1" spc="-30" dirty="0">
                  <a:solidFill>
                    <a:schemeClr val="accent1"/>
                  </a:solidFill>
                  <a:latin typeface="微软雅黑"/>
                  <a:cs typeface="微软雅黑"/>
                </a:rPr>
                <a:t>大</a:t>
              </a:r>
              <a:endParaRPr lang="zh-CN" altLang="en-US" sz="2800" dirty="0">
                <a:solidFill>
                  <a:schemeClr val="accent1"/>
                </a:solidFill>
                <a:latin typeface="微软雅黑"/>
                <a:cs typeface="微软雅黑"/>
              </a:endParaRPr>
            </a:p>
          </p:txBody>
        </p:sp>
        <p:sp>
          <p:nvSpPr>
            <p:cNvPr id="62" name="TextBox 25"/>
            <p:cNvSpPr txBox="1">
              <a:spLocks/>
            </p:cNvSpPr>
            <p:nvPr/>
          </p:nvSpPr>
          <p:spPr bwMode="auto">
            <a:xfrm>
              <a:off x="8122751" y="1250685"/>
              <a:ext cx="2392974" cy="2359525"/>
            </a:xfrm>
            <a:prstGeom prst="rect">
              <a:avLst/>
            </a:prstGeom>
            <a:noFill/>
            <a:ln w="9525">
              <a:noFill/>
              <a:miter lim="800000"/>
              <a:headEnd/>
              <a:tailEnd/>
            </a:ln>
          </p:spPr>
          <p:txBody>
            <a:bodyPr wrap="square" lIns="479852" tIns="0" rIns="479852" bIns="719778" anchor="b" anchorCtr="1">
              <a:normAutofit/>
              <a:scene3d>
                <a:camera prst="orthographicFront"/>
                <a:lightRig rig="threePt" dir="t"/>
              </a:scene3d>
              <a:sp3d>
                <a:bevelT w="0" h="0"/>
              </a:sp3d>
            </a:bodyPr>
            <a:lstStyle/>
            <a:p>
              <a:pPr algn="ctr">
                <a:lnSpc>
                  <a:spcPct val="120000"/>
                </a:lnSpc>
                <a:defRPr/>
              </a:pPr>
              <a:endParaRPr lang="zh-CN" altLang="en-US" sz="1333" dirty="0">
                <a:solidFill>
                  <a:schemeClr val="tx1">
                    <a:lumMod val="50000"/>
                    <a:lumOff val="50000"/>
                  </a:schemeClr>
                </a:solidFill>
                <a:cs typeface="+mn-ea"/>
                <a:sym typeface="+mn-lt"/>
              </a:endParaRPr>
            </a:p>
          </p:txBody>
        </p:sp>
        <p:sp>
          <p:nvSpPr>
            <p:cNvPr id="63" name="TextBox 21"/>
            <p:cNvSpPr txBox="1">
              <a:spLocks/>
            </p:cNvSpPr>
            <p:nvPr/>
          </p:nvSpPr>
          <p:spPr bwMode="auto">
            <a:xfrm>
              <a:off x="8608220" y="3161855"/>
              <a:ext cx="1433085" cy="543473"/>
            </a:xfrm>
            <a:prstGeom prst="rect">
              <a:avLst/>
            </a:prstGeom>
            <a:noFill/>
            <a:ln w="9525">
              <a:noFill/>
              <a:miter lim="800000"/>
              <a:headEnd/>
              <a:tailEnd/>
            </a:ln>
          </p:spPr>
          <p:txBody>
            <a:bodyPr wrap="none" lIns="0" tIns="0" rIns="0" bIns="0" anchor="t" anchorCtr="0">
              <a:normAutofit/>
              <a:scene3d>
                <a:camera prst="orthographicFront"/>
                <a:lightRig rig="threePt" dir="t"/>
              </a:scene3d>
              <a:sp3d>
                <a:bevelT w="0" h="0"/>
              </a:sp3d>
            </a:bodyPr>
            <a:lstStyle/>
            <a:p>
              <a:pPr marL="12700">
                <a:lnSpc>
                  <a:spcPct val="100000"/>
                </a:lnSpc>
              </a:pPr>
              <a:r>
                <a:rPr lang="en-US" altLang="zh-CN" sz="2800" b="1" spc="-30" dirty="0">
                  <a:solidFill>
                    <a:schemeClr val="accent3">
                      <a:lumMod val="50000"/>
                    </a:schemeClr>
                  </a:solidFill>
                  <a:latin typeface="微软雅黑"/>
                  <a:cs typeface="微软雅黑"/>
                </a:rPr>
                <a:t>4.</a:t>
              </a:r>
              <a:r>
                <a:rPr lang="zh-CN" altLang="en-US" sz="2800" b="1" spc="-30" dirty="0">
                  <a:solidFill>
                    <a:schemeClr val="accent3">
                      <a:lumMod val="50000"/>
                    </a:schemeClr>
                  </a:solidFill>
                  <a:latin typeface="微软雅黑"/>
                  <a:cs typeface="微软雅黑"/>
                </a:rPr>
                <a:t>选</a:t>
              </a:r>
              <a:r>
                <a:rPr lang="zh-CN" altLang="en-US" sz="2800" b="1" spc="-530" dirty="0">
                  <a:solidFill>
                    <a:schemeClr val="accent3">
                      <a:lumMod val="50000"/>
                    </a:schemeClr>
                  </a:solidFill>
                  <a:latin typeface="微软雅黑"/>
                  <a:cs typeface="微软雅黑"/>
                </a:rPr>
                <a:t> </a:t>
              </a:r>
              <a:r>
                <a:rPr lang="zh-CN" altLang="en-US" sz="2800" b="1" spc="-30" dirty="0">
                  <a:solidFill>
                    <a:schemeClr val="accent3">
                      <a:lumMod val="50000"/>
                    </a:schemeClr>
                  </a:solidFill>
                  <a:latin typeface="微软雅黑"/>
                  <a:cs typeface="微软雅黑"/>
                </a:rPr>
                <a:t>题</a:t>
              </a:r>
              <a:r>
                <a:rPr lang="zh-CN" altLang="en-US" sz="2800" b="1" spc="-530" dirty="0">
                  <a:solidFill>
                    <a:schemeClr val="accent3">
                      <a:lumMod val="50000"/>
                    </a:schemeClr>
                  </a:solidFill>
                  <a:latin typeface="微软雅黑"/>
                  <a:cs typeface="微软雅黑"/>
                </a:rPr>
                <a:t> </a:t>
              </a:r>
              <a:r>
                <a:rPr lang="zh-CN" altLang="en-US" sz="2800" b="1" spc="-30" dirty="0">
                  <a:solidFill>
                    <a:schemeClr val="accent3">
                      <a:lumMod val="50000"/>
                    </a:schemeClr>
                  </a:solidFill>
                  <a:latin typeface="微软雅黑"/>
                  <a:cs typeface="微软雅黑"/>
                </a:rPr>
                <a:t>重</a:t>
              </a:r>
              <a:r>
                <a:rPr lang="zh-CN" altLang="en-US" sz="2800" b="1" spc="-530" dirty="0">
                  <a:solidFill>
                    <a:schemeClr val="accent3">
                      <a:lumMod val="50000"/>
                    </a:schemeClr>
                  </a:solidFill>
                  <a:latin typeface="微软雅黑"/>
                  <a:cs typeface="微软雅黑"/>
                </a:rPr>
                <a:t> </a:t>
              </a:r>
              <a:r>
                <a:rPr lang="zh-CN" altLang="en-US" sz="2800" b="1" spc="-30" dirty="0">
                  <a:solidFill>
                    <a:schemeClr val="accent3">
                      <a:lumMod val="50000"/>
                    </a:schemeClr>
                  </a:solidFill>
                  <a:latin typeface="微软雅黑"/>
                  <a:cs typeface="微软雅黑"/>
                </a:rPr>
                <a:t>复</a:t>
              </a:r>
              <a:endParaRPr lang="zh-CN" altLang="en-US" sz="2800" dirty="0">
                <a:solidFill>
                  <a:schemeClr val="accent3">
                    <a:lumMod val="50000"/>
                  </a:schemeClr>
                </a:solidFill>
                <a:latin typeface="微软雅黑"/>
                <a:cs typeface="微软雅黑"/>
              </a:endParaRPr>
            </a:p>
          </p:txBody>
        </p:sp>
      </p:grpSp>
    </p:spTree>
    <p:extLst>
      <p:ext uri="{BB962C8B-B14F-4D97-AF65-F5344CB8AC3E}">
        <p14:creationId xmlns:p14="http://schemas.microsoft.com/office/powerpoint/2010/main" val="3689399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
        <p:nvSpPr>
          <p:cNvPr id="39" name="椭圆 38"/>
          <p:cNvSpPr/>
          <p:nvPr/>
        </p:nvSpPr>
        <p:spPr>
          <a:xfrm>
            <a:off x="1116821" y="1347228"/>
            <a:ext cx="3974360" cy="3974360"/>
          </a:xfrm>
          <a:prstGeom prst="ellipse">
            <a:avLst/>
          </a:prstGeom>
          <a:blipFill dpi="0" rotWithShape="1">
            <a:blip r:embed="rId4" cstate="screen">
              <a:extLst>
                <a:ext uri="{28A0092B-C50C-407E-A947-70E740481C1C}">
                  <a14:useLocalDpi xmlns:a14="http://schemas.microsoft.com/office/drawing/2010/main"/>
                </a:ext>
              </a:extLst>
            </a:blip>
            <a:srcRect/>
            <a:stretch>
              <a:fillRect r="-18344"/>
            </a:stretch>
          </a:blipFill>
          <a:ln w="9525" cap="flat" cmpd="sng" algn="ctr">
            <a:solidFill>
              <a:sysClr val="window" lastClr="FFFFFF">
                <a:lumMod val="75000"/>
              </a:sysClr>
            </a:solidFill>
            <a:prstDash val="solid"/>
          </a:ln>
          <a:effectLst/>
        </p:spPr>
        <p:txBody>
          <a:bodyPr rtlCol="0" anchor="ctr"/>
          <a:lstStyle/>
          <a:p>
            <a:pPr algn="ctr">
              <a:defRPr/>
            </a:pPr>
            <a:endParaRPr lang="zh-CN" altLang="en-US" sz="2399" kern="0">
              <a:solidFill>
                <a:sysClr val="window" lastClr="FFFFFF"/>
              </a:solidFill>
              <a:cs typeface="+mn-ea"/>
              <a:sym typeface="+mn-lt"/>
            </a:endParaRPr>
          </a:p>
        </p:txBody>
      </p:sp>
      <p:sp>
        <p:nvSpPr>
          <p:cNvPr id="17" name="矩形 16"/>
          <p:cNvSpPr/>
          <p:nvPr/>
        </p:nvSpPr>
        <p:spPr>
          <a:xfrm>
            <a:off x="2608137" y="2330575"/>
            <a:ext cx="2691897" cy="1876796"/>
          </a:xfrm>
          <a:prstGeom prst="rect">
            <a:avLst/>
          </a:prstGeom>
        </p:spPr>
        <p:txBody>
          <a:bodyPr wrap="square">
            <a:spAutoFit/>
          </a:bodyPr>
          <a:lstStyle/>
          <a:p>
            <a:pPr algn="ctr">
              <a:defRPr/>
            </a:pPr>
            <a:r>
              <a:rPr lang="zh-CN" altLang="en-US" sz="11596" kern="0" dirty="0">
                <a:solidFill>
                  <a:srgbClr val="C80A2A"/>
                </a:solidFill>
                <a:cs typeface="+mn-ea"/>
                <a:sym typeface="+mn-lt"/>
              </a:rPr>
              <a:t>四</a:t>
            </a:r>
            <a:r>
              <a:rPr lang="en-US" altLang="zh-CN" sz="11596" kern="0" dirty="0">
                <a:solidFill>
                  <a:srgbClr val="C80A2A"/>
                </a:solidFill>
                <a:cs typeface="+mn-ea"/>
                <a:sym typeface="+mn-lt"/>
              </a:rPr>
              <a:t>.</a:t>
            </a:r>
            <a:endParaRPr lang="zh-CN" altLang="en-US" sz="11596" kern="0" dirty="0">
              <a:solidFill>
                <a:srgbClr val="C80A2A"/>
              </a:solidFill>
              <a:cs typeface="+mn-ea"/>
              <a:sym typeface="+mn-lt"/>
            </a:endParaRPr>
          </a:p>
        </p:txBody>
      </p:sp>
      <p:sp>
        <p:nvSpPr>
          <p:cNvPr id="18" name="矩形 17"/>
          <p:cNvSpPr/>
          <p:nvPr/>
        </p:nvSpPr>
        <p:spPr>
          <a:xfrm>
            <a:off x="1741680" y="3086428"/>
            <a:ext cx="1364476" cy="707758"/>
          </a:xfrm>
          <a:prstGeom prst="rect">
            <a:avLst/>
          </a:prstGeom>
        </p:spPr>
        <p:txBody>
          <a:bodyPr wrap="none">
            <a:spAutoFit/>
            <a:scene3d>
              <a:camera prst="orthographicFront"/>
              <a:lightRig rig="threePt" dir="t"/>
            </a:scene3d>
            <a:sp3d contourW="12700"/>
          </a:bodyPr>
          <a:lstStyle/>
          <a:p>
            <a:pPr algn="r"/>
            <a:r>
              <a:rPr lang="en-US" altLang="zh-CN" sz="3999" b="1" dirty="0">
                <a:solidFill>
                  <a:srgbClr val="000000">
                    <a:lumMod val="75000"/>
                    <a:lumOff val="25000"/>
                  </a:srgbClr>
                </a:solidFill>
                <a:cs typeface="+mn-ea"/>
                <a:sym typeface="+mn-lt"/>
              </a:rPr>
              <a:t>PART</a:t>
            </a:r>
            <a:endParaRPr lang="zh-CN" altLang="en-US" sz="3999" b="1" dirty="0">
              <a:solidFill>
                <a:srgbClr val="000000">
                  <a:lumMod val="75000"/>
                  <a:lumOff val="25000"/>
                </a:srgbClr>
              </a:solidFill>
              <a:cs typeface="+mn-ea"/>
              <a:sym typeface="+mn-lt"/>
            </a:endParaRPr>
          </a:p>
        </p:txBody>
      </p:sp>
      <p:sp>
        <p:nvSpPr>
          <p:cNvPr id="19" name="矩形 18"/>
          <p:cNvSpPr/>
          <p:nvPr/>
        </p:nvSpPr>
        <p:spPr>
          <a:xfrm>
            <a:off x="5328152" y="2757133"/>
            <a:ext cx="5143726" cy="912879"/>
          </a:xfrm>
          <a:prstGeom prst="rect">
            <a:avLst/>
          </a:prstGeom>
        </p:spPr>
        <p:txBody>
          <a:bodyPr wrap="square">
            <a:spAutoFit/>
          </a:bodyPr>
          <a:lstStyle/>
          <a:p>
            <a:pPr>
              <a:defRPr/>
            </a:pPr>
            <a:r>
              <a:rPr lang="zh-CN" altLang="en-US" sz="5332" kern="0" dirty="0">
                <a:solidFill>
                  <a:srgbClr val="C80A2A"/>
                </a:solidFill>
                <a:cs typeface="+mn-ea"/>
                <a:sym typeface="+mn-lt"/>
              </a:rPr>
              <a:t>论文工作建议</a:t>
            </a:r>
          </a:p>
        </p:txBody>
      </p:sp>
    </p:spTree>
    <p:extLst>
      <p:ext uri="{BB962C8B-B14F-4D97-AF65-F5344CB8AC3E}">
        <p14:creationId xmlns:p14="http://schemas.microsoft.com/office/powerpoint/2010/main" val="38798582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500"/>
                                        <p:tgtEl>
                                          <p:spTgt spid="3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7"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113"/>
          <p:cNvSpPr txBox="1"/>
          <p:nvPr/>
        </p:nvSpPr>
        <p:spPr>
          <a:xfrm>
            <a:off x="1680872" y="5444603"/>
            <a:ext cx="1662034" cy="400110"/>
          </a:xfrm>
          <a:prstGeom prst="rect">
            <a:avLst/>
          </a:prstGeom>
          <a:noFill/>
        </p:spPr>
        <p:txBody>
          <a:bodyPr wrap="square" rtlCol="0">
            <a:spAutoFit/>
          </a:bodyPr>
          <a:lstStyle/>
          <a:p>
            <a:pPr algn="ctr"/>
            <a:r>
              <a:rPr lang="zh-CN" altLang="zh-CN" sz="2000" b="1" dirty="0">
                <a:solidFill>
                  <a:srgbClr val="FF0000"/>
                </a:solidFill>
              </a:rPr>
              <a:t>严把字数关</a:t>
            </a:r>
            <a:endParaRPr lang="zh-CN" altLang="en-US" sz="2000" b="1" dirty="0">
              <a:solidFill>
                <a:srgbClr val="FF0000"/>
              </a:solidFill>
              <a:cs typeface="+mn-ea"/>
              <a:sym typeface="+mn-lt"/>
            </a:endParaRPr>
          </a:p>
        </p:txBody>
      </p:sp>
      <p:sp>
        <p:nvSpPr>
          <p:cNvPr id="77" name="文本框 114"/>
          <p:cNvSpPr txBox="1"/>
          <p:nvPr/>
        </p:nvSpPr>
        <p:spPr>
          <a:xfrm>
            <a:off x="4080398" y="5444603"/>
            <a:ext cx="1662034" cy="400110"/>
          </a:xfrm>
          <a:prstGeom prst="rect">
            <a:avLst/>
          </a:prstGeom>
          <a:noFill/>
        </p:spPr>
        <p:txBody>
          <a:bodyPr wrap="square" rtlCol="0">
            <a:spAutoFit/>
          </a:bodyPr>
          <a:lstStyle/>
          <a:p>
            <a:pPr algn="ctr"/>
            <a:r>
              <a:rPr lang="zh-CN" altLang="zh-CN" sz="2000" b="1" dirty="0">
                <a:solidFill>
                  <a:srgbClr val="FF0000"/>
                </a:solidFill>
              </a:rPr>
              <a:t>严把选题关</a:t>
            </a:r>
            <a:endParaRPr lang="zh-CN" altLang="en-US" sz="2000" b="1" dirty="0">
              <a:solidFill>
                <a:srgbClr val="FF0000"/>
              </a:solidFill>
              <a:sym typeface="+mn-lt"/>
            </a:endParaRPr>
          </a:p>
        </p:txBody>
      </p:sp>
      <p:sp>
        <p:nvSpPr>
          <p:cNvPr id="58" name="文本框 115"/>
          <p:cNvSpPr txBox="1"/>
          <p:nvPr/>
        </p:nvSpPr>
        <p:spPr>
          <a:xfrm>
            <a:off x="6476099" y="5444603"/>
            <a:ext cx="1662034" cy="400110"/>
          </a:xfrm>
          <a:prstGeom prst="rect">
            <a:avLst/>
          </a:prstGeom>
          <a:noFill/>
        </p:spPr>
        <p:txBody>
          <a:bodyPr wrap="square" rtlCol="0">
            <a:spAutoFit/>
          </a:bodyPr>
          <a:lstStyle/>
          <a:p>
            <a:pPr algn="ctr"/>
            <a:r>
              <a:rPr lang="zh-CN" altLang="zh-CN" sz="2000" b="1" dirty="0">
                <a:solidFill>
                  <a:srgbClr val="FF0000"/>
                </a:solidFill>
              </a:rPr>
              <a:t>严把内容关</a:t>
            </a:r>
            <a:endParaRPr lang="zh-CN" altLang="en-US" sz="2000" b="1" dirty="0">
              <a:solidFill>
                <a:srgbClr val="FF0000"/>
              </a:solidFill>
              <a:sym typeface="+mn-lt"/>
            </a:endParaRPr>
          </a:p>
        </p:txBody>
      </p:sp>
      <p:sp>
        <p:nvSpPr>
          <p:cNvPr id="39" name="文本框 115"/>
          <p:cNvSpPr txBox="1"/>
          <p:nvPr/>
        </p:nvSpPr>
        <p:spPr>
          <a:xfrm>
            <a:off x="8879450" y="5444603"/>
            <a:ext cx="1662034" cy="400110"/>
          </a:xfrm>
          <a:prstGeom prst="rect">
            <a:avLst/>
          </a:prstGeom>
          <a:noFill/>
        </p:spPr>
        <p:txBody>
          <a:bodyPr wrap="square" rtlCol="0">
            <a:spAutoFit/>
          </a:bodyPr>
          <a:lstStyle/>
          <a:p>
            <a:pPr algn="ctr"/>
            <a:r>
              <a:rPr lang="zh-CN" altLang="zh-CN" sz="2000" b="1" dirty="0">
                <a:solidFill>
                  <a:srgbClr val="FF0000"/>
                </a:solidFill>
              </a:rPr>
              <a:t>严把格式关</a:t>
            </a:r>
            <a:endParaRPr lang="zh-CN" altLang="en-US" sz="2000" b="1" dirty="0">
              <a:solidFill>
                <a:srgbClr val="FF0000"/>
              </a:solidFill>
              <a:sym typeface="+mn-lt"/>
            </a:endParaRPr>
          </a:p>
        </p:txBody>
      </p:sp>
      <p:sp>
        <p:nvSpPr>
          <p:cNvPr id="130" name="标题 20"/>
          <p:cNvSpPr txBox="1">
            <a:spLocks/>
          </p:cNvSpPr>
          <p:nvPr/>
        </p:nvSpPr>
        <p:spPr bwMode="auto">
          <a:xfrm>
            <a:off x="3683265" y="589271"/>
            <a:ext cx="4913925"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r>
              <a:rPr lang="zh-CN" altLang="zh-CN" sz="3600" dirty="0">
                <a:solidFill>
                  <a:srgbClr val="C80A2A"/>
                </a:solidFill>
                <a:latin typeface="+mn-lt"/>
                <a:ea typeface="+mn-ea"/>
                <a:cs typeface="+mn-ea"/>
              </a:rPr>
              <a:t>统一思想，提高认识</a:t>
            </a:r>
            <a:endParaRPr lang="zh-CN" altLang="en-US" sz="3600" dirty="0">
              <a:solidFill>
                <a:srgbClr val="C80A2A"/>
              </a:solidFill>
              <a:latin typeface="+mn-lt"/>
              <a:ea typeface="+mn-ea"/>
              <a:cs typeface="+mn-ea"/>
              <a:sym typeface="+mn-lt"/>
            </a:endParaRPr>
          </a:p>
        </p:txBody>
      </p:sp>
      <p:sp>
        <p:nvSpPr>
          <p:cNvPr id="131" name="任意多边形: 形状 4"/>
          <p:cNvSpPr/>
          <p:nvPr/>
        </p:nvSpPr>
        <p:spPr>
          <a:xfrm rot="16200000">
            <a:off x="1275352" y="3036822"/>
            <a:ext cx="2471429" cy="216325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C80A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132" name="任意多边形: 形状 5"/>
          <p:cNvSpPr/>
          <p:nvPr/>
        </p:nvSpPr>
        <p:spPr>
          <a:xfrm rot="16200000">
            <a:off x="3664603" y="3036822"/>
            <a:ext cx="2471429" cy="216325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1088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133" name="任意多边形: 形状 6"/>
          <p:cNvSpPr/>
          <p:nvPr/>
        </p:nvSpPr>
        <p:spPr>
          <a:xfrm rot="16200000">
            <a:off x="6053853" y="3036822"/>
            <a:ext cx="2471429" cy="216325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D878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134" name="任意多边形: 形状 7"/>
          <p:cNvSpPr/>
          <p:nvPr/>
        </p:nvSpPr>
        <p:spPr>
          <a:xfrm rot="16200000">
            <a:off x="8443104" y="3036822"/>
            <a:ext cx="2471429" cy="2163256"/>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418334 w 8033654"/>
              <a:gd name="connsiteY42" fmla="*/ 6906767 h 7031915"/>
              <a:gd name="connsiteX43" fmla="*/ 2176957 w 8033654"/>
              <a:gd name="connsiteY43" fmla="*/ 7019956 h 7031915"/>
              <a:gd name="connsiteX44" fmla="*/ 2058326 w 8033654"/>
              <a:gd name="connsiteY44" fmla="*/ 7031915 h 7031915"/>
              <a:gd name="connsiteX45" fmla="*/ 2058286 w 8033654"/>
              <a:gd name="connsiteY45" fmla="*/ 7031915 h 7031915"/>
              <a:gd name="connsiteX46" fmla="*/ 1939655 w 8033654"/>
              <a:gd name="connsiteY46" fmla="*/ 7019956 h 7031915"/>
              <a:gd name="connsiteX47" fmla="*/ 1642007 w 8033654"/>
              <a:gd name="connsiteY47" fmla="*/ 6859480 h 7031915"/>
              <a:gd name="connsiteX48" fmla="*/ 1570173 w 8033654"/>
              <a:gd name="connsiteY48" fmla="*/ 6772417 h 7031915"/>
              <a:gd name="connsiteX49" fmla="*/ 1508795 w 8033654"/>
              <a:gd name="connsiteY49" fmla="*/ 6649661 h 7031915"/>
              <a:gd name="connsiteX50" fmla="*/ 1508794 w 8033654"/>
              <a:gd name="connsiteY50" fmla="*/ 6649657 h 7031915"/>
              <a:gd name="connsiteX51" fmla="*/ 115723 w 8033654"/>
              <a:gd name="connsiteY51" fmla="*/ 3863519 h 7031915"/>
              <a:gd name="connsiteX52" fmla="*/ 115722 w 8033654"/>
              <a:gd name="connsiteY52" fmla="*/ 3863518 h 7031915"/>
              <a:gd name="connsiteX53" fmla="*/ 29470 w 8033654"/>
              <a:gd name="connsiteY53" fmla="*/ 3691014 h 7031915"/>
              <a:gd name="connsiteX54" fmla="*/ 11962 w 8033654"/>
              <a:gd name="connsiteY54" fmla="*/ 3634608 h 7031915"/>
              <a:gd name="connsiteX55" fmla="*/ 0 w 8033654"/>
              <a:gd name="connsiteY55" fmla="*/ 3515957 h 7031915"/>
              <a:gd name="connsiteX56" fmla="*/ 11962 w 8033654"/>
              <a:gd name="connsiteY56" fmla="*/ 3397306 h 7031915"/>
              <a:gd name="connsiteX57" fmla="*/ 29470 w 8033654"/>
              <a:gd name="connsiteY57" fmla="*/ 3340901 h 7031915"/>
              <a:gd name="connsiteX58" fmla="*/ 115722 w 8033654"/>
              <a:gd name="connsiteY58" fmla="*/ 3168396 h 7031915"/>
              <a:gd name="connsiteX59" fmla="*/ 115723 w 8033654"/>
              <a:gd name="connsiteY59" fmla="*/ 3168396 h 7031915"/>
              <a:gd name="connsiteX60" fmla="*/ 1508796 w 8033654"/>
              <a:gd name="connsiteY60" fmla="*/ 382255 h 7031915"/>
              <a:gd name="connsiteX61" fmla="*/ 1570174 w 8033654"/>
              <a:gd name="connsiteY61"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418335 w 8033654"/>
              <a:gd name="connsiteY41" fmla="*/ 6906767 h 7031915"/>
              <a:gd name="connsiteX42" fmla="*/ 2176957 w 8033654"/>
              <a:gd name="connsiteY42" fmla="*/ 7019956 h 7031915"/>
              <a:gd name="connsiteX43" fmla="*/ 2058326 w 8033654"/>
              <a:gd name="connsiteY43" fmla="*/ 7031915 h 7031915"/>
              <a:gd name="connsiteX44" fmla="*/ 2058286 w 8033654"/>
              <a:gd name="connsiteY44" fmla="*/ 7031915 h 7031915"/>
              <a:gd name="connsiteX45" fmla="*/ 1939655 w 8033654"/>
              <a:gd name="connsiteY45" fmla="*/ 7019956 h 7031915"/>
              <a:gd name="connsiteX46" fmla="*/ 1642007 w 8033654"/>
              <a:gd name="connsiteY46" fmla="*/ 6859480 h 7031915"/>
              <a:gd name="connsiteX47" fmla="*/ 1570173 w 8033654"/>
              <a:gd name="connsiteY47" fmla="*/ 6772417 h 7031915"/>
              <a:gd name="connsiteX48" fmla="*/ 1508795 w 8033654"/>
              <a:gd name="connsiteY48" fmla="*/ 6649661 h 7031915"/>
              <a:gd name="connsiteX49" fmla="*/ 1508794 w 8033654"/>
              <a:gd name="connsiteY49" fmla="*/ 6649657 h 7031915"/>
              <a:gd name="connsiteX50" fmla="*/ 115723 w 8033654"/>
              <a:gd name="connsiteY50" fmla="*/ 3863519 h 7031915"/>
              <a:gd name="connsiteX51" fmla="*/ 115722 w 8033654"/>
              <a:gd name="connsiteY51" fmla="*/ 3863518 h 7031915"/>
              <a:gd name="connsiteX52" fmla="*/ 29470 w 8033654"/>
              <a:gd name="connsiteY52" fmla="*/ 3691014 h 7031915"/>
              <a:gd name="connsiteX53" fmla="*/ 11962 w 8033654"/>
              <a:gd name="connsiteY53" fmla="*/ 3634608 h 7031915"/>
              <a:gd name="connsiteX54" fmla="*/ 0 w 8033654"/>
              <a:gd name="connsiteY54" fmla="*/ 3515957 h 7031915"/>
              <a:gd name="connsiteX55" fmla="*/ 11962 w 8033654"/>
              <a:gd name="connsiteY55" fmla="*/ 3397306 h 7031915"/>
              <a:gd name="connsiteX56" fmla="*/ 29470 w 8033654"/>
              <a:gd name="connsiteY56" fmla="*/ 3340901 h 7031915"/>
              <a:gd name="connsiteX57" fmla="*/ 115722 w 8033654"/>
              <a:gd name="connsiteY57" fmla="*/ 3168396 h 7031915"/>
              <a:gd name="connsiteX58" fmla="*/ 115723 w 8033654"/>
              <a:gd name="connsiteY58" fmla="*/ 3168396 h 7031915"/>
              <a:gd name="connsiteX59" fmla="*/ 1508796 w 8033654"/>
              <a:gd name="connsiteY59" fmla="*/ 382255 h 7031915"/>
              <a:gd name="connsiteX60" fmla="*/ 1570174 w 8033654"/>
              <a:gd name="connsiteY60" fmla="*/ 259499 h 7031915"/>
              <a:gd name="connsiteX61" fmla="*/ 1642008 w 8033654"/>
              <a:gd name="connsiteY61" fmla="*/ 172435 h 7031915"/>
              <a:gd name="connsiteX62" fmla="*/ 1939656 w 8033654"/>
              <a:gd name="connsiteY62" fmla="*/ 11959 h 7031915"/>
              <a:gd name="connsiteX63" fmla="*/ 2058287 w 8033654"/>
              <a:gd name="connsiteY63"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62" fmla="*/ 2058287 w 8033654"/>
              <a:gd name="connsiteY62"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6753 w 8033654"/>
              <a:gd name="connsiteY6" fmla="*/ 467828 h 7031915"/>
              <a:gd name="connsiteX7" fmla="*/ 6540064 w 8033654"/>
              <a:gd name="connsiteY7" fmla="*/ 434562 h 7031915"/>
              <a:gd name="connsiteX8" fmla="*/ 6529086 w 8033654"/>
              <a:gd name="connsiteY8" fmla="*/ 402424 h 7031915"/>
              <a:gd name="connsiteX9" fmla="*/ 6482461 w 8033654"/>
              <a:gd name="connsiteY9" fmla="*/ 295697 h 7031915"/>
              <a:gd name="connsiteX10" fmla="*/ 6520430 w 8033654"/>
              <a:gd name="connsiteY10" fmla="*/ 377086 h 7031915"/>
              <a:gd name="connsiteX11" fmla="*/ 6515577 w 8033654"/>
              <a:gd name="connsiteY11" fmla="*/ 362878 h 7031915"/>
              <a:gd name="connsiteX12" fmla="*/ 6482461 w 8033654"/>
              <a:gd name="connsiteY12" fmla="*/ 295697 h 7031915"/>
              <a:gd name="connsiteX13" fmla="*/ 2058287 w 8033654"/>
              <a:gd name="connsiteY13" fmla="*/ 0 h 7031915"/>
              <a:gd name="connsiteX14" fmla="*/ 2058326 w 8033654"/>
              <a:gd name="connsiteY14" fmla="*/ 0 h 7031915"/>
              <a:gd name="connsiteX15" fmla="*/ 5971699 w 8033654"/>
              <a:gd name="connsiteY15" fmla="*/ 0 h 7031915"/>
              <a:gd name="connsiteX16" fmla="*/ 5971700 w 8033654"/>
              <a:gd name="connsiteY16" fmla="*/ 0 h 7031915"/>
              <a:gd name="connsiteX17" fmla="*/ 5971740 w 8033654"/>
              <a:gd name="connsiteY17" fmla="*/ 0 h 7031915"/>
              <a:gd name="connsiteX18" fmla="*/ 6090371 w 8033654"/>
              <a:gd name="connsiteY18" fmla="*/ 11959 h 7031915"/>
              <a:gd name="connsiteX19" fmla="*/ 6357004 w 8033654"/>
              <a:gd name="connsiteY19" fmla="*/ 143562 h 7031915"/>
              <a:gd name="connsiteX20" fmla="*/ 6421756 w 8033654"/>
              <a:gd name="connsiteY20" fmla="*/ 209878 h 7031915"/>
              <a:gd name="connsiteX21" fmla="*/ 6426018 w 8033654"/>
              <a:gd name="connsiteY21" fmla="*/ 214243 h 7031915"/>
              <a:gd name="connsiteX22" fmla="*/ 6463356 w 8033654"/>
              <a:gd name="connsiteY22" fmla="*/ 268125 h 7031915"/>
              <a:gd name="connsiteX23" fmla="*/ 6480094 w 8033654"/>
              <a:gd name="connsiteY23" fmla="*/ 292278 h 7031915"/>
              <a:gd name="connsiteX24" fmla="*/ 6490605 w 8033654"/>
              <a:gd name="connsiteY24" fmla="*/ 298322 h 7031915"/>
              <a:gd name="connsiteX25" fmla="*/ 7949332 w 8033654"/>
              <a:gd name="connsiteY25" fmla="*/ 3216682 h 7031915"/>
              <a:gd name="connsiteX26" fmla="*/ 7992299 w 8033654"/>
              <a:gd name="connsiteY26" fmla="*/ 3302616 h 7031915"/>
              <a:gd name="connsiteX27" fmla="*/ 8021693 w 8033654"/>
              <a:gd name="connsiteY27" fmla="*/ 3397306 h 7031915"/>
              <a:gd name="connsiteX28" fmla="*/ 8033654 w 8033654"/>
              <a:gd name="connsiteY28" fmla="*/ 3515957 h 7031915"/>
              <a:gd name="connsiteX29" fmla="*/ 8021693 w 8033654"/>
              <a:gd name="connsiteY29" fmla="*/ 3634608 h 7031915"/>
              <a:gd name="connsiteX30" fmla="*/ 7992299 w 8033654"/>
              <a:gd name="connsiteY30" fmla="*/ 3729298 h 7031915"/>
              <a:gd name="connsiteX31" fmla="*/ 7949332 w 8033654"/>
              <a:gd name="connsiteY31" fmla="*/ 3815232 h 7031915"/>
              <a:gd name="connsiteX32" fmla="*/ 6535055 w 8033654"/>
              <a:gd name="connsiteY32" fmla="*/ 6638796 h 7031915"/>
              <a:gd name="connsiteX33" fmla="*/ 6524461 w 8033654"/>
              <a:gd name="connsiteY33" fmla="*/ 6646190 h 7031915"/>
              <a:gd name="connsiteX34" fmla="*/ 6482456 w 8033654"/>
              <a:gd name="connsiteY34" fmla="*/ 6736229 h 7031915"/>
              <a:gd name="connsiteX35" fmla="*/ 6090371 w 8033654"/>
              <a:gd name="connsiteY35" fmla="*/ 7019956 h 7031915"/>
              <a:gd name="connsiteX36" fmla="*/ 5971740 w 8033654"/>
              <a:gd name="connsiteY36" fmla="*/ 7031915 h 7031915"/>
              <a:gd name="connsiteX37" fmla="*/ 5971700 w 8033654"/>
              <a:gd name="connsiteY37" fmla="*/ 7031915 h 7031915"/>
              <a:gd name="connsiteX38" fmla="*/ 2058326 w 8033654"/>
              <a:gd name="connsiteY38" fmla="*/ 7031915 h 7031915"/>
              <a:gd name="connsiteX39" fmla="*/ 2176958 w 8033654"/>
              <a:gd name="connsiteY39" fmla="*/ 7019956 h 7031915"/>
              <a:gd name="connsiteX40" fmla="*/ 2176957 w 8033654"/>
              <a:gd name="connsiteY40" fmla="*/ 7019956 h 7031915"/>
              <a:gd name="connsiteX41" fmla="*/ 2058326 w 8033654"/>
              <a:gd name="connsiteY41" fmla="*/ 7031915 h 7031915"/>
              <a:gd name="connsiteX42" fmla="*/ 2058286 w 8033654"/>
              <a:gd name="connsiteY42" fmla="*/ 7031915 h 7031915"/>
              <a:gd name="connsiteX43" fmla="*/ 1939655 w 8033654"/>
              <a:gd name="connsiteY43" fmla="*/ 7019956 h 7031915"/>
              <a:gd name="connsiteX44" fmla="*/ 1642007 w 8033654"/>
              <a:gd name="connsiteY44" fmla="*/ 6859480 h 7031915"/>
              <a:gd name="connsiteX45" fmla="*/ 1570173 w 8033654"/>
              <a:gd name="connsiteY45" fmla="*/ 6772417 h 7031915"/>
              <a:gd name="connsiteX46" fmla="*/ 1508795 w 8033654"/>
              <a:gd name="connsiteY46" fmla="*/ 6649661 h 7031915"/>
              <a:gd name="connsiteX47" fmla="*/ 1508794 w 8033654"/>
              <a:gd name="connsiteY47" fmla="*/ 6649657 h 7031915"/>
              <a:gd name="connsiteX48" fmla="*/ 115723 w 8033654"/>
              <a:gd name="connsiteY48" fmla="*/ 3863519 h 7031915"/>
              <a:gd name="connsiteX49" fmla="*/ 115722 w 8033654"/>
              <a:gd name="connsiteY49" fmla="*/ 3863518 h 7031915"/>
              <a:gd name="connsiteX50" fmla="*/ 29470 w 8033654"/>
              <a:gd name="connsiteY50" fmla="*/ 3691014 h 7031915"/>
              <a:gd name="connsiteX51" fmla="*/ 11962 w 8033654"/>
              <a:gd name="connsiteY51" fmla="*/ 3634608 h 7031915"/>
              <a:gd name="connsiteX52" fmla="*/ 0 w 8033654"/>
              <a:gd name="connsiteY52" fmla="*/ 3515957 h 7031915"/>
              <a:gd name="connsiteX53" fmla="*/ 11962 w 8033654"/>
              <a:gd name="connsiteY53" fmla="*/ 3397306 h 7031915"/>
              <a:gd name="connsiteX54" fmla="*/ 29470 w 8033654"/>
              <a:gd name="connsiteY54" fmla="*/ 3340901 h 7031915"/>
              <a:gd name="connsiteX55" fmla="*/ 115722 w 8033654"/>
              <a:gd name="connsiteY55" fmla="*/ 3168396 h 7031915"/>
              <a:gd name="connsiteX56" fmla="*/ 115723 w 8033654"/>
              <a:gd name="connsiteY56" fmla="*/ 3168396 h 7031915"/>
              <a:gd name="connsiteX57" fmla="*/ 1508796 w 8033654"/>
              <a:gd name="connsiteY57" fmla="*/ 382255 h 7031915"/>
              <a:gd name="connsiteX58" fmla="*/ 1570174 w 8033654"/>
              <a:gd name="connsiteY58" fmla="*/ 259499 h 7031915"/>
              <a:gd name="connsiteX59" fmla="*/ 1642008 w 8033654"/>
              <a:gd name="connsiteY59" fmla="*/ 172435 h 7031915"/>
              <a:gd name="connsiteX60" fmla="*/ 1939656 w 8033654"/>
              <a:gd name="connsiteY60" fmla="*/ 11959 h 7031915"/>
              <a:gd name="connsiteX61" fmla="*/ 2058287 w 8033654"/>
              <a:gd name="connsiteY61" fmla="*/ 0 h 7031915"/>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52162 w 8033654"/>
              <a:gd name="connsiteY4" fmla="*/ 494730 h 7031915"/>
              <a:gd name="connsiteX5" fmla="*/ 6529086 w 8033654"/>
              <a:gd name="connsiteY5" fmla="*/ 402424 h 7031915"/>
              <a:gd name="connsiteX6" fmla="*/ 6540064 w 8033654"/>
              <a:gd name="connsiteY6" fmla="*/ 434562 h 7031915"/>
              <a:gd name="connsiteX7" fmla="*/ 6529086 w 8033654"/>
              <a:gd name="connsiteY7" fmla="*/ 402424 h 7031915"/>
              <a:gd name="connsiteX8" fmla="*/ 6482461 w 8033654"/>
              <a:gd name="connsiteY8" fmla="*/ 295697 h 7031915"/>
              <a:gd name="connsiteX9" fmla="*/ 6520430 w 8033654"/>
              <a:gd name="connsiteY9" fmla="*/ 377086 h 7031915"/>
              <a:gd name="connsiteX10" fmla="*/ 6515577 w 8033654"/>
              <a:gd name="connsiteY10" fmla="*/ 362878 h 7031915"/>
              <a:gd name="connsiteX11" fmla="*/ 6482461 w 8033654"/>
              <a:gd name="connsiteY11" fmla="*/ 295697 h 7031915"/>
              <a:gd name="connsiteX12" fmla="*/ 2058287 w 8033654"/>
              <a:gd name="connsiteY12" fmla="*/ 0 h 7031915"/>
              <a:gd name="connsiteX13" fmla="*/ 2058326 w 8033654"/>
              <a:gd name="connsiteY13" fmla="*/ 0 h 7031915"/>
              <a:gd name="connsiteX14" fmla="*/ 5971699 w 8033654"/>
              <a:gd name="connsiteY14" fmla="*/ 0 h 7031915"/>
              <a:gd name="connsiteX15" fmla="*/ 5971700 w 8033654"/>
              <a:gd name="connsiteY15" fmla="*/ 0 h 7031915"/>
              <a:gd name="connsiteX16" fmla="*/ 5971740 w 8033654"/>
              <a:gd name="connsiteY16" fmla="*/ 0 h 7031915"/>
              <a:gd name="connsiteX17" fmla="*/ 6090371 w 8033654"/>
              <a:gd name="connsiteY17" fmla="*/ 11959 h 7031915"/>
              <a:gd name="connsiteX18" fmla="*/ 6357004 w 8033654"/>
              <a:gd name="connsiteY18" fmla="*/ 143562 h 7031915"/>
              <a:gd name="connsiteX19" fmla="*/ 6421756 w 8033654"/>
              <a:gd name="connsiteY19" fmla="*/ 209878 h 7031915"/>
              <a:gd name="connsiteX20" fmla="*/ 6426018 w 8033654"/>
              <a:gd name="connsiteY20" fmla="*/ 214243 h 7031915"/>
              <a:gd name="connsiteX21" fmla="*/ 6463356 w 8033654"/>
              <a:gd name="connsiteY21" fmla="*/ 268125 h 7031915"/>
              <a:gd name="connsiteX22" fmla="*/ 6480094 w 8033654"/>
              <a:gd name="connsiteY22" fmla="*/ 292278 h 7031915"/>
              <a:gd name="connsiteX23" fmla="*/ 6490605 w 8033654"/>
              <a:gd name="connsiteY23" fmla="*/ 298322 h 7031915"/>
              <a:gd name="connsiteX24" fmla="*/ 7949332 w 8033654"/>
              <a:gd name="connsiteY24" fmla="*/ 3216682 h 7031915"/>
              <a:gd name="connsiteX25" fmla="*/ 7992299 w 8033654"/>
              <a:gd name="connsiteY25" fmla="*/ 3302616 h 7031915"/>
              <a:gd name="connsiteX26" fmla="*/ 8021693 w 8033654"/>
              <a:gd name="connsiteY26" fmla="*/ 3397306 h 7031915"/>
              <a:gd name="connsiteX27" fmla="*/ 8033654 w 8033654"/>
              <a:gd name="connsiteY27" fmla="*/ 3515957 h 7031915"/>
              <a:gd name="connsiteX28" fmla="*/ 8021693 w 8033654"/>
              <a:gd name="connsiteY28" fmla="*/ 3634608 h 7031915"/>
              <a:gd name="connsiteX29" fmla="*/ 7992299 w 8033654"/>
              <a:gd name="connsiteY29" fmla="*/ 3729298 h 7031915"/>
              <a:gd name="connsiteX30" fmla="*/ 7949332 w 8033654"/>
              <a:gd name="connsiteY30" fmla="*/ 3815232 h 7031915"/>
              <a:gd name="connsiteX31" fmla="*/ 6535055 w 8033654"/>
              <a:gd name="connsiteY31" fmla="*/ 6638796 h 7031915"/>
              <a:gd name="connsiteX32" fmla="*/ 6524461 w 8033654"/>
              <a:gd name="connsiteY32" fmla="*/ 6646190 h 7031915"/>
              <a:gd name="connsiteX33" fmla="*/ 6482456 w 8033654"/>
              <a:gd name="connsiteY33" fmla="*/ 6736229 h 7031915"/>
              <a:gd name="connsiteX34" fmla="*/ 6090371 w 8033654"/>
              <a:gd name="connsiteY34" fmla="*/ 7019956 h 7031915"/>
              <a:gd name="connsiteX35" fmla="*/ 5971740 w 8033654"/>
              <a:gd name="connsiteY35" fmla="*/ 7031915 h 7031915"/>
              <a:gd name="connsiteX36" fmla="*/ 5971700 w 8033654"/>
              <a:gd name="connsiteY36" fmla="*/ 7031915 h 7031915"/>
              <a:gd name="connsiteX37" fmla="*/ 2058326 w 8033654"/>
              <a:gd name="connsiteY37" fmla="*/ 7031915 h 7031915"/>
              <a:gd name="connsiteX38" fmla="*/ 2176958 w 8033654"/>
              <a:gd name="connsiteY38" fmla="*/ 7019956 h 7031915"/>
              <a:gd name="connsiteX39" fmla="*/ 2176957 w 8033654"/>
              <a:gd name="connsiteY39" fmla="*/ 7019956 h 7031915"/>
              <a:gd name="connsiteX40" fmla="*/ 2058326 w 8033654"/>
              <a:gd name="connsiteY40" fmla="*/ 7031915 h 7031915"/>
              <a:gd name="connsiteX41" fmla="*/ 2058286 w 8033654"/>
              <a:gd name="connsiteY41" fmla="*/ 7031915 h 7031915"/>
              <a:gd name="connsiteX42" fmla="*/ 1939655 w 8033654"/>
              <a:gd name="connsiteY42" fmla="*/ 7019956 h 7031915"/>
              <a:gd name="connsiteX43" fmla="*/ 1642007 w 8033654"/>
              <a:gd name="connsiteY43" fmla="*/ 6859480 h 7031915"/>
              <a:gd name="connsiteX44" fmla="*/ 1570173 w 8033654"/>
              <a:gd name="connsiteY44" fmla="*/ 6772417 h 7031915"/>
              <a:gd name="connsiteX45" fmla="*/ 1508795 w 8033654"/>
              <a:gd name="connsiteY45" fmla="*/ 6649661 h 7031915"/>
              <a:gd name="connsiteX46" fmla="*/ 1508794 w 8033654"/>
              <a:gd name="connsiteY46" fmla="*/ 6649657 h 7031915"/>
              <a:gd name="connsiteX47" fmla="*/ 115723 w 8033654"/>
              <a:gd name="connsiteY47" fmla="*/ 3863519 h 7031915"/>
              <a:gd name="connsiteX48" fmla="*/ 115722 w 8033654"/>
              <a:gd name="connsiteY48" fmla="*/ 3863518 h 7031915"/>
              <a:gd name="connsiteX49" fmla="*/ 29470 w 8033654"/>
              <a:gd name="connsiteY49" fmla="*/ 3691014 h 7031915"/>
              <a:gd name="connsiteX50" fmla="*/ 11962 w 8033654"/>
              <a:gd name="connsiteY50" fmla="*/ 3634608 h 7031915"/>
              <a:gd name="connsiteX51" fmla="*/ 0 w 8033654"/>
              <a:gd name="connsiteY51" fmla="*/ 3515957 h 7031915"/>
              <a:gd name="connsiteX52" fmla="*/ 11962 w 8033654"/>
              <a:gd name="connsiteY52" fmla="*/ 3397306 h 7031915"/>
              <a:gd name="connsiteX53" fmla="*/ 29470 w 8033654"/>
              <a:gd name="connsiteY53" fmla="*/ 3340901 h 7031915"/>
              <a:gd name="connsiteX54" fmla="*/ 115722 w 8033654"/>
              <a:gd name="connsiteY54" fmla="*/ 3168396 h 7031915"/>
              <a:gd name="connsiteX55" fmla="*/ 115723 w 8033654"/>
              <a:gd name="connsiteY55" fmla="*/ 3168396 h 7031915"/>
              <a:gd name="connsiteX56" fmla="*/ 1508796 w 8033654"/>
              <a:gd name="connsiteY56" fmla="*/ 382255 h 7031915"/>
              <a:gd name="connsiteX57" fmla="*/ 1570174 w 8033654"/>
              <a:gd name="connsiteY57" fmla="*/ 259499 h 7031915"/>
              <a:gd name="connsiteX58" fmla="*/ 1642008 w 8033654"/>
              <a:gd name="connsiteY58" fmla="*/ 172435 h 7031915"/>
              <a:gd name="connsiteX59" fmla="*/ 1939656 w 8033654"/>
              <a:gd name="connsiteY59" fmla="*/ 11959 h 7031915"/>
              <a:gd name="connsiteX60" fmla="*/ 2058287 w 8033654"/>
              <a:gd name="connsiteY60" fmla="*/ 0 h 7031915"/>
              <a:gd name="connsiteX0" fmla="*/ 6555247 w 8033654"/>
              <a:gd name="connsiteY0" fmla="*/ 510071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0064 w 8033654"/>
              <a:gd name="connsiteY5" fmla="*/ 434562 h 7031915"/>
              <a:gd name="connsiteX6" fmla="*/ 6529086 w 8033654"/>
              <a:gd name="connsiteY6" fmla="*/ 402424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6482461 w 8033654"/>
              <a:gd name="connsiteY10" fmla="*/ 295697 h 7031915"/>
              <a:gd name="connsiteX11" fmla="*/ 2058287 w 8033654"/>
              <a:gd name="connsiteY11" fmla="*/ 0 h 7031915"/>
              <a:gd name="connsiteX12" fmla="*/ 2058326 w 8033654"/>
              <a:gd name="connsiteY12" fmla="*/ 0 h 7031915"/>
              <a:gd name="connsiteX13" fmla="*/ 5971699 w 8033654"/>
              <a:gd name="connsiteY13" fmla="*/ 0 h 7031915"/>
              <a:gd name="connsiteX14" fmla="*/ 5971700 w 8033654"/>
              <a:gd name="connsiteY14" fmla="*/ 0 h 7031915"/>
              <a:gd name="connsiteX15" fmla="*/ 5971740 w 8033654"/>
              <a:gd name="connsiteY15" fmla="*/ 0 h 7031915"/>
              <a:gd name="connsiteX16" fmla="*/ 6090371 w 8033654"/>
              <a:gd name="connsiteY16" fmla="*/ 11959 h 7031915"/>
              <a:gd name="connsiteX17" fmla="*/ 6357004 w 8033654"/>
              <a:gd name="connsiteY17" fmla="*/ 143562 h 7031915"/>
              <a:gd name="connsiteX18" fmla="*/ 6421756 w 8033654"/>
              <a:gd name="connsiteY18" fmla="*/ 209878 h 7031915"/>
              <a:gd name="connsiteX19" fmla="*/ 6426018 w 8033654"/>
              <a:gd name="connsiteY19" fmla="*/ 214243 h 7031915"/>
              <a:gd name="connsiteX20" fmla="*/ 6463356 w 8033654"/>
              <a:gd name="connsiteY20" fmla="*/ 268125 h 7031915"/>
              <a:gd name="connsiteX21" fmla="*/ 6480094 w 8033654"/>
              <a:gd name="connsiteY21" fmla="*/ 292278 h 7031915"/>
              <a:gd name="connsiteX22" fmla="*/ 6490605 w 8033654"/>
              <a:gd name="connsiteY22" fmla="*/ 298322 h 7031915"/>
              <a:gd name="connsiteX23" fmla="*/ 7949332 w 8033654"/>
              <a:gd name="connsiteY23" fmla="*/ 3216682 h 7031915"/>
              <a:gd name="connsiteX24" fmla="*/ 7992299 w 8033654"/>
              <a:gd name="connsiteY24" fmla="*/ 3302616 h 7031915"/>
              <a:gd name="connsiteX25" fmla="*/ 8021693 w 8033654"/>
              <a:gd name="connsiteY25" fmla="*/ 3397306 h 7031915"/>
              <a:gd name="connsiteX26" fmla="*/ 8033654 w 8033654"/>
              <a:gd name="connsiteY26" fmla="*/ 3515957 h 7031915"/>
              <a:gd name="connsiteX27" fmla="*/ 8021693 w 8033654"/>
              <a:gd name="connsiteY27" fmla="*/ 3634608 h 7031915"/>
              <a:gd name="connsiteX28" fmla="*/ 7992299 w 8033654"/>
              <a:gd name="connsiteY28" fmla="*/ 3729298 h 7031915"/>
              <a:gd name="connsiteX29" fmla="*/ 7949332 w 8033654"/>
              <a:gd name="connsiteY29" fmla="*/ 3815232 h 7031915"/>
              <a:gd name="connsiteX30" fmla="*/ 6535055 w 8033654"/>
              <a:gd name="connsiteY30" fmla="*/ 6638796 h 7031915"/>
              <a:gd name="connsiteX31" fmla="*/ 6524461 w 8033654"/>
              <a:gd name="connsiteY31" fmla="*/ 6646190 h 7031915"/>
              <a:gd name="connsiteX32" fmla="*/ 6482456 w 8033654"/>
              <a:gd name="connsiteY32" fmla="*/ 6736229 h 7031915"/>
              <a:gd name="connsiteX33" fmla="*/ 6090371 w 8033654"/>
              <a:gd name="connsiteY33" fmla="*/ 7019956 h 7031915"/>
              <a:gd name="connsiteX34" fmla="*/ 5971740 w 8033654"/>
              <a:gd name="connsiteY34" fmla="*/ 7031915 h 7031915"/>
              <a:gd name="connsiteX35" fmla="*/ 5971700 w 8033654"/>
              <a:gd name="connsiteY35" fmla="*/ 7031915 h 7031915"/>
              <a:gd name="connsiteX36" fmla="*/ 2058326 w 8033654"/>
              <a:gd name="connsiteY36" fmla="*/ 7031915 h 7031915"/>
              <a:gd name="connsiteX37" fmla="*/ 2176958 w 8033654"/>
              <a:gd name="connsiteY37" fmla="*/ 7019956 h 7031915"/>
              <a:gd name="connsiteX38" fmla="*/ 2176957 w 8033654"/>
              <a:gd name="connsiteY38" fmla="*/ 7019956 h 7031915"/>
              <a:gd name="connsiteX39" fmla="*/ 2058326 w 8033654"/>
              <a:gd name="connsiteY39" fmla="*/ 7031915 h 7031915"/>
              <a:gd name="connsiteX40" fmla="*/ 2058286 w 8033654"/>
              <a:gd name="connsiteY40" fmla="*/ 7031915 h 7031915"/>
              <a:gd name="connsiteX41" fmla="*/ 1939655 w 8033654"/>
              <a:gd name="connsiteY41" fmla="*/ 7019956 h 7031915"/>
              <a:gd name="connsiteX42" fmla="*/ 1642007 w 8033654"/>
              <a:gd name="connsiteY42" fmla="*/ 6859480 h 7031915"/>
              <a:gd name="connsiteX43" fmla="*/ 1570173 w 8033654"/>
              <a:gd name="connsiteY43" fmla="*/ 6772417 h 7031915"/>
              <a:gd name="connsiteX44" fmla="*/ 1508795 w 8033654"/>
              <a:gd name="connsiteY44" fmla="*/ 6649661 h 7031915"/>
              <a:gd name="connsiteX45" fmla="*/ 1508794 w 8033654"/>
              <a:gd name="connsiteY45" fmla="*/ 6649657 h 7031915"/>
              <a:gd name="connsiteX46" fmla="*/ 115723 w 8033654"/>
              <a:gd name="connsiteY46" fmla="*/ 3863519 h 7031915"/>
              <a:gd name="connsiteX47" fmla="*/ 115722 w 8033654"/>
              <a:gd name="connsiteY47" fmla="*/ 3863518 h 7031915"/>
              <a:gd name="connsiteX48" fmla="*/ 29470 w 8033654"/>
              <a:gd name="connsiteY48" fmla="*/ 3691014 h 7031915"/>
              <a:gd name="connsiteX49" fmla="*/ 11962 w 8033654"/>
              <a:gd name="connsiteY49" fmla="*/ 3634608 h 7031915"/>
              <a:gd name="connsiteX50" fmla="*/ 0 w 8033654"/>
              <a:gd name="connsiteY50" fmla="*/ 3515957 h 7031915"/>
              <a:gd name="connsiteX51" fmla="*/ 11962 w 8033654"/>
              <a:gd name="connsiteY51" fmla="*/ 3397306 h 7031915"/>
              <a:gd name="connsiteX52" fmla="*/ 29470 w 8033654"/>
              <a:gd name="connsiteY52" fmla="*/ 3340901 h 7031915"/>
              <a:gd name="connsiteX53" fmla="*/ 115722 w 8033654"/>
              <a:gd name="connsiteY53" fmla="*/ 3168396 h 7031915"/>
              <a:gd name="connsiteX54" fmla="*/ 115723 w 8033654"/>
              <a:gd name="connsiteY54" fmla="*/ 3168396 h 7031915"/>
              <a:gd name="connsiteX55" fmla="*/ 1508796 w 8033654"/>
              <a:gd name="connsiteY55" fmla="*/ 382255 h 7031915"/>
              <a:gd name="connsiteX56" fmla="*/ 1570174 w 8033654"/>
              <a:gd name="connsiteY56" fmla="*/ 259499 h 7031915"/>
              <a:gd name="connsiteX57" fmla="*/ 1642008 w 8033654"/>
              <a:gd name="connsiteY57" fmla="*/ 172435 h 7031915"/>
              <a:gd name="connsiteX58" fmla="*/ 1939656 w 8033654"/>
              <a:gd name="connsiteY58" fmla="*/ 11959 h 7031915"/>
              <a:gd name="connsiteX59" fmla="*/ 2058287 w 8033654"/>
              <a:gd name="connsiteY59" fmla="*/ 0 h 7031915"/>
              <a:gd name="connsiteX0" fmla="*/ 6556798 w 8033654"/>
              <a:gd name="connsiteY0" fmla="*/ 533489 h 7031915"/>
              <a:gd name="connsiteX1" fmla="*/ 6555365 w 8033654"/>
              <a:gd name="connsiteY1" fmla="*/ 531027 h 7031915"/>
              <a:gd name="connsiteX2" fmla="*/ 6556798 w 8033654"/>
              <a:gd name="connsiteY2" fmla="*/ 533489 h 7031915"/>
              <a:gd name="connsiteX3" fmla="*/ 6529086 w 8033654"/>
              <a:gd name="connsiteY3" fmla="*/ 402424 h 7031915"/>
              <a:gd name="connsiteX4" fmla="*/ 6540064 w 8033654"/>
              <a:gd name="connsiteY4" fmla="*/ 434562 h 7031915"/>
              <a:gd name="connsiteX5" fmla="*/ 6529086 w 8033654"/>
              <a:gd name="connsiteY5" fmla="*/ 402424 h 7031915"/>
              <a:gd name="connsiteX6" fmla="*/ 6482461 w 8033654"/>
              <a:gd name="connsiteY6" fmla="*/ 295697 h 7031915"/>
              <a:gd name="connsiteX7" fmla="*/ 6520430 w 8033654"/>
              <a:gd name="connsiteY7" fmla="*/ 377086 h 7031915"/>
              <a:gd name="connsiteX8" fmla="*/ 6515577 w 8033654"/>
              <a:gd name="connsiteY8" fmla="*/ 362878 h 7031915"/>
              <a:gd name="connsiteX9" fmla="*/ 6482461 w 8033654"/>
              <a:gd name="connsiteY9" fmla="*/ 295697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176957 w 8033654"/>
              <a:gd name="connsiteY37" fmla="*/ 7019956 h 7031915"/>
              <a:gd name="connsiteX38" fmla="*/ 2058326 w 8033654"/>
              <a:gd name="connsiteY38" fmla="*/ 7031915 h 7031915"/>
              <a:gd name="connsiteX39" fmla="*/ 2058286 w 8033654"/>
              <a:gd name="connsiteY39" fmla="*/ 7031915 h 7031915"/>
              <a:gd name="connsiteX40" fmla="*/ 1939655 w 8033654"/>
              <a:gd name="connsiteY40" fmla="*/ 7019956 h 7031915"/>
              <a:gd name="connsiteX41" fmla="*/ 1642007 w 8033654"/>
              <a:gd name="connsiteY41" fmla="*/ 6859480 h 7031915"/>
              <a:gd name="connsiteX42" fmla="*/ 1570173 w 8033654"/>
              <a:gd name="connsiteY42" fmla="*/ 6772417 h 7031915"/>
              <a:gd name="connsiteX43" fmla="*/ 1508795 w 8033654"/>
              <a:gd name="connsiteY43" fmla="*/ 6649661 h 7031915"/>
              <a:gd name="connsiteX44" fmla="*/ 1508794 w 8033654"/>
              <a:gd name="connsiteY44" fmla="*/ 6649657 h 7031915"/>
              <a:gd name="connsiteX45" fmla="*/ 115723 w 8033654"/>
              <a:gd name="connsiteY45" fmla="*/ 3863519 h 7031915"/>
              <a:gd name="connsiteX46" fmla="*/ 115722 w 8033654"/>
              <a:gd name="connsiteY46" fmla="*/ 3863518 h 7031915"/>
              <a:gd name="connsiteX47" fmla="*/ 29470 w 8033654"/>
              <a:gd name="connsiteY47" fmla="*/ 3691014 h 7031915"/>
              <a:gd name="connsiteX48" fmla="*/ 11962 w 8033654"/>
              <a:gd name="connsiteY48" fmla="*/ 3634608 h 7031915"/>
              <a:gd name="connsiteX49" fmla="*/ 0 w 8033654"/>
              <a:gd name="connsiteY49" fmla="*/ 3515957 h 7031915"/>
              <a:gd name="connsiteX50" fmla="*/ 11962 w 8033654"/>
              <a:gd name="connsiteY50" fmla="*/ 3397306 h 7031915"/>
              <a:gd name="connsiteX51" fmla="*/ 29470 w 8033654"/>
              <a:gd name="connsiteY51" fmla="*/ 3340901 h 7031915"/>
              <a:gd name="connsiteX52" fmla="*/ 115722 w 8033654"/>
              <a:gd name="connsiteY52" fmla="*/ 3168396 h 7031915"/>
              <a:gd name="connsiteX53" fmla="*/ 115723 w 8033654"/>
              <a:gd name="connsiteY53" fmla="*/ 3168396 h 7031915"/>
              <a:gd name="connsiteX54" fmla="*/ 1508796 w 8033654"/>
              <a:gd name="connsiteY54" fmla="*/ 382255 h 7031915"/>
              <a:gd name="connsiteX55" fmla="*/ 1570174 w 8033654"/>
              <a:gd name="connsiteY55" fmla="*/ 259499 h 7031915"/>
              <a:gd name="connsiteX56" fmla="*/ 1642008 w 8033654"/>
              <a:gd name="connsiteY56" fmla="*/ 172435 h 7031915"/>
              <a:gd name="connsiteX57" fmla="*/ 1939656 w 8033654"/>
              <a:gd name="connsiteY57" fmla="*/ 11959 h 7031915"/>
              <a:gd name="connsiteX58" fmla="*/ 2058287 w 8033654"/>
              <a:gd name="connsiteY58"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6490605 w 8033654"/>
              <a:gd name="connsiteY18" fmla="*/ 298322 h 7031915"/>
              <a:gd name="connsiteX19" fmla="*/ 7949332 w 8033654"/>
              <a:gd name="connsiteY19" fmla="*/ 3216682 h 7031915"/>
              <a:gd name="connsiteX20" fmla="*/ 7992299 w 8033654"/>
              <a:gd name="connsiteY20" fmla="*/ 3302616 h 7031915"/>
              <a:gd name="connsiteX21" fmla="*/ 8021693 w 8033654"/>
              <a:gd name="connsiteY21" fmla="*/ 3397306 h 7031915"/>
              <a:gd name="connsiteX22" fmla="*/ 8033654 w 8033654"/>
              <a:gd name="connsiteY22" fmla="*/ 3515957 h 7031915"/>
              <a:gd name="connsiteX23" fmla="*/ 8021693 w 8033654"/>
              <a:gd name="connsiteY23" fmla="*/ 3634608 h 7031915"/>
              <a:gd name="connsiteX24" fmla="*/ 7992299 w 8033654"/>
              <a:gd name="connsiteY24" fmla="*/ 3729298 h 7031915"/>
              <a:gd name="connsiteX25" fmla="*/ 7949332 w 8033654"/>
              <a:gd name="connsiteY25" fmla="*/ 3815232 h 7031915"/>
              <a:gd name="connsiteX26" fmla="*/ 6535055 w 8033654"/>
              <a:gd name="connsiteY26" fmla="*/ 6638796 h 7031915"/>
              <a:gd name="connsiteX27" fmla="*/ 6524461 w 8033654"/>
              <a:gd name="connsiteY27" fmla="*/ 6646190 h 7031915"/>
              <a:gd name="connsiteX28" fmla="*/ 6482456 w 8033654"/>
              <a:gd name="connsiteY28" fmla="*/ 6736229 h 7031915"/>
              <a:gd name="connsiteX29" fmla="*/ 6090371 w 8033654"/>
              <a:gd name="connsiteY29" fmla="*/ 7019956 h 7031915"/>
              <a:gd name="connsiteX30" fmla="*/ 5971740 w 8033654"/>
              <a:gd name="connsiteY30" fmla="*/ 7031915 h 7031915"/>
              <a:gd name="connsiteX31" fmla="*/ 5971700 w 8033654"/>
              <a:gd name="connsiteY31" fmla="*/ 7031915 h 7031915"/>
              <a:gd name="connsiteX32" fmla="*/ 2058326 w 8033654"/>
              <a:gd name="connsiteY32" fmla="*/ 7031915 h 7031915"/>
              <a:gd name="connsiteX33" fmla="*/ 2176958 w 8033654"/>
              <a:gd name="connsiteY33" fmla="*/ 7019956 h 7031915"/>
              <a:gd name="connsiteX34" fmla="*/ 2176957 w 8033654"/>
              <a:gd name="connsiteY34" fmla="*/ 7019956 h 7031915"/>
              <a:gd name="connsiteX35" fmla="*/ 2058326 w 8033654"/>
              <a:gd name="connsiteY35" fmla="*/ 7031915 h 7031915"/>
              <a:gd name="connsiteX36" fmla="*/ 2058286 w 8033654"/>
              <a:gd name="connsiteY36" fmla="*/ 7031915 h 7031915"/>
              <a:gd name="connsiteX37" fmla="*/ 1939655 w 8033654"/>
              <a:gd name="connsiteY37" fmla="*/ 7019956 h 7031915"/>
              <a:gd name="connsiteX38" fmla="*/ 1642007 w 8033654"/>
              <a:gd name="connsiteY38" fmla="*/ 6859480 h 7031915"/>
              <a:gd name="connsiteX39" fmla="*/ 1570173 w 8033654"/>
              <a:gd name="connsiteY39" fmla="*/ 6772417 h 7031915"/>
              <a:gd name="connsiteX40" fmla="*/ 1508795 w 8033654"/>
              <a:gd name="connsiteY40" fmla="*/ 6649661 h 7031915"/>
              <a:gd name="connsiteX41" fmla="*/ 1508794 w 8033654"/>
              <a:gd name="connsiteY41" fmla="*/ 6649657 h 7031915"/>
              <a:gd name="connsiteX42" fmla="*/ 115723 w 8033654"/>
              <a:gd name="connsiteY42" fmla="*/ 3863519 h 7031915"/>
              <a:gd name="connsiteX43" fmla="*/ 115722 w 8033654"/>
              <a:gd name="connsiteY43" fmla="*/ 3863518 h 7031915"/>
              <a:gd name="connsiteX44" fmla="*/ 29470 w 8033654"/>
              <a:gd name="connsiteY44" fmla="*/ 3691014 h 7031915"/>
              <a:gd name="connsiteX45" fmla="*/ 11962 w 8033654"/>
              <a:gd name="connsiteY45" fmla="*/ 3634608 h 7031915"/>
              <a:gd name="connsiteX46" fmla="*/ 0 w 8033654"/>
              <a:gd name="connsiteY46" fmla="*/ 3515957 h 7031915"/>
              <a:gd name="connsiteX47" fmla="*/ 11962 w 8033654"/>
              <a:gd name="connsiteY47" fmla="*/ 3397306 h 7031915"/>
              <a:gd name="connsiteX48" fmla="*/ 29470 w 8033654"/>
              <a:gd name="connsiteY48" fmla="*/ 3340901 h 7031915"/>
              <a:gd name="connsiteX49" fmla="*/ 115722 w 8033654"/>
              <a:gd name="connsiteY49" fmla="*/ 3168396 h 7031915"/>
              <a:gd name="connsiteX50" fmla="*/ 115723 w 8033654"/>
              <a:gd name="connsiteY50" fmla="*/ 3168396 h 7031915"/>
              <a:gd name="connsiteX51" fmla="*/ 1508796 w 8033654"/>
              <a:gd name="connsiteY51" fmla="*/ 382255 h 7031915"/>
              <a:gd name="connsiteX52" fmla="*/ 1570174 w 8033654"/>
              <a:gd name="connsiteY52" fmla="*/ 259499 h 7031915"/>
              <a:gd name="connsiteX53" fmla="*/ 1642008 w 8033654"/>
              <a:gd name="connsiteY53" fmla="*/ 172435 h 7031915"/>
              <a:gd name="connsiteX54" fmla="*/ 1939656 w 8033654"/>
              <a:gd name="connsiteY54" fmla="*/ 11959 h 7031915"/>
              <a:gd name="connsiteX55" fmla="*/ 2058287 w 8033654"/>
              <a:gd name="connsiteY55"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515577 w 8033654"/>
              <a:gd name="connsiteY5" fmla="*/ 362878 h 7031915"/>
              <a:gd name="connsiteX6" fmla="*/ 6482461 w 8033654"/>
              <a:gd name="connsiteY6" fmla="*/ 295697 h 7031915"/>
              <a:gd name="connsiteX7" fmla="*/ 2058287 w 8033654"/>
              <a:gd name="connsiteY7" fmla="*/ 0 h 7031915"/>
              <a:gd name="connsiteX8" fmla="*/ 2058326 w 8033654"/>
              <a:gd name="connsiteY8" fmla="*/ 0 h 7031915"/>
              <a:gd name="connsiteX9" fmla="*/ 5971699 w 8033654"/>
              <a:gd name="connsiteY9" fmla="*/ 0 h 7031915"/>
              <a:gd name="connsiteX10" fmla="*/ 5971700 w 8033654"/>
              <a:gd name="connsiteY10" fmla="*/ 0 h 7031915"/>
              <a:gd name="connsiteX11" fmla="*/ 5971740 w 8033654"/>
              <a:gd name="connsiteY11" fmla="*/ 0 h 7031915"/>
              <a:gd name="connsiteX12" fmla="*/ 6090371 w 8033654"/>
              <a:gd name="connsiteY12" fmla="*/ 11959 h 7031915"/>
              <a:gd name="connsiteX13" fmla="*/ 6357004 w 8033654"/>
              <a:gd name="connsiteY13" fmla="*/ 143562 h 7031915"/>
              <a:gd name="connsiteX14" fmla="*/ 6421756 w 8033654"/>
              <a:gd name="connsiteY14" fmla="*/ 209878 h 7031915"/>
              <a:gd name="connsiteX15" fmla="*/ 6426018 w 8033654"/>
              <a:gd name="connsiteY15" fmla="*/ 214243 h 7031915"/>
              <a:gd name="connsiteX16" fmla="*/ 6463356 w 8033654"/>
              <a:gd name="connsiteY16" fmla="*/ 268125 h 7031915"/>
              <a:gd name="connsiteX17" fmla="*/ 6480094 w 8033654"/>
              <a:gd name="connsiteY17" fmla="*/ 292278 h 7031915"/>
              <a:gd name="connsiteX18" fmla="*/ 7949332 w 8033654"/>
              <a:gd name="connsiteY18" fmla="*/ 3216682 h 7031915"/>
              <a:gd name="connsiteX19" fmla="*/ 7992299 w 8033654"/>
              <a:gd name="connsiteY19" fmla="*/ 3302616 h 7031915"/>
              <a:gd name="connsiteX20" fmla="*/ 8021693 w 8033654"/>
              <a:gd name="connsiteY20" fmla="*/ 3397306 h 7031915"/>
              <a:gd name="connsiteX21" fmla="*/ 8033654 w 8033654"/>
              <a:gd name="connsiteY21" fmla="*/ 3515957 h 7031915"/>
              <a:gd name="connsiteX22" fmla="*/ 8021693 w 8033654"/>
              <a:gd name="connsiteY22" fmla="*/ 3634608 h 7031915"/>
              <a:gd name="connsiteX23" fmla="*/ 7992299 w 8033654"/>
              <a:gd name="connsiteY23" fmla="*/ 3729298 h 7031915"/>
              <a:gd name="connsiteX24" fmla="*/ 7949332 w 8033654"/>
              <a:gd name="connsiteY24" fmla="*/ 3815232 h 7031915"/>
              <a:gd name="connsiteX25" fmla="*/ 6535055 w 8033654"/>
              <a:gd name="connsiteY25" fmla="*/ 6638796 h 7031915"/>
              <a:gd name="connsiteX26" fmla="*/ 6524461 w 8033654"/>
              <a:gd name="connsiteY26" fmla="*/ 6646190 h 7031915"/>
              <a:gd name="connsiteX27" fmla="*/ 6482456 w 8033654"/>
              <a:gd name="connsiteY27" fmla="*/ 6736229 h 7031915"/>
              <a:gd name="connsiteX28" fmla="*/ 6090371 w 8033654"/>
              <a:gd name="connsiteY28" fmla="*/ 7019956 h 7031915"/>
              <a:gd name="connsiteX29" fmla="*/ 5971740 w 8033654"/>
              <a:gd name="connsiteY29" fmla="*/ 7031915 h 7031915"/>
              <a:gd name="connsiteX30" fmla="*/ 5971700 w 8033654"/>
              <a:gd name="connsiteY30" fmla="*/ 7031915 h 7031915"/>
              <a:gd name="connsiteX31" fmla="*/ 2058326 w 8033654"/>
              <a:gd name="connsiteY31" fmla="*/ 7031915 h 7031915"/>
              <a:gd name="connsiteX32" fmla="*/ 2176958 w 8033654"/>
              <a:gd name="connsiteY32" fmla="*/ 7019956 h 7031915"/>
              <a:gd name="connsiteX33" fmla="*/ 2176957 w 8033654"/>
              <a:gd name="connsiteY33" fmla="*/ 7019956 h 7031915"/>
              <a:gd name="connsiteX34" fmla="*/ 2058326 w 8033654"/>
              <a:gd name="connsiteY34" fmla="*/ 7031915 h 7031915"/>
              <a:gd name="connsiteX35" fmla="*/ 2058286 w 8033654"/>
              <a:gd name="connsiteY35" fmla="*/ 7031915 h 7031915"/>
              <a:gd name="connsiteX36" fmla="*/ 1939655 w 8033654"/>
              <a:gd name="connsiteY36" fmla="*/ 7019956 h 7031915"/>
              <a:gd name="connsiteX37" fmla="*/ 1642007 w 8033654"/>
              <a:gd name="connsiteY37" fmla="*/ 6859480 h 7031915"/>
              <a:gd name="connsiteX38" fmla="*/ 1570173 w 8033654"/>
              <a:gd name="connsiteY38" fmla="*/ 6772417 h 7031915"/>
              <a:gd name="connsiteX39" fmla="*/ 1508795 w 8033654"/>
              <a:gd name="connsiteY39" fmla="*/ 6649661 h 7031915"/>
              <a:gd name="connsiteX40" fmla="*/ 1508794 w 8033654"/>
              <a:gd name="connsiteY40" fmla="*/ 6649657 h 7031915"/>
              <a:gd name="connsiteX41" fmla="*/ 115723 w 8033654"/>
              <a:gd name="connsiteY41" fmla="*/ 3863519 h 7031915"/>
              <a:gd name="connsiteX42" fmla="*/ 115722 w 8033654"/>
              <a:gd name="connsiteY42" fmla="*/ 3863518 h 7031915"/>
              <a:gd name="connsiteX43" fmla="*/ 29470 w 8033654"/>
              <a:gd name="connsiteY43" fmla="*/ 3691014 h 7031915"/>
              <a:gd name="connsiteX44" fmla="*/ 11962 w 8033654"/>
              <a:gd name="connsiteY44" fmla="*/ 3634608 h 7031915"/>
              <a:gd name="connsiteX45" fmla="*/ 0 w 8033654"/>
              <a:gd name="connsiteY45" fmla="*/ 3515957 h 7031915"/>
              <a:gd name="connsiteX46" fmla="*/ 11962 w 8033654"/>
              <a:gd name="connsiteY46" fmla="*/ 3397306 h 7031915"/>
              <a:gd name="connsiteX47" fmla="*/ 29470 w 8033654"/>
              <a:gd name="connsiteY47" fmla="*/ 3340901 h 7031915"/>
              <a:gd name="connsiteX48" fmla="*/ 115722 w 8033654"/>
              <a:gd name="connsiteY48" fmla="*/ 3168396 h 7031915"/>
              <a:gd name="connsiteX49" fmla="*/ 115723 w 8033654"/>
              <a:gd name="connsiteY49" fmla="*/ 3168396 h 7031915"/>
              <a:gd name="connsiteX50" fmla="*/ 1508796 w 8033654"/>
              <a:gd name="connsiteY50" fmla="*/ 382255 h 7031915"/>
              <a:gd name="connsiteX51" fmla="*/ 1570174 w 8033654"/>
              <a:gd name="connsiteY51" fmla="*/ 259499 h 7031915"/>
              <a:gd name="connsiteX52" fmla="*/ 1642008 w 8033654"/>
              <a:gd name="connsiteY52" fmla="*/ 172435 h 7031915"/>
              <a:gd name="connsiteX53" fmla="*/ 1939656 w 8033654"/>
              <a:gd name="connsiteY53" fmla="*/ 11959 h 7031915"/>
              <a:gd name="connsiteX54" fmla="*/ 2058287 w 8033654"/>
              <a:gd name="connsiteY54"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6482461 w 8033654"/>
              <a:gd name="connsiteY3" fmla="*/ 295697 h 7031915"/>
              <a:gd name="connsiteX4" fmla="*/ 6520430 w 8033654"/>
              <a:gd name="connsiteY4" fmla="*/ 377086 h 7031915"/>
              <a:gd name="connsiteX5" fmla="*/ 6482461 w 8033654"/>
              <a:gd name="connsiteY5" fmla="*/ 295697 h 7031915"/>
              <a:gd name="connsiteX6" fmla="*/ 2058287 w 8033654"/>
              <a:gd name="connsiteY6" fmla="*/ 0 h 7031915"/>
              <a:gd name="connsiteX7" fmla="*/ 2058326 w 8033654"/>
              <a:gd name="connsiteY7" fmla="*/ 0 h 7031915"/>
              <a:gd name="connsiteX8" fmla="*/ 5971699 w 8033654"/>
              <a:gd name="connsiteY8" fmla="*/ 0 h 7031915"/>
              <a:gd name="connsiteX9" fmla="*/ 5971700 w 8033654"/>
              <a:gd name="connsiteY9" fmla="*/ 0 h 7031915"/>
              <a:gd name="connsiteX10" fmla="*/ 5971740 w 8033654"/>
              <a:gd name="connsiteY10" fmla="*/ 0 h 7031915"/>
              <a:gd name="connsiteX11" fmla="*/ 6090371 w 8033654"/>
              <a:gd name="connsiteY11" fmla="*/ 11959 h 7031915"/>
              <a:gd name="connsiteX12" fmla="*/ 6357004 w 8033654"/>
              <a:gd name="connsiteY12" fmla="*/ 143562 h 7031915"/>
              <a:gd name="connsiteX13" fmla="*/ 6421756 w 8033654"/>
              <a:gd name="connsiteY13" fmla="*/ 209878 h 7031915"/>
              <a:gd name="connsiteX14" fmla="*/ 6426018 w 8033654"/>
              <a:gd name="connsiteY14" fmla="*/ 214243 h 7031915"/>
              <a:gd name="connsiteX15" fmla="*/ 6463356 w 8033654"/>
              <a:gd name="connsiteY15" fmla="*/ 268125 h 7031915"/>
              <a:gd name="connsiteX16" fmla="*/ 6480094 w 8033654"/>
              <a:gd name="connsiteY16" fmla="*/ 292278 h 7031915"/>
              <a:gd name="connsiteX17" fmla="*/ 7949332 w 8033654"/>
              <a:gd name="connsiteY17" fmla="*/ 3216682 h 7031915"/>
              <a:gd name="connsiteX18" fmla="*/ 7992299 w 8033654"/>
              <a:gd name="connsiteY18" fmla="*/ 3302616 h 7031915"/>
              <a:gd name="connsiteX19" fmla="*/ 8021693 w 8033654"/>
              <a:gd name="connsiteY19" fmla="*/ 3397306 h 7031915"/>
              <a:gd name="connsiteX20" fmla="*/ 8033654 w 8033654"/>
              <a:gd name="connsiteY20" fmla="*/ 3515957 h 7031915"/>
              <a:gd name="connsiteX21" fmla="*/ 8021693 w 8033654"/>
              <a:gd name="connsiteY21" fmla="*/ 3634608 h 7031915"/>
              <a:gd name="connsiteX22" fmla="*/ 7992299 w 8033654"/>
              <a:gd name="connsiteY22" fmla="*/ 3729298 h 7031915"/>
              <a:gd name="connsiteX23" fmla="*/ 7949332 w 8033654"/>
              <a:gd name="connsiteY23" fmla="*/ 3815232 h 7031915"/>
              <a:gd name="connsiteX24" fmla="*/ 6535055 w 8033654"/>
              <a:gd name="connsiteY24" fmla="*/ 6638796 h 7031915"/>
              <a:gd name="connsiteX25" fmla="*/ 6524461 w 8033654"/>
              <a:gd name="connsiteY25" fmla="*/ 6646190 h 7031915"/>
              <a:gd name="connsiteX26" fmla="*/ 6482456 w 8033654"/>
              <a:gd name="connsiteY26" fmla="*/ 6736229 h 7031915"/>
              <a:gd name="connsiteX27" fmla="*/ 6090371 w 8033654"/>
              <a:gd name="connsiteY27" fmla="*/ 7019956 h 7031915"/>
              <a:gd name="connsiteX28" fmla="*/ 5971740 w 8033654"/>
              <a:gd name="connsiteY28" fmla="*/ 7031915 h 7031915"/>
              <a:gd name="connsiteX29" fmla="*/ 5971700 w 8033654"/>
              <a:gd name="connsiteY29" fmla="*/ 7031915 h 7031915"/>
              <a:gd name="connsiteX30" fmla="*/ 2058326 w 8033654"/>
              <a:gd name="connsiteY30" fmla="*/ 7031915 h 7031915"/>
              <a:gd name="connsiteX31" fmla="*/ 2176958 w 8033654"/>
              <a:gd name="connsiteY31" fmla="*/ 7019956 h 7031915"/>
              <a:gd name="connsiteX32" fmla="*/ 2176957 w 8033654"/>
              <a:gd name="connsiteY32" fmla="*/ 7019956 h 7031915"/>
              <a:gd name="connsiteX33" fmla="*/ 2058326 w 8033654"/>
              <a:gd name="connsiteY33" fmla="*/ 7031915 h 7031915"/>
              <a:gd name="connsiteX34" fmla="*/ 2058286 w 8033654"/>
              <a:gd name="connsiteY34" fmla="*/ 7031915 h 7031915"/>
              <a:gd name="connsiteX35" fmla="*/ 1939655 w 8033654"/>
              <a:gd name="connsiteY35" fmla="*/ 7019956 h 7031915"/>
              <a:gd name="connsiteX36" fmla="*/ 1642007 w 8033654"/>
              <a:gd name="connsiteY36" fmla="*/ 6859480 h 7031915"/>
              <a:gd name="connsiteX37" fmla="*/ 1570173 w 8033654"/>
              <a:gd name="connsiteY37" fmla="*/ 6772417 h 7031915"/>
              <a:gd name="connsiteX38" fmla="*/ 1508795 w 8033654"/>
              <a:gd name="connsiteY38" fmla="*/ 6649661 h 7031915"/>
              <a:gd name="connsiteX39" fmla="*/ 1508794 w 8033654"/>
              <a:gd name="connsiteY39" fmla="*/ 6649657 h 7031915"/>
              <a:gd name="connsiteX40" fmla="*/ 115723 w 8033654"/>
              <a:gd name="connsiteY40" fmla="*/ 3863519 h 7031915"/>
              <a:gd name="connsiteX41" fmla="*/ 115722 w 8033654"/>
              <a:gd name="connsiteY41" fmla="*/ 3863518 h 7031915"/>
              <a:gd name="connsiteX42" fmla="*/ 29470 w 8033654"/>
              <a:gd name="connsiteY42" fmla="*/ 3691014 h 7031915"/>
              <a:gd name="connsiteX43" fmla="*/ 11962 w 8033654"/>
              <a:gd name="connsiteY43" fmla="*/ 3634608 h 7031915"/>
              <a:gd name="connsiteX44" fmla="*/ 0 w 8033654"/>
              <a:gd name="connsiteY44" fmla="*/ 3515957 h 7031915"/>
              <a:gd name="connsiteX45" fmla="*/ 11962 w 8033654"/>
              <a:gd name="connsiteY45" fmla="*/ 3397306 h 7031915"/>
              <a:gd name="connsiteX46" fmla="*/ 29470 w 8033654"/>
              <a:gd name="connsiteY46" fmla="*/ 3340901 h 7031915"/>
              <a:gd name="connsiteX47" fmla="*/ 115722 w 8033654"/>
              <a:gd name="connsiteY47" fmla="*/ 3168396 h 7031915"/>
              <a:gd name="connsiteX48" fmla="*/ 115723 w 8033654"/>
              <a:gd name="connsiteY48" fmla="*/ 3168396 h 7031915"/>
              <a:gd name="connsiteX49" fmla="*/ 1508796 w 8033654"/>
              <a:gd name="connsiteY49" fmla="*/ 382255 h 7031915"/>
              <a:gd name="connsiteX50" fmla="*/ 1570174 w 8033654"/>
              <a:gd name="connsiteY50" fmla="*/ 259499 h 7031915"/>
              <a:gd name="connsiteX51" fmla="*/ 1642008 w 8033654"/>
              <a:gd name="connsiteY51" fmla="*/ 172435 h 7031915"/>
              <a:gd name="connsiteX52" fmla="*/ 1939656 w 8033654"/>
              <a:gd name="connsiteY52" fmla="*/ 11959 h 7031915"/>
              <a:gd name="connsiteX53" fmla="*/ 2058287 w 8033654"/>
              <a:gd name="connsiteY53" fmla="*/ 0 h 7031915"/>
              <a:gd name="connsiteX0" fmla="*/ 6529086 w 8033654"/>
              <a:gd name="connsiteY0" fmla="*/ 402424 h 7031915"/>
              <a:gd name="connsiteX1" fmla="*/ 6540064 w 8033654"/>
              <a:gd name="connsiteY1" fmla="*/ 434562 h 7031915"/>
              <a:gd name="connsiteX2" fmla="*/ 6529086 w 8033654"/>
              <a:gd name="connsiteY2" fmla="*/ 402424 h 7031915"/>
              <a:gd name="connsiteX3" fmla="*/ 2058287 w 8033654"/>
              <a:gd name="connsiteY3" fmla="*/ 0 h 7031915"/>
              <a:gd name="connsiteX4" fmla="*/ 2058326 w 8033654"/>
              <a:gd name="connsiteY4" fmla="*/ 0 h 7031915"/>
              <a:gd name="connsiteX5" fmla="*/ 5971699 w 8033654"/>
              <a:gd name="connsiteY5" fmla="*/ 0 h 7031915"/>
              <a:gd name="connsiteX6" fmla="*/ 5971700 w 8033654"/>
              <a:gd name="connsiteY6" fmla="*/ 0 h 7031915"/>
              <a:gd name="connsiteX7" fmla="*/ 5971740 w 8033654"/>
              <a:gd name="connsiteY7" fmla="*/ 0 h 7031915"/>
              <a:gd name="connsiteX8" fmla="*/ 6090371 w 8033654"/>
              <a:gd name="connsiteY8" fmla="*/ 11959 h 7031915"/>
              <a:gd name="connsiteX9" fmla="*/ 6357004 w 8033654"/>
              <a:gd name="connsiteY9" fmla="*/ 143562 h 7031915"/>
              <a:gd name="connsiteX10" fmla="*/ 6421756 w 8033654"/>
              <a:gd name="connsiteY10" fmla="*/ 209878 h 7031915"/>
              <a:gd name="connsiteX11" fmla="*/ 6426018 w 8033654"/>
              <a:gd name="connsiteY11" fmla="*/ 214243 h 7031915"/>
              <a:gd name="connsiteX12" fmla="*/ 6463356 w 8033654"/>
              <a:gd name="connsiteY12" fmla="*/ 268125 h 7031915"/>
              <a:gd name="connsiteX13" fmla="*/ 6480094 w 8033654"/>
              <a:gd name="connsiteY13" fmla="*/ 292278 h 7031915"/>
              <a:gd name="connsiteX14" fmla="*/ 7949332 w 8033654"/>
              <a:gd name="connsiteY14" fmla="*/ 3216682 h 7031915"/>
              <a:gd name="connsiteX15" fmla="*/ 7992299 w 8033654"/>
              <a:gd name="connsiteY15" fmla="*/ 3302616 h 7031915"/>
              <a:gd name="connsiteX16" fmla="*/ 8021693 w 8033654"/>
              <a:gd name="connsiteY16" fmla="*/ 3397306 h 7031915"/>
              <a:gd name="connsiteX17" fmla="*/ 8033654 w 8033654"/>
              <a:gd name="connsiteY17" fmla="*/ 3515957 h 7031915"/>
              <a:gd name="connsiteX18" fmla="*/ 8021693 w 8033654"/>
              <a:gd name="connsiteY18" fmla="*/ 3634608 h 7031915"/>
              <a:gd name="connsiteX19" fmla="*/ 7992299 w 8033654"/>
              <a:gd name="connsiteY19" fmla="*/ 3729298 h 7031915"/>
              <a:gd name="connsiteX20" fmla="*/ 7949332 w 8033654"/>
              <a:gd name="connsiteY20" fmla="*/ 3815232 h 7031915"/>
              <a:gd name="connsiteX21" fmla="*/ 6535055 w 8033654"/>
              <a:gd name="connsiteY21" fmla="*/ 6638796 h 7031915"/>
              <a:gd name="connsiteX22" fmla="*/ 6524461 w 8033654"/>
              <a:gd name="connsiteY22" fmla="*/ 6646190 h 7031915"/>
              <a:gd name="connsiteX23" fmla="*/ 6482456 w 8033654"/>
              <a:gd name="connsiteY23" fmla="*/ 6736229 h 7031915"/>
              <a:gd name="connsiteX24" fmla="*/ 6090371 w 8033654"/>
              <a:gd name="connsiteY24" fmla="*/ 7019956 h 7031915"/>
              <a:gd name="connsiteX25" fmla="*/ 5971740 w 8033654"/>
              <a:gd name="connsiteY25" fmla="*/ 7031915 h 7031915"/>
              <a:gd name="connsiteX26" fmla="*/ 5971700 w 8033654"/>
              <a:gd name="connsiteY26" fmla="*/ 7031915 h 7031915"/>
              <a:gd name="connsiteX27" fmla="*/ 2058326 w 8033654"/>
              <a:gd name="connsiteY27" fmla="*/ 7031915 h 7031915"/>
              <a:gd name="connsiteX28" fmla="*/ 2176958 w 8033654"/>
              <a:gd name="connsiteY28" fmla="*/ 7019956 h 7031915"/>
              <a:gd name="connsiteX29" fmla="*/ 2176957 w 8033654"/>
              <a:gd name="connsiteY29" fmla="*/ 7019956 h 7031915"/>
              <a:gd name="connsiteX30" fmla="*/ 2058326 w 8033654"/>
              <a:gd name="connsiteY30" fmla="*/ 7031915 h 7031915"/>
              <a:gd name="connsiteX31" fmla="*/ 2058286 w 8033654"/>
              <a:gd name="connsiteY31" fmla="*/ 7031915 h 7031915"/>
              <a:gd name="connsiteX32" fmla="*/ 1939655 w 8033654"/>
              <a:gd name="connsiteY32" fmla="*/ 7019956 h 7031915"/>
              <a:gd name="connsiteX33" fmla="*/ 1642007 w 8033654"/>
              <a:gd name="connsiteY33" fmla="*/ 6859480 h 7031915"/>
              <a:gd name="connsiteX34" fmla="*/ 1570173 w 8033654"/>
              <a:gd name="connsiteY34" fmla="*/ 6772417 h 7031915"/>
              <a:gd name="connsiteX35" fmla="*/ 1508795 w 8033654"/>
              <a:gd name="connsiteY35" fmla="*/ 6649661 h 7031915"/>
              <a:gd name="connsiteX36" fmla="*/ 1508794 w 8033654"/>
              <a:gd name="connsiteY36" fmla="*/ 6649657 h 7031915"/>
              <a:gd name="connsiteX37" fmla="*/ 115723 w 8033654"/>
              <a:gd name="connsiteY37" fmla="*/ 3863519 h 7031915"/>
              <a:gd name="connsiteX38" fmla="*/ 115722 w 8033654"/>
              <a:gd name="connsiteY38" fmla="*/ 3863518 h 7031915"/>
              <a:gd name="connsiteX39" fmla="*/ 29470 w 8033654"/>
              <a:gd name="connsiteY39" fmla="*/ 3691014 h 7031915"/>
              <a:gd name="connsiteX40" fmla="*/ 11962 w 8033654"/>
              <a:gd name="connsiteY40" fmla="*/ 3634608 h 7031915"/>
              <a:gd name="connsiteX41" fmla="*/ 0 w 8033654"/>
              <a:gd name="connsiteY41" fmla="*/ 3515957 h 7031915"/>
              <a:gd name="connsiteX42" fmla="*/ 11962 w 8033654"/>
              <a:gd name="connsiteY42" fmla="*/ 3397306 h 7031915"/>
              <a:gd name="connsiteX43" fmla="*/ 29470 w 8033654"/>
              <a:gd name="connsiteY43" fmla="*/ 3340901 h 7031915"/>
              <a:gd name="connsiteX44" fmla="*/ 115722 w 8033654"/>
              <a:gd name="connsiteY44" fmla="*/ 3168396 h 7031915"/>
              <a:gd name="connsiteX45" fmla="*/ 115723 w 8033654"/>
              <a:gd name="connsiteY45" fmla="*/ 3168396 h 7031915"/>
              <a:gd name="connsiteX46" fmla="*/ 1508796 w 8033654"/>
              <a:gd name="connsiteY46" fmla="*/ 382255 h 7031915"/>
              <a:gd name="connsiteX47" fmla="*/ 1570174 w 8033654"/>
              <a:gd name="connsiteY47" fmla="*/ 259499 h 7031915"/>
              <a:gd name="connsiteX48" fmla="*/ 1642008 w 8033654"/>
              <a:gd name="connsiteY48" fmla="*/ 172435 h 7031915"/>
              <a:gd name="connsiteX49" fmla="*/ 1939656 w 8033654"/>
              <a:gd name="connsiteY49" fmla="*/ 11959 h 7031915"/>
              <a:gd name="connsiteX50" fmla="*/ 2058287 w 8033654"/>
              <a:gd name="connsiteY50"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6480094 w 8033654"/>
              <a:gd name="connsiteY10" fmla="*/ 292278 h 7031915"/>
              <a:gd name="connsiteX11" fmla="*/ 7949332 w 8033654"/>
              <a:gd name="connsiteY11" fmla="*/ 3216682 h 7031915"/>
              <a:gd name="connsiteX12" fmla="*/ 7992299 w 8033654"/>
              <a:gd name="connsiteY12" fmla="*/ 3302616 h 7031915"/>
              <a:gd name="connsiteX13" fmla="*/ 8021693 w 8033654"/>
              <a:gd name="connsiteY13" fmla="*/ 3397306 h 7031915"/>
              <a:gd name="connsiteX14" fmla="*/ 8033654 w 8033654"/>
              <a:gd name="connsiteY14" fmla="*/ 3515957 h 7031915"/>
              <a:gd name="connsiteX15" fmla="*/ 8021693 w 8033654"/>
              <a:gd name="connsiteY15" fmla="*/ 3634608 h 7031915"/>
              <a:gd name="connsiteX16" fmla="*/ 7992299 w 8033654"/>
              <a:gd name="connsiteY16" fmla="*/ 3729298 h 7031915"/>
              <a:gd name="connsiteX17" fmla="*/ 7949332 w 8033654"/>
              <a:gd name="connsiteY17" fmla="*/ 3815232 h 7031915"/>
              <a:gd name="connsiteX18" fmla="*/ 6535055 w 8033654"/>
              <a:gd name="connsiteY18" fmla="*/ 6638796 h 7031915"/>
              <a:gd name="connsiteX19" fmla="*/ 6524461 w 8033654"/>
              <a:gd name="connsiteY19" fmla="*/ 6646190 h 7031915"/>
              <a:gd name="connsiteX20" fmla="*/ 6482456 w 8033654"/>
              <a:gd name="connsiteY20" fmla="*/ 6736229 h 7031915"/>
              <a:gd name="connsiteX21" fmla="*/ 6090371 w 8033654"/>
              <a:gd name="connsiteY21" fmla="*/ 7019956 h 7031915"/>
              <a:gd name="connsiteX22" fmla="*/ 5971740 w 8033654"/>
              <a:gd name="connsiteY22" fmla="*/ 7031915 h 7031915"/>
              <a:gd name="connsiteX23" fmla="*/ 5971700 w 8033654"/>
              <a:gd name="connsiteY23" fmla="*/ 7031915 h 7031915"/>
              <a:gd name="connsiteX24" fmla="*/ 2058326 w 8033654"/>
              <a:gd name="connsiteY24" fmla="*/ 7031915 h 7031915"/>
              <a:gd name="connsiteX25" fmla="*/ 2176958 w 8033654"/>
              <a:gd name="connsiteY25" fmla="*/ 7019956 h 7031915"/>
              <a:gd name="connsiteX26" fmla="*/ 2176957 w 8033654"/>
              <a:gd name="connsiteY26" fmla="*/ 7019956 h 7031915"/>
              <a:gd name="connsiteX27" fmla="*/ 2058326 w 8033654"/>
              <a:gd name="connsiteY27" fmla="*/ 7031915 h 7031915"/>
              <a:gd name="connsiteX28" fmla="*/ 2058286 w 8033654"/>
              <a:gd name="connsiteY28" fmla="*/ 7031915 h 7031915"/>
              <a:gd name="connsiteX29" fmla="*/ 1939655 w 8033654"/>
              <a:gd name="connsiteY29" fmla="*/ 7019956 h 7031915"/>
              <a:gd name="connsiteX30" fmla="*/ 1642007 w 8033654"/>
              <a:gd name="connsiteY30" fmla="*/ 6859480 h 7031915"/>
              <a:gd name="connsiteX31" fmla="*/ 1570173 w 8033654"/>
              <a:gd name="connsiteY31" fmla="*/ 6772417 h 7031915"/>
              <a:gd name="connsiteX32" fmla="*/ 1508795 w 8033654"/>
              <a:gd name="connsiteY32" fmla="*/ 6649661 h 7031915"/>
              <a:gd name="connsiteX33" fmla="*/ 1508794 w 8033654"/>
              <a:gd name="connsiteY33" fmla="*/ 6649657 h 7031915"/>
              <a:gd name="connsiteX34" fmla="*/ 115723 w 8033654"/>
              <a:gd name="connsiteY34" fmla="*/ 3863519 h 7031915"/>
              <a:gd name="connsiteX35" fmla="*/ 115722 w 8033654"/>
              <a:gd name="connsiteY35" fmla="*/ 3863518 h 7031915"/>
              <a:gd name="connsiteX36" fmla="*/ 29470 w 8033654"/>
              <a:gd name="connsiteY36" fmla="*/ 3691014 h 7031915"/>
              <a:gd name="connsiteX37" fmla="*/ 11962 w 8033654"/>
              <a:gd name="connsiteY37" fmla="*/ 3634608 h 7031915"/>
              <a:gd name="connsiteX38" fmla="*/ 0 w 8033654"/>
              <a:gd name="connsiteY38" fmla="*/ 3515957 h 7031915"/>
              <a:gd name="connsiteX39" fmla="*/ 11962 w 8033654"/>
              <a:gd name="connsiteY39" fmla="*/ 3397306 h 7031915"/>
              <a:gd name="connsiteX40" fmla="*/ 29470 w 8033654"/>
              <a:gd name="connsiteY40" fmla="*/ 3340901 h 7031915"/>
              <a:gd name="connsiteX41" fmla="*/ 115722 w 8033654"/>
              <a:gd name="connsiteY41" fmla="*/ 3168396 h 7031915"/>
              <a:gd name="connsiteX42" fmla="*/ 115723 w 8033654"/>
              <a:gd name="connsiteY42" fmla="*/ 3168396 h 7031915"/>
              <a:gd name="connsiteX43" fmla="*/ 1508796 w 8033654"/>
              <a:gd name="connsiteY43" fmla="*/ 382255 h 7031915"/>
              <a:gd name="connsiteX44" fmla="*/ 1570174 w 8033654"/>
              <a:gd name="connsiteY44" fmla="*/ 259499 h 7031915"/>
              <a:gd name="connsiteX45" fmla="*/ 1642008 w 8033654"/>
              <a:gd name="connsiteY45" fmla="*/ 172435 h 7031915"/>
              <a:gd name="connsiteX46" fmla="*/ 1939656 w 8033654"/>
              <a:gd name="connsiteY46" fmla="*/ 11959 h 7031915"/>
              <a:gd name="connsiteX47" fmla="*/ 2058287 w 8033654"/>
              <a:gd name="connsiteY47"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176957 w 8033654"/>
              <a:gd name="connsiteY25" fmla="*/ 7019956 h 7031915"/>
              <a:gd name="connsiteX26" fmla="*/ 2058326 w 8033654"/>
              <a:gd name="connsiteY26" fmla="*/ 7031915 h 7031915"/>
              <a:gd name="connsiteX27" fmla="*/ 2058286 w 8033654"/>
              <a:gd name="connsiteY27" fmla="*/ 7031915 h 7031915"/>
              <a:gd name="connsiteX28" fmla="*/ 1939655 w 8033654"/>
              <a:gd name="connsiteY28" fmla="*/ 7019956 h 7031915"/>
              <a:gd name="connsiteX29" fmla="*/ 1642007 w 8033654"/>
              <a:gd name="connsiteY29" fmla="*/ 6859480 h 7031915"/>
              <a:gd name="connsiteX30" fmla="*/ 1570173 w 8033654"/>
              <a:gd name="connsiteY30" fmla="*/ 6772417 h 7031915"/>
              <a:gd name="connsiteX31" fmla="*/ 1508795 w 8033654"/>
              <a:gd name="connsiteY31" fmla="*/ 6649661 h 7031915"/>
              <a:gd name="connsiteX32" fmla="*/ 1508794 w 8033654"/>
              <a:gd name="connsiteY32" fmla="*/ 6649657 h 7031915"/>
              <a:gd name="connsiteX33" fmla="*/ 115723 w 8033654"/>
              <a:gd name="connsiteY33" fmla="*/ 3863519 h 7031915"/>
              <a:gd name="connsiteX34" fmla="*/ 115722 w 8033654"/>
              <a:gd name="connsiteY34" fmla="*/ 3863518 h 7031915"/>
              <a:gd name="connsiteX35" fmla="*/ 29470 w 8033654"/>
              <a:gd name="connsiteY35" fmla="*/ 3691014 h 7031915"/>
              <a:gd name="connsiteX36" fmla="*/ 11962 w 8033654"/>
              <a:gd name="connsiteY36" fmla="*/ 3634608 h 7031915"/>
              <a:gd name="connsiteX37" fmla="*/ 0 w 8033654"/>
              <a:gd name="connsiteY37" fmla="*/ 3515957 h 7031915"/>
              <a:gd name="connsiteX38" fmla="*/ 11962 w 8033654"/>
              <a:gd name="connsiteY38" fmla="*/ 3397306 h 7031915"/>
              <a:gd name="connsiteX39" fmla="*/ 29470 w 8033654"/>
              <a:gd name="connsiteY39" fmla="*/ 3340901 h 7031915"/>
              <a:gd name="connsiteX40" fmla="*/ 115722 w 8033654"/>
              <a:gd name="connsiteY40" fmla="*/ 3168396 h 7031915"/>
              <a:gd name="connsiteX41" fmla="*/ 115723 w 8033654"/>
              <a:gd name="connsiteY41" fmla="*/ 3168396 h 7031915"/>
              <a:gd name="connsiteX42" fmla="*/ 1508796 w 8033654"/>
              <a:gd name="connsiteY42" fmla="*/ 382255 h 7031915"/>
              <a:gd name="connsiteX43" fmla="*/ 1570174 w 8033654"/>
              <a:gd name="connsiteY43" fmla="*/ 259499 h 7031915"/>
              <a:gd name="connsiteX44" fmla="*/ 1642008 w 8033654"/>
              <a:gd name="connsiteY44" fmla="*/ 172435 h 7031915"/>
              <a:gd name="connsiteX45" fmla="*/ 1939656 w 8033654"/>
              <a:gd name="connsiteY45" fmla="*/ 11959 h 7031915"/>
              <a:gd name="connsiteX46" fmla="*/ 2058287 w 8033654"/>
              <a:gd name="connsiteY46"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176958 w 8033654"/>
              <a:gd name="connsiteY24" fmla="*/ 7019956 h 7031915"/>
              <a:gd name="connsiteX25" fmla="*/ 2058326 w 8033654"/>
              <a:gd name="connsiteY25" fmla="*/ 7031915 h 7031915"/>
              <a:gd name="connsiteX26" fmla="*/ 2058286 w 8033654"/>
              <a:gd name="connsiteY26" fmla="*/ 7031915 h 7031915"/>
              <a:gd name="connsiteX27" fmla="*/ 1939655 w 8033654"/>
              <a:gd name="connsiteY27" fmla="*/ 7019956 h 7031915"/>
              <a:gd name="connsiteX28" fmla="*/ 1642007 w 8033654"/>
              <a:gd name="connsiteY28" fmla="*/ 6859480 h 7031915"/>
              <a:gd name="connsiteX29" fmla="*/ 1570173 w 8033654"/>
              <a:gd name="connsiteY29" fmla="*/ 6772417 h 7031915"/>
              <a:gd name="connsiteX30" fmla="*/ 1508795 w 8033654"/>
              <a:gd name="connsiteY30" fmla="*/ 6649661 h 7031915"/>
              <a:gd name="connsiteX31" fmla="*/ 1508794 w 8033654"/>
              <a:gd name="connsiteY31" fmla="*/ 6649657 h 7031915"/>
              <a:gd name="connsiteX32" fmla="*/ 115723 w 8033654"/>
              <a:gd name="connsiteY32" fmla="*/ 3863519 h 7031915"/>
              <a:gd name="connsiteX33" fmla="*/ 115722 w 8033654"/>
              <a:gd name="connsiteY33" fmla="*/ 3863518 h 7031915"/>
              <a:gd name="connsiteX34" fmla="*/ 29470 w 8033654"/>
              <a:gd name="connsiteY34" fmla="*/ 3691014 h 7031915"/>
              <a:gd name="connsiteX35" fmla="*/ 11962 w 8033654"/>
              <a:gd name="connsiteY35" fmla="*/ 3634608 h 7031915"/>
              <a:gd name="connsiteX36" fmla="*/ 0 w 8033654"/>
              <a:gd name="connsiteY36" fmla="*/ 3515957 h 7031915"/>
              <a:gd name="connsiteX37" fmla="*/ 11962 w 8033654"/>
              <a:gd name="connsiteY37" fmla="*/ 3397306 h 7031915"/>
              <a:gd name="connsiteX38" fmla="*/ 29470 w 8033654"/>
              <a:gd name="connsiteY38" fmla="*/ 3340901 h 7031915"/>
              <a:gd name="connsiteX39" fmla="*/ 115722 w 8033654"/>
              <a:gd name="connsiteY39" fmla="*/ 3168396 h 7031915"/>
              <a:gd name="connsiteX40" fmla="*/ 115723 w 8033654"/>
              <a:gd name="connsiteY40" fmla="*/ 3168396 h 7031915"/>
              <a:gd name="connsiteX41" fmla="*/ 1508796 w 8033654"/>
              <a:gd name="connsiteY41" fmla="*/ 382255 h 7031915"/>
              <a:gd name="connsiteX42" fmla="*/ 1570174 w 8033654"/>
              <a:gd name="connsiteY42" fmla="*/ 259499 h 7031915"/>
              <a:gd name="connsiteX43" fmla="*/ 1642008 w 8033654"/>
              <a:gd name="connsiteY43" fmla="*/ 172435 h 7031915"/>
              <a:gd name="connsiteX44" fmla="*/ 1939656 w 8033654"/>
              <a:gd name="connsiteY44" fmla="*/ 11959 h 7031915"/>
              <a:gd name="connsiteX45" fmla="*/ 2058287 w 8033654"/>
              <a:gd name="connsiteY45"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524461 w 8033654"/>
              <a:gd name="connsiteY18" fmla="*/ 6646190 h 7031915"/>
              <a:gd name="connsiteX19" fmla="*/ 6482456 w 8033654"/>
              <a:gd name="connsiteY19" fmla="*/ 6736229 h 7031915"/>
              <a:gd name="connsiteX20" fmla="*/ 6090371 w 8033654"/>
              <a:gd name="connsiteY20" fmla="*/ 7019956 h 7031915"/>
              <a:gd name="connsiteX21" fmla="*/ 5971740 w 8033654"/>
              <a:gd name="connsiteY21" fmla="*/ 7031915 h 7031915"/>
              <a:gd name="connsiteX22" fmla="*/ 5971700 w 8033654"/>
              <a:gd name="connsiteY22" fmla="*/ 7031915 h 7031915"/>
              <a:gd name="connsiteX23" fmla="*/ 2058326 w 8033654"/>
              <a:gd name="connsiteY23" fmla="*/ 7031915 h 7031915"/>
              <a:gd name="connsiteX24" fmla="*/ 2058326 w 8033654"/>
              <a:gd name="connsiteY24" fmla="*/ 7031915 h 7031915"/>
              <a:gd name="connsiteX25" fmla="*/ 2058286 w 8033654"/>
              <a:gd name="connsiteY25" fmla="*/ 7031915 h 7031915"/>
              <a:gd name="connsiteX26" fmla="*/ 1939655 w 8033654"/>
              <a:gd name="connsiteY26" fmla="*/ 7019956 h 7031915"/>
              <a:gd name="connsiteX27" fmla="*/ 1642007 w 8033654"/>
              <a:gd name="connsiteY27" fmla="*/ 6859480 h 7031915"/>
              <a:gd name="connsiteX28" fmla="*/ 1570173 w 8033654"/>
              <a:gd name="connsiteY28" fmla="*/ 6772417 h 7031915"/>
              <a:gd name="connsiteX29" fmla="*/ 1508795 w 8033654"/>
              <a:gd name="connsiteY29" fmla="*/ 6649661 h 7031915"/>
              <a:gd name="connsiteX30" fmla="*/ 1508794 w 8033654"/>
              <a:gd name="connsiteY30" fmla="*/ 6649657 h 7031915"/>
              <a:gd name="connsiteX31" fmla="*/ 115723 w 8033654"/>
              <a:gd name="connsiteY31" fmla="*/ 3863519 h 7031915"/>
              <a:gd name="connsiteX32" fmla="*/ 115722 w 8033654"/>
              <a:gd name="connsiteY32" fmla="*/ 3863518 h 7031915"/>
              <a:gd name="connsiteX33" fmla="*/ 29470 w 8033654"/>
              <a:gd name="connsiteY33" fmla="*/ 3691014 h 7031915"/>
              <a:gd name="connsiteX34" fmla="*/ 11962 w 8033654"/>
              <a:gd name="connsiteY34" fmla="*/ 3634608 h 7031915"/>
              <a:gd name="connsiteX35" fmla="*/ 0 w 8033654"/>
              <a:gd name="connsiteY35" fmla="*/ 3515957 h 7031915"/>
              <a:gd name="connsiteX36" fmla="*/ 11962 w 8033654"/>
              <a:gd name="connsiteY36" fmla="*/ 3397306 h 7031915"/>
              <a:gd name="connsiteX37" fmla="*/ 29470 w 8033654"/>
              <a:gd name="connsiteY37" fmla="*/ 3340901 h 7031915"/>
              <a:gd name="connsiteX38" fmla="*/ 115722 w 8033654"/>
              <a:gd name="connsiteY38" fmla="*/ 3168396 h 7031915"/>
              <a:gd name="connsiteX39" fmla="*/ 115723 w 8033654"/>
              <a:gd name="connsiteY39" fmla="*/ 3168396 h 7031915"/>
              <a:gd name="connsiteX40" fmla="*/ 1508796 w 8033654"/>
              <a:gd name="connsiteY40" fmla="*/ 382255 h 7031915"/>
              <a:gd name="connsiteX41" fmla="*/ 1570174 w 8033654"/>
              <a:gd name="connsiteY41" fmla="*/ 259499 h 7031915"/>
              <a:gd name="connsiteX42" fmla="*/ 1642008 w 8033654"/>
              <a:gd name="connsiteY42" fmla="*/ 172435 h 7031915"/>
              <a:gd name="connsiteX43" fmla="*/ 1939656 w 8033654"/>
              <a:gd name="connsiteY43" fmla="*/ 11959 h 7031915"/>
              <a:gd name="connsiteX44" fmla="*/ 2058287 w 8033654"/>
              <a:gd name="connsiteY44"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535055 w 8033654"/>
              <a:gd name="connsiteY17" fmla="*/ 6638796 h 7031915"/>
              <a:gd name="connsiteX18" fmla="*/ 6482456 w 8033654"/>
              <a:gd name="connsiteY18" fmla="*/ 6736229 h 7031915"/>
              <a:gd name="connsiteX19" fmla="*/ 6090371 w 8033654"/>
              <a:gd name="connsiteY19" fmla="*/ 7019956 h 7031915"/>
              <a:gd name="connsiteX20" fmla="*/ 5971740 w 8033654"/>
              <a:gd name="connsiteY20" fmla="*/ 7031915 h 7031915"/>
              <a:gd name="connsiteX21" fmla="*/ 5971700 w 8033654"/>
              <a:gd name="connsiteY21" fmla="*/ 7031915 h 7031915"/>
              <a:gd name="connsiteX22" fmla="*/ 2058326 w 8033654"/>
              <a:gd name="connsiteY22" fmla="*/ 7031915 h 7031915"/>
              <a:gd name="connsiteX23" fmla="*/ 2058326 w 8033654"/>
              <a:gd name="connsiteY23" fmla="*/ 7031915 h 7031915"/>
              <a:gd name="connsiteX24" fmla="*/ 2058286 w 8033654"/>
              <a:gd name="connsiteY24" fmla="*/ 7031915 h 7031915"/>
              <a:gd name="connsiteX25" fmla="*/ 1939655 w 8033654"/>
              <a:gd name="connsiteY25" fmla="*/ 7019956 h 7031915"/>
              <a:gd name="connsiteX26" fmla="*/ 1642007 w 8033654"/>
              <a:gd name="connsiteY26" fmla="*/ 6859480 h 7031915"/>
              <a:gd name="connsiteX27" fmla="*/ 1570173 w 8033654"/>
              <a:gd name="connsiteY27" fmla="*/ 6772417 h 7031915"/>
              <a:gd name="connsiteX28" fmla="*/ 1508795 w 8033654"/>
              <a:gd name="connsiteY28" fmla="*/ 6649661 h 7031915"/>
              <a:gd name="connsiteX29" fmla="*/ 1508794 w 8033654"/>
              <a:gd name="connsiteY29" fmla="*/ 6649657 h 7031915"/>
              <a:gd name="connsiteX30" fmla="*/ 115723 w 8033654"/>
              <a:gd name="connsiteY30" fmla="*/ 3863519 h 7031915"/>
              <a:gd name="connsiteX31" fmla="*/ 115722 w 8033654"/>
              <a:gd name="connsiteY31" fmla="*/ 3863518 h 7031915"/>
              <a:gd name="connsiteX32" fmla="*/ 29470 w 8033654"/>
              <a:gd name="connsiteY32" fmla="*/ 3691014 h 7031915"/>
              <a:gd name="connsiteX33" fmla="*/ 11962 w 8033654"/>
              <a:gd name="connsiteY33" fmla="*/ 3634608 h 7031915"/>
              <a:gd name="connsiteX34" fmla="*/ 0 w 8033654"/>
              <a:gd name="connsiteY34" fmla="*/ 3515957 h 7031915"/>
              <a:gd name="connsiteX35" fmla="*/ 11962 w 8033654"/>
              <a:gd name="connsiteY35" fmla="*/ 3397306 h 7031915"/>
              <a:gd name="connsiteX36" fmla="*/ 29470 w 8033654"/>
              <a:gd name="connsiteY36" fmla="*/ 3340901 h 7031915"/>
              <a:gd name="connsiteX37" fmla="*/ 115722 w 8033654"/>
              <a:gd name="connsiteY37" fmla="*/ 3168396 h 7031915"/>
              <a:gd name="connsiteX38" fmla="*/ 115723 w 8033654"/>
              <a:gd name="connsiteY38" fmla="*/ 3168396 h 7031915"/>
              <a:gd name="connsiteX39" fmla="*/ 1508796 w 8033654"/>
              <a:gd name="connsiteY39" fmla="*/ 382255 h 7031915"/>
              <a:gd name="connsiteX40" fmla="*/ 1570174 w 8033654"/>
              <a:gd name="connsiteY40" fmla="*/ 259499 h 7031915"/>
              <a:gd name="connsiteX41" fmla="*/ 1642008 w 8033654"/>
              <a:gd name="connsiteY41" fmla="*/ 172435 h 7031915"/>
              <a:gd name="connsiteX42" fmla="*/ 1939656 w 8033654"/>
              <a:gd name="connsiteY42" fmla="*/ 11959 h 7031915"/>
              <a:gd name="connsiteX43" fmla="*/ 2058287 w 8033654"/>
              <a:gd name="connsiteY43"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6463356 w 8033654"/>
              <a:gd name="connsiteY9" fmla="*/ 268125 h 7031915"/>
              <a:gd name="connsiteX10" fmla="*/ 7949332 w 8033654"/>
              <a:gd name="connsiteY10" fmla="*/ 3216682 h 7031915"/>
              <a:gd name="connsiteX11" fmla="*/ 7992299 w 8033654"/>
              <a:gd name="connsiteY11" fmla="*/ 3302616 h 7031915"/>
              <a:gd name="connsiteX12" fmla="*/ 8021693 w 8033654"/>
              <a:gd name="connsiteY12" fmla="*/ 3397306 h 7031915"/>
              <a:gd name="connsiteX13" fmla="*/ 8033654 w 8033654"/>
              <a:gd name="connsiteY13" fmla="*/ 3515957 h 7031915"/>
              <a:gd name="connsiteX14" fmla="*/ 8021693 w 8033654"/>
              <a:gd name="connsiteY14" fmla="*/ 3634608 h 7031915"/>
              <a:gd name="connsiteX15" fmla="*/ 7992299 w 8033654"/>
              <a:gd name="connsiteY15" fmla="*/ 3729298 h 7031915"/>
              <a:gd name="connsiteX16" fmla="*/ 7949332 w 8033654"/>
              <a:gd name="connsiteY16" fmla="*/ 3815232 h 7031915"/>
              <a:gd name="connsiteX17" fmla="*/ 6482456 w 8033654"/>
              <a:gd name="connsiteY17" fmla="*/ 6736229 h 7031915"/>
              <a:gd name="connsiteX18" fmla="*/ 6090371 w 8033654"/>
              <a:gd name="connsiteY18" fmla="*/ 7019956 h 7031915"/>
              <a:gd name="connsiteX19" fmla="*/ 5971740 w 8033654"/>
              <a:gd name="connsiteY19" fmla="*/ 7031915 h 7031915"/>
              <a:gd name="connsiteX20" fmla="*/ 5971700 w 8033654"/>
              <a:gd name="connsiteY20" fmla="*/ 7031915 h 7031915"/>
              <a:gd name="connsiteX21" fmla="*/ 2058326 w 8033654"/>
              <a:gd name="connsiteY21" fmla="*/ 7031915 h 7031915"/>
              <a:gd name="connsiteX22" fmla="*/ 2058326 w 8033654"/>
              <a:gd name="connsiteY22" fmla="*/ 7031915 h 7031915"/>
              <a:gd name="connsiteX23" fmla="*/ 2058286 w 8033654"/>
              <a:gd name="connsiteY23" fmla="*/ 7031915 h 7031915"/>
              <a:gd name="connsiteX24" fmla="*/ 1939655 w 8033654"/>
              <a:gd name="connsiteY24" fmla="*/ 7019956 h 7031915"/>
              <a:gd name="connsiteX25" fmla="*/ 1642007 w 8033654"/>
              <a:gd name="connsiteY25" fmla="*/ 6859480 h 7031915"/>
              <a:gd name="connsiteX26" fmla="*/ 1570173 w 8033654"/>
              <a:gd name="connsiteY26" fmla="*/ 6772417 h 7031915"/>
              <a:gd name="connsiteX27" fmla="*/ 1508795 w 8033654"/>
              <a:gd name="connsiteY27" fmla="*/ 6649661 h 7031915"/>
              <a:gd name="connsiteX28" fmla="*/ 1508794 w 8033654"/>
              <a:gd name="connsiteY28" fmla="*/ 6649657 h 7031915"/>
              <a:gd name="connsiteX29" fmla="*/ 115723 w 8033654"/>
              <a:gd name="connsiteY29" fmla="*/ 3863519 h 7031915"/>
              <a:gd name="connsiteX30" fmla="*/ 115722 w 8033654"/>
              <a:gd name="connsiteY30" fmla="*/ 3863518 h 7031915"/>
              <a:gd name="connsiteX31" fmla="*/ 29470 w 8033654"/>
              <a:gd name="connsiteY31" fmla="*/ 3691014 h 7031915"/>
              <a:gd name="connsiteX32" fmla="*/ 11962 w 8033654"/>
              <a:gd name="connsiteY32" fmla="*/ 3634608 h 7031915"/>
              <a:gd name="connsiteX33" fmla="*/ 0 w 8033654"/>
              <a:gd name="connsiteY33" fmla="*/ 3515957 h 7031915"/>
              <a:gd name="connsiteX34" fmla="*/ 11962 w 8033654"/>
              <a:gd name="connsiteY34" fmla="*/ 3397306 h 7031915"/>
              <a:gd name="connsiteX35" fmla="*/ 29470 w 8033654"/>
              <a:gd name="connsiteY35" fmla="*/ 3340901 h 7031915"/>
              <a:gd name="connsiteX36" fmla="*/ 115722 w 8033654"/>
              <a:gd name="connsiteY36" fmla="*/ 3168396 h 7031915"/>
              <a:gd name="connsiteX37" fmla="*/ 115723 w 8033654"/>
              <a:gd name="connsiteY37" fmla="*/ 3168396 h 7031915"/>
              <a:gd name="connsiteX38" fmla="*/ 1508796 w 8033654"/>
              <a:gd name="connsiteY38" fmla="*/ 382255 h 7031915"/>
              <a:gd name="connsiteX39" fmla="*/ 1570174 w 8033654"/>
              <a:gd name="connsiteY39" fmla="*/ 259499 h 7031915"/>
              <a:gd name="connsiteX40" fmla="*/ 1642008 w 8033654"/>
              <a:gd name="connsiteY40" fmla="*/ 172435 h 7031915"/>
              <a:gd name="connsiteX41" fmla="*/ 1939656 w 8033654"/>
              <a:gd name="connsiteY41" fmla="*/ 11959 h 7031915"/>
              <a:gd name="connsiteX42" fmla="*/ 2058287 w 8033654"/>
              <a:gd name="connsiteY42" fmla="*/ 0 h 7031915"/>
              <a:gd name="connsiteX0" fmla="*/ 2058287 w 8033654"/>
              <a:gd name="connsiteY0" fmla="*/ 0 h 7031915"/>
              <a:gd name="connsiteX1" fmla="*/ 2058326 w 8033654"/>
              <a:gd name="connsiteY1" fmla="*/ 0 h 7031915"/>
              <a:gd name="connsiteX2" fmla="*/ 5971699 w 8033654"/>
              <a:gd name="connsiteY2" fmla="*/ 0 h 7031915"/>
              <a:gd name="connsiteX3" fmla="*/ 5971700 w 8033654"/>
              <a:gd name="connsiteY3" fmla="*/ 0 h 7031915"/>
              <a:gd name="connsiteX4" fmla="*/ 5971740 w 8033654"/>
              <a:gd name="connsiteY4" fmla="*/ 0 h 7031915"/>
              <a:gd name="connsiteX5" fmla="*/ 6090371 w 8033654"/>
              <a:gd name="connsiteY5" fmla="*/ 11959 h 7031915"/>
              <a:gd name="connsiteX6" fmla="*/ 6357004 w 8033654"/>
              <a:gd name="connsiteY6" fmla="*/ 143562 h 7031915"/>
              <a:gd name="connsiteX7" fmla="*/ 6421756 w 8033654"/>
              <a:gd name="connsiteY7" fmla="*/ 209878 h 7031915"/>
              <a:gd name="connsiteX8" fmla="*/ 6426018 w 8033654"/>
              <a:gd name="connsiteY8" fmla="*/ 214243 h 7031915"/>
              <a:gd name="connsiteX9" fmla="*/ 7949332 w 8033654"/>
              <a:gd name="connsiteY9" fmla="*/ 3216682 h 7031915"/>
              <a:gd name="connsiteX10" fmla="*/ 7992299 w 8033654"/>
              <a:gd name="connsiteY10" fmla="*/ 3302616 h 7031915"/>
              <a:gd name="connsiteX11" fmla="*/ 8021693 w 8033654"/>
              <a:gd name="connsiteY11" fmla="*/ 3397306 h 7031915"/>
              <a:gd name="connsiteX12" fmla="*/ 8033654 w 8033654"/>
              <a:gd name="connsiteY12" fmla="*/ 3515957 h 7031915"/>
              <a:gd name="connsiteX13" fmla="*/ 8021693 w 8033654"/>
              <a:gd name="connsiteY13" fmla="*/ 3634608 h 7031915"/>
              <a:gd name="connsiteX14" fmla="*/ 7992299 w 8033654"/>
              <a:gd name="connsiteY14" fmla="*/ 3729298 h 7031915"/>
              <a:gd name="connsiteX15" fmla="*/ 7949332 w 8033654"/>
              <a:gd name="connsiteY15" fmla="*/ 3815232 h 7031915"/>
              <a:gd name="connsiteX16" fmla="*/ 6482456 w 8033654"/>
              <a:gd name="connsiteY16" fmla="*/ 6736229 h 7031915"/>
              <a:gd name="connsiteX17" fmla="*/ 6090371 w 8033654"/>
              <a:gd name="connsiteY17" fmla="*/ 7019956 h 7031915"/>
              <a:gd name="connsiteX18" fmla="*/ 5971740 w 8033654"/>
              <a:gd name="connsiteY18" fmla="*/ 7031915 h 7031915"/>
              <a:gd name="connsiteX19" fmla="*/ 5971700 w 8033654"/>
              <a:gd name="connsiteY19" fmla="*/ 7031915 h 7031915"/>
              <a:gd name="connsiteX20" fmla="*/ 2058326 w 8033654"/>
              <a:gd name="connsiteY20" fmla="*/ 7031915 h 7031915"/>
              <a:gd name="connsiteX21" fmla="*/ 2058326 w 8033654"/>
              <a:gd name="connsiteY21" fmla="*/ 7031915 h 7031915"/>
              <a:gd name="connsiteX22" fmla="*/ 2058286 w 8033654"/>
              <a:gd name="connsiteY22" fmla="*/ 7031915 h 7031915"/>
              <a:gd name="connsiteX23" fmla="*/ 1939655 w 8033654"/>
              <a:gd name="connsiteY23" fmla="*/ 7019956 h 7031915"/>
              <a:gd name="connsiteX24" fmla="*/ 1642007 w 8033654"/>
              <a:gd name="connsiteY24" fmla="*/ 6859480 h 7031915"/>
              <a:gd name="connsiteX25" fmla="*/ 1570173 w 8033654"/>
              <a:gd name="connsiteY25" fmla="*/ 6772417 h 7031915"/>
              <a:gd name="connsiteX26" fmla="*/ 1508795 w 8033654"/>
              <a:gd name="connsiteY26" fmla="*/ 6649661 h 7031915"/>
              <a:gd name="connsiteX27" fmla="*/ 1508794 w 8033654"/>
              <a:gd name="connsiteY27" fmla="*/ 6649657 h 7031915"/>
              <a:gd name="connsiteX28" fmla="*/ 115723 w 8033654"/>
              <a:gd name="connsiteY28" fmla="*/ 3863519 h 7031915"/>
              <a:gd name="connsiteX29" fmla="*/ 115722 w 8033654"/>
              <a:gd name="connsiteY29" fmla="*/ 3863518 h 7031915"/>
              <a:gd name="connsiteX30" fmla="*/ 29470 w 8033654"/>
              <a:gd name="connsiteY30" fmla="*/ 3691014 h 7031915"/>
              <a:gd name="connsiteX31" fmla="*/ 11962 w 8033654"/>
              <a:gd name="connsiteY31" fmla="*/ 3634608 h 7031915"/>
              <a:gd name="connsiteX32" fmla="*/ 0 w 8033654"/>
              <a:gd name="connsiteY32" fmla="*/ 3515957 h 7031915"/>
              <a:gd name="connsiteX33" fmla="*/ 11962 w 8033654"/>
              <a:gd name="connsiteY33" fmla="*/ 3397306 h 7031915"/>
              <a:gd name="connsiteX34" fmla="*/ 29470 w 8033654"/>
              <a:gd name="connsiteY34" fmla="*/ 3340901 h 7031915"/>
              <a:gd name="connsiteX35" fmla="*/ 115722 w 8033654"/>
              <a:gd name="connsiteY35" fmla="*/ 3168396 h 7031915"/>
              <a:gd name="connsiteX36" fmla="*/ 115723 w 8033654"/>
              <a:gd name="connsiteY36" fmla="*/ 3168396 h 7031915"/>
              <a:gd name="connsiteX37" fmla="*/ 1508796 w 8033654"/>
              <a:gd name="connsiteY37" fmla="*/ 382255 h 7031915"/>
              <a:gd name="connsiteX38" fmla="*/ 1570174 w 8033654"/>
              <a:gd name="connsiteY38" fmla="*/ 259499 h 7031915"/>
              <a:gd name="connsiteX39" fmla="*/ 1642008 w 8033654"/>
              <a:gd name="connsiteY39" fmla="*/ 172435 h 7031915"/>
              <a:gd name="connsiteX40" fmla="*/ 1939656 w 8033654"/>
              <a:gd name="connsiteY40" fmla="*/ 11959 h 7031915"/>
              <a:gd name="connsiteX41" fmla="*/ 2058287 w 8033654"/>
              <a:gd name="connsiteY41" fmla="*/ 0 h 70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12700">
            <a:solidFill>
              <a:srgbClr val="229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139" name="矩形 138"/>
          <p:cNvSpPr/>
          <p:nvPr/>
        </p:nvSpPr>
        <p:spPr>
          <a:xfrm>
            <a:off x="1549092" y="3886363"/>
            <a:ext cx="1934575" cy="784830"/>
          </a:xfrm>
          <a:prstGeom prst="rect">
            <a:avLst/>
          </a:prstGeom>
        </p:spPr>
        <p:txBody>
          <a:bodyPr wrap="square">
            <a:spAutoFit/>
            <a:scene3d>
              <a:camera prst="orthographicFront"/>
              <a:lightRig rig="threePt" dir="t"/>
            </a:scene3d>
            <a:sp3d contourW="6350"/>
          </a:bodyPr>
          <a:lstStyle/>
          <a:p>
            <a:r>
              <a:rPr lang="zh-CN" altLang="zh-CN" sz="900" dirty="0"/>
              <a:t>正文字数</a:t>
            </a:r>
            <a:r>
              <a:rPr lang="zh-CN" altLang="zh-CN" sz="900" b="1" dirty="0"/>
              <a:t>（除去封面、题目、目录、摘要和参考文献剩余的字数）</a:t>
            </a:r>
            <a:r>
              <a:rPr lang="zh-CN" altLang="zh-CN" sz="900" dirty="0"/>
              <a:t>达不到</a:t>
            </a:r>
            <a:r>
              <a:rPr lang="en-US" altLang="zh-CN" sz="900" dirty="0"/>
              <a:t>6000</a:t>
            </a:r>
            <a:r>
              <a:rPr lang="zh-CN" altLang="zh-CN" sz="900" dirty="0"/>
              <a:t>字的，不及格。要严把字数关，最好将论文字数控制在</a:t>
            </a:r>
            <a:r>
              <a:rPr lang="en-US" altLang="zh-CN" sz="900" dirty="0"/>
              <a:t>7000-10000</a:t>
            </a:r>
            <a:r>
              <a:rPr lang="zh-CN" altLang="zh-CN" sz="900" dirty="0"/>
              <a:t>字以内，确保符合字数要求。</a:t>
            </a:r>
          </a:p>
        </p:txBody>
      </p:sp>
      <p:sp>
        <p:nvSpPr>
          <p:cNvPr id="140" name="矩形 139"/>
          <p:cNvSpPr/>
          <p:nvPr/>
        </p:nvSpPr>
        <p:spPr>
          <a:xfrm>
            <a:off x="3933030" y="3886363"/>
            <a:ext cx="1934575" cy="740074"/>
          </a:xfrm>
          <a:prstGeom prst="rect">
            <a:avLst/>
          </a:prstGeom>
        </p:spPr>
        <p:txBody>
          <a:bodyPr wrap="square">
            <a:spAutoFit/>
            <a:scene3d>
              <a:camera prst="orthographicFront"/>
              <a:lightRig rig="threePt" dir="t"/>
            </a:scene3d>
            <a:sp3d contourW="6350"/>
          </a:bodyPr>
          <a:lstStyle/>
          <a:p>
            <a:pPr>
              <a:lnSpc>
                <a:spcPct val="120000"/>
              </a:lnSpc>
            </a:pPr>
            <a:r>
              <a:rPr lang="zh-CN" altLang="zh-CN" sz="900" dirty="0"/>
              <a:t>选取法学专业论文题目，学位论文最好在法学本科层次学习的课程内容选取法学专业论文题目，面不要太广，要小而精</a:t>
            </a:r>
            <a:endParaRPr lang="zh-CN" altLang="en-US" sz="900" dirty="0">
              <a:solidFill>
                <a:schemeClr val="tx1">
                  <a:lumMod val="50000"/>
                  <a:lumOff val="50000"/>
                </a:schemeClr>
              </a:solidFill>
              <a:cs typeface="+mn-ea"/>
              <a:sym typeface="+mn-lt"/>
            </a:endParaRPr>
          </a:p>
        </p:txBody>
      </p:sp>
      <p:sp>
        <p:nvSpPr>
          <p:cNvPr id="141" name="矩形 140"/>
          <p:cNvSpPr/>
          <p:nvPr/>
        </p:nvSpPr>
        <p:spPr>
          <a:xfrm>
            <a:off x="6322280" y="3886363"/>
            <a:ext cx="1934575" cy="627351"/>
          </a:xfrm>
          <a:prstGeom prst="rect">
            <a:avLst/>
          </a:prstGeom>
        </p:spPr>
        <p:txBody>
          <a:bodyPr wrap="square">
            <a:spAutoFit/>
            <a:scene3d>
              <a:camera prst="orthographicFront"/>
              <a:lightRig rig="threePt" dir="t"/>
            </a:scene3d>
            <a:sp3d contourW="6350"/>
          </a:bodyPr>
          <a:lstStyle/>
          <a:p>
            <a:pPr>
              <a:lnSpc>
                <a:spcPct val="120000"/>
              </a:lnSpc>
            </a:pPr>
            <a:r>
              <a:rPr lang="zh-CN" altLang="zh-CN" sz="1000" dirty="0"/>
              <a:t>不能抄袭</a:t>
            </a:r>
            <a:r>
              <a:rPr lang="en-US" altLang="zh-CN" sz="1000" dirty="0"/>
              <a:t>30%</a:t>
            </a:r>
            <a:r>
              <a:rPr lang="zh-CN" altLang="en-US" sz="1000" dirty="0"/>
              <a:t>查重率；</a:t>
            </a:r>
            <a:r>
              <a:rPr lang="zh-CN" altLang="zh-CN" sz="1000" dirty="0"/>
              <a:t>不能出现过时法条</a:t>
            </a:r>
            <a:r>
              <a:rPr lang="zh-CN" altLang="en-US" sz="1000" dirty="0"/>
              <a:t>；</a:t>
            </a:r>
            <a:r>
              <a:rPr lang="zh-CN" altLang="zh-CN" sz="1000" dirty="0"/>
              <a:t>不能写出调查报告、诗歌、散文和新闻报道</a:t>
            </a:r>
            <a:endParaRPr lang="zh-CN" altLang="en-US" sz="1000" dirty="0">
              <a:solidFill>
                <a:schemeClr val="tx1">
                  <a:lumMod val="50000"/>
                  <a:lumOff val="50000"/>
                </a:schemeClr>
              </a:solidFill>
              <a:cs typeface="+mn-ea"/>
              <a:sym typeface="+mn-lt"/>
            </a:endParaRPr>
          </a:p>
        </p:txBody>
      </p:sp>
      <p:sp>
        <p:nvSpPr>
          <p:cNvPr id="142" name="矩形 141"/>
          <p:cNvSpPr/>
          <p:nvPr/>
        </p:nvSpPr>
        <p:spPr>
          <a:xfrm>
            <a:off x="8711532" y="3886363"/>
            <a:ext cx="1934575" cy="812017"/>
          </a:xfrm>
          <a:prstGeom prst="rect">
            <a:avLst/>
          </a:prstGeom>
        </p:spPr>
        <p:txBody>
          <a:bodyPr wrap="square">
            <a:spAutoFit/>
            <a:scene3d>
              <a:camera prst="orthographicFront"/>
              <a:lightRig rig="threePt" dir="t"/>
            </a:scene3d>
            <a:sp3d contourW="6350"/>
          </a:bodyPr>
          <a:lstStyle/>
          <a:p>
            <a:pPr>
              <a:lnSpc>
                <a:spcPct val="120000"/>
              </a:lnSpc>
            </a:pPr>
            <a:r>
              <a:rPr lang="zh-CN" altLang="zh-CN" sz="1000" dirty="0"/>
              <a:t>严格按照法学本科论文的写作格式要求排版，注意细节，认真核对，特别是原创性声明中务必要有学生签名。</a:t>
            </a:r>
            <a:endParaRPr lang="zh-CN" altLang="en-US" sz="1000" dirty="0">
              <a:solidFill>
                <a:schemeClr val="tx1">
                  <a:lumMod val="50000"/>
                  <a:lumOff val="50000"/>
                </a:schemeClr>
              </a:solidFill>
              <a:cs typeface="+mn-ea"/>
              <a:sym typeface="+mn-lt"/>
            </a:endParaRPr>
          </a:p>
        </p:txBody>
      </p:sp>
      <p:grpSp>
        <p:nvGrpSpPr>
          <p:cNvPr id="143" name="组合 142"/>
          <p:cNvGrpSpPr/>
          <p:nvPr/>
        </p:nvGrpSpPr>
        <p:grpSpPr>
          <a:xfrm>
            <a:off x="2091336" y="4797841"/>
            <a:ext cx="839460" cy="337031"/>
            <a:chOff x="2091159" y="4156727"/>
            <a:chExt cx="839718" cy="337135"/>
          </a:xfrm>
        </p:grpSpPr>
        <p:sp>
          <p:nvSpPr>
            <p:cNvPr id="144" name="矩形: 圆角 30"/>
            <p:cNvSpPr/>
            <p:nvPr/>
          </p:nvSpPr>
          <p:spPr>
            <a:xfrm>
              <a:off x="2091159" y="4188924"/>
              <a:ext cx="839718" cy="3049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45" name="文本框 144"/>
            <p:cNvSpPr txBox="1"/>
            <p:nvPr/>
          </p:nvSpPr>
          <p:spPr>
            <a:xfrm>
              <a:off x="2290446" y="4156727"/>
              <a:ext cx="377142" cy="300175"/>
            </a:xfrm>
            <a:prstGeom prst="rect">
              <a:avLst/>
            </a:prstGeom>
            <a:noFill/>
          </p:spPr>
          <p:txBody>
            <a:bodyPr wrap="none" rtlCol="0">
              <a:spAutoFit/>
            </a:bodyPr>
            <a:lstStyle/>
            <a:p>
              <a:r>
                <a:rPr lang="en-US" altLang="zh-CN" sz="1350" b="1" dirty="0">
                  <a:solidFill>
                    <a:schemeClr val="bg1"/>
                  </a:solidFill>
                  <a:cs typeface="+mn-ea"/>
                  <a:sym typeface="+mn-lt"/>
                </a:rPr>
                <a:t>01</a:t>
              </a:r>
              <a:endParaRPr lang="zh-CN" altLang="en-US" sz="1350" b="1" dirty="0">
                <a:solidFill>
                  <a:schemeClr val="bg1"/>
                </a:solidFill>
                <a:cs typeface="+mn-ea"/>
                <a:sym typeface="+mn-lt"/>
              </a:endParaRPr>
            </a:p>
          </p:txBody>
        </p:sp>
      </p:grpSp>
      <p:grpSp>
        <p:nvGrpSpPr>
          <p:cNvPr id="146" name="组合 145"/>
          <p:cNvGrpSpPr/>
          <p:nvPr/>
        </p:nvGrpSpPr>
        <p:grpSpPr>
          <a:xfrm>
            <a:off x="4491481" y="4716875"/>
            <a:ext cx="839460" cy="337031"/>
            <a:chOff x="2091159" y="4156727"/>
            <a:chExt cx="839718" cy="337135"/>
          </a:xfrm>
        </p:grpSpPr>
        <p:sp>
          <p:nvSpPr>
            <p:cNvPr id="147" name="矩形: 圆角 34"/>
            <p:cNvSpPr/>
            <p:nvPr/>
          </p:nvSpPr>
          <p:spPr>
            <a:xfrm>
              <a:off x="2091159" y="4188924"/>
              <a:ext cx="839718" cy="304938"/>
            </a:xfrm>
            <a:prstGeom prst="roundRect">
              <a:avLst>
                <a:gd name="adj" fmla="val 50000"/>
              </a:avLst>
            </a:prstGeom>
            <a:solidFill>
              <a:srgbClr val="108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48" name="文本框 147"/>
            <p:cNvSpPr txBox="1"/>
            <p:nvPr/>
          </p:nvSpPr>
          <p:spPr>
            <a:xfrm>
              <a:off x="2290446" y="4156727"/>
              <a:ext cx="377142" cy="300175"/>
            </a:xfrm>
            <a:prstGeom prst="rect">
              <a:avLst/>
            </a:prstGeom>
            <a:noFill/>
          </p:spPr>
          <p:txBody>
            <a:bodyPr wrap="none" rtlCol="0">
              <a:spAutoFit/>
            </a:bodyPr>
            <a:lstStyle/>
            <a:p>
              <a:r>
                <a:rPr lang="en-US" altLang="zh-CN" sz="1350" b="1" dirty="0">
                  <a:solidFill>
                    <a:schemeClr val="bg1"/>
                  </a:solidFill>
                  <a:cs typeface="+mn-ea"/>
                  <a:sym typeface="+mn-lt"/>
                </a:rPr>
                <a:t>02</a:t>
              </a:r>
              <a:endParaRPr lang="zh-CN" altLang="en-US" sz="1350" b="1" dirty="0">
                <a:solidFill>
                  <a:schemeClr val="bg1"/>
                </a:solidFill>
                <a:cs typeface="+mn-ea"/>
                <a:sym typeface="+mn-lt"/>
              </a:endParaRPr>
            </a:p>
          </p:txBody>
        </p:sp>
      </p:grpSp>
      <p:grpSp>
        <p:nvGrpSpPr>
          <p:cNvPr id="149" name="组合 148"/>
          <p:cNvGrpSpPr/>
          <p:nvPr/>
        </p:nvGrpSpPr>
        <p:grpSpPr>
          <a:xfrm>
            <a:off x="6887386" y="4732968"/>
            <a:ext cx="839460" cy="337031"/>
            <a:chOff x="2091159" y="4156727"/>
            <a:chExt cx="839718" cy="337135"/>
          </a:xfrm>
        </p:grpSpPr>
        <p:sp>
          <p:nvSpPr>
            <p:cNvPr id="150" name="矩形: 圆角 37"/>
            <p:cNvSpPr/>
            <p:nvPr/>
          </p:nvSpPr>
          <p:spPr>
            <a:xfrm>
              <a:off x="2091159" y="4188924"/>
              <a:ext cx="839718" cy="304938"/>
            </a:xfrm>
            <a:prstGeom prst="roundRect">
              <a:avLst>
                <a:gd name="adj" fmla="val 50000"/>
              </a:avLst>
            </a:prstGeom>
            <a:solidFill>
              <a:srgbClr val="D8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51" name="文本框 150"/>
            <p:cNvSpPr txBox="1"/>
            <p:nvPr/>
          </p:nvSpPr>
          <p:spPr>
            <a:xfrm>
              <a:off x="2290446" y="4156727"/>
              <a:ext cx="377142" cy="300175"/>
            </a:xfrm>
            <a:prstGeom prst="rect">
              <a:avLst/>
            </a:prstGeom>
            <a:noFill/>
          </p:spPr>
          <p:txBody>
            <a:bodyPr wrap="none" rtlCol="0">
              <a:spAutoFit/>
            </a:bodyPr>
            <a:lstStyle/>
            <a:p>
              <a:r>
                <a:rPr lang="en-US" altLang="zh-CN" sz="1350" b="1" dirty="0">
                  <a:solidFill>
                    <a:schemeClr val="bg1"/>
                  </a:solidFill>
                  <a:cs typeface="+mn-ea"/>
                  <a:sym typeface="+mn-lt"/>
                </a:rPr>
                <a:t>03</a:t>
              </a:r>
              <a:endParaRPr lang="zh-CN" altLang="en-US" sz="1350" b="1" dirty="0">
                <a:solidFill>
                  <a:schemeClr val="bg1"/>
                </a:solidFill>
                <a:cs typeface="+mn-ea"/>
                <a:sym typeface="+mn-lt"/>
              </a:endParaRPr>
            </a:p>
          </p:txBody>
        </p:sp>
      </p:grpSp>
      <p:grpSp>
        <p:nvGrpSpPr>
          <p:cNvPr id="152" name="组合 151"/>
          <p:cNvGrpSpPr/>
          <p:nvPr/>
        </p:nvGrpSpPr>
        <p:grpSpPr>
          <a:xfrm>
            <a:off x="9259088" y="4799955"/>
            <a:ext cx="839460" cy="337031"/>
            <a:chOff x="2091159" y="4156727"/>
            <a:chExt cx="839718" cy="337135"/>
          </a:xfrm>
        </p:grpSpPr>
        <p:sp>
          <p:nvSpPr>
            <p:cNvPr id="153" name="矩形: 圆角 40"/>
            <p:cNvSpPr/>
            <p:nvPr/>
          </p:nvSpPr>
          <p:spPr>
            <a:xfrm>
              <a:off x="2091159" y="4188924"/>
              <a:ext cx="839718" cy="304938"/>
            </a:xfrm>
            <a:prstGeom prst="roundRect">
              <a:avLst>
                <a:gd name="adj" fmla="val 50000"/>
              </a:avLst>
            </a:prstGeom>
            <a:solidFill>
              <a:srgbClr val="229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cs typeface="+mn-ea"/>
                <a:sym typeface="+mn-lt"/>
              </a:endParaRPr>
            </a:p>
          </p:txBody>
        </p:sp>
        <p:sp>
          <p:nvSpPr>
            <p:cNvPr id="154" name="文本框 153"/>
            <p:cNvSpPr txBox="1"/>
            <p:nvPr/>
          </p:nvSpPr>
          <p:spPr>
            <a:xfrm>
              <a:off x="2290446" y="4156727"/>
              <a:ext cx="377142" cy="300175"/>
            </a:xfrm>
            <a:prstGeom prst="rect">
              <a:avLst/>
            </a:prstGeom>
            <a:noFill/>
          </p:spPr>
          <p:txBody>
            <a:bodyPr wrap="none" rtlCol="0">
              <a:spAutoFit/>
            </a:bodyPr>
            <a:lstStyle/>
            <a:p>
              <a:r>
                <a:rPr lang="en-US" altLang="zh-CN" sz="1350" b="1" dirty="0">
                  <a:solidFill>
                    <a:schemeClr val="bg1"/>
                  </a:solidFill>
                  <a:cs typeface="+mn-ea"/>
                  <a:sym typeface="+mn-lt"/>
                </a:rPr>
                <a:t>04</a:t>
              </a:r>
              <a:endParaRPr lang="zh-CN" altLang="en-US" sz="1350" b="1" dirty="0">
                <a:solidFill>
                  <a:schemeClr val="bg1"/>
                </a:solidFill>
                <a:cs typeface="+mn-ea"/>
                <a:sym typeface="+mn-lt"/>
              </a:endParaRPr>
            </a:p>
          </p:txBody>
        </p:sp>
      </p:grpSp>
      <p:sp>
        <p:nvSpPr>
          <p:cNvPr id="6" name="流程图: 联系 5"/>
          <p:cNvSpPr/>
          <p:nvPr/>
        </p:nvSpPr>
        <p:spPr>
          <a:xfrm>
            <a:off x="1636729" y="1857814"/>
            <a:ext cx="1748674" cy="1748671"/>
          </a:xfrm>
          <a:prstGeom prst="flowChartConnector">
            <a:avLst/>
          </a:prstGeom>
          <a:blipFill>
            <a:blip r:embed="rId3" cstate="screen">
              <a:extLst>
                <a:ext uri="{28A0092B-C50C-407E-A947-70E740481C1C}">
                  <a14:useLocalDpi xmlns:a14="http://schemas.microsoft.com/office/drawing/2010/main"/>
                </a:ext>
              </a:extLst>
            </a:blip>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157" name="流程图: 联系 156"/>
          <p:cNvSpPr/>
          <p:nvPr/>
        </p:nvSpPr>
        <p:spPr>
          <a:xfrm>
            <a:off x="4036874" y="1857814"/>
            <a:ext cx="1748674" cy="1748671"/>
          </a:xfrm>
          <a:prstGeom prst="flowChartConnector">
            <a:avLst/>
          </a:prstGeom>
          <a:blipFill>
            <a:blip r:embed="rId4" cstate="screen">
              <a:extLst>
                <a:ext uri="{28A0092B-C50C-407E-A947-70E740481C1C}">
                  <a14:useLocalDpi xmlns:a14="http://schemas.microsoft.com/office/drawing/2010/main"/>
                </a:ext>
              </a:extLst>
            </a:blip>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158" name="流程图: 联系 157"/>
          <p:cNvSpPr/>
          <p:nvPr/>
        </p:nvSpPr>
        <p:spPr>
          <a:xfrm>
            <a:off x="6408893" y="1857814"/>
            <a:ext cx="1748674" cy="1748671"/>
          </a:xfrm>
          <a:prstGeom prst="flowChartConnector">
            <a:avLst/>
          </a:prstGeom>
          <a:blipFill>
            <a:blip r:embed="rId5" cstate="screen">
              <a:extLst>
                <a:ext uri="{28A0092B-C50C-407E-A947-70E740481C1C}">
                  <a14:useLocalDpi xmlns:a14="http://schemas.microsoft.com/office/drawing/2010/main"/>
                </a:ext>
              </a:extLst>
            </a:blip>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
        <p:nvSpPr>
          <p:cNvPr id="159" name="流程图: 联系 158"/>
          <p:cNvSpPr/>
          <p:nvPr/>
        </p:nvSpPr>
        <p:spPr>
          <a:xfrm>
            <a:off x="8790287" y="1857814"/>
            <a:ext cx="1748674" cy="1748671"/>
          </a:xfrm>
          <a:prstGeom prst="flowChartConnector">
            <a:avLst/>
          </a:prstGeom>
          <a:blipFill>
            <a:blip r:embed="rId6" cstate="screen">
              <a:extLst>
                <a:ext uri="{28A0092B-C50C-407E-A947-70E740481C1C}">
                  <a14:useLocalDpi xmlns:a14="http://schemas.microsoft.com/office/drawing/2010/main"/>
                </a:ext>
              </a:extLst>
            </a:blip>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cs typeface="+mn-ea"/>
              <a:sym typeface="+mn-lt"/>
            </a:endParaRPr>
          </a:p>
        </p:txBody>
      </p:sp>
    </p:spTree>
    <p:extLst>
      <p:ext uri="{BB962C8B-B14F-4D97-AF65-F5344CB8AC3E}">
        <p14:creationId xmlns:p14="http://schemas.microsoft.com/office/powerpoint/2010/main" val="1768761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down)">
                                      <p:cBhvr>
                                        <p:cTn id="13" dur="500"/>
                                        <p:tgtEl>
                                          <p:spTgt spid="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down)">
                                      <p:cBhvr>
                                        <p:cTn id="16" dur="500"/>
                                        <p:tgtEl>
                                          <p:spTgt spid="1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00"/>
                                        <p:tgtEl>
                                          <p:spTgt spid="139"/>
                                        </p:tgtEl>
                                      </p:cBhvr>
                                    </p:animEffect>
                                  </p:childTnLst>
                                </p:cTn>
                              </p:par>
                              <p:par>
                                <p:cTn id="20" presetID="22" presetClass="entr" presetSubtype="4"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wipe(down)">
                                      <p:cBhvr>
                                        <p:cTn id="22" dur="500"/>
                                        <p:tgtEl>
                                          <p:spTgt spid="14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57"/>
                                        </p:tgtEl>
                                        <p:attrNameLst>
                                          <p:attrName>style.visibility</p:attrName>
                                        </p:attrNameLst>
                                      </p:cBhvr>
                                      <p:to>
                                        <p:strVal val="visible"/>
                                      </p:to>
                                    </p:set>
                                    <p:anim calcmode="lin" valueType="num">
                                      <p:cBhvr>
                                        <p:cTn id="26" dur="500" fill="hold"/>
                                        <p:tgtEl>
                                          <p:spTgt spid="157"/>
                                        </p:tgtEl>
                                        <p:attrNameLst>
                                          <p:attrName>ppt_w</p:attrName>
                                        </p:attrNameLst>
                                      </p:cBhvr>
                                      <p:tavLst>
                                        <p:tav tm="0">
                                          <p:val>
                                            <p:fltVal val="0"/>
                                          </p:val>
                                        </p:tav>
                                        <p:tav tm="100000">
                                          <p:val>
                                            <p:strVal val="#ppt_w"/>
                                          </p:val>
                                        </p:tav>
                                      </p:tavLst>
                                    </p:anim>
                                    <p:anim calcmode="lin" valueType="num">
                                      <p:cBhvr>
                                        <p:cTn id="27" dur="500" fill="hold"/>
                                        <p:tgtEl>
                                          <p:spTgt spid="157"/>
                                        </p:tgtEl>
                                        <p:attrNameLst>
                                          <p:attrName>ppt_h</p:attrName>
                                        </p:attrNameLst>
                                      </p:cBhvr>
                                      <p:tavLst>
                                        <p:tav tm="0">
                                          <p:val>
                                            <p:fltVal val="0"/>
                                          </p:val>
                                        </p:tav>
                                        <p:tav tm="100000">
                                          <p:val>
                                            <p:strVal val="#ppt_h"/>
                                          </p:val>
                                        </p:tav>
                                      </p:tavLst>
                                    </p:anim>
                                    <p:animEffect transition="in" filter="fade">
                                      <p:cBhvr>
                                        <p:cTn id="28" dur="500"/>
                                        <p:tgtEl>
                                          <p:spTgt spid="15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down)">
                                      <p:cBhvr>
                                        <p:cTn id="35" dur="500"/>
                                        <p:tgtEl>
                                          <p:spTgt spid="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wipe(down)">
                                      <p:cBhvr>
                                        <p:cTn id="38" dur="500"/>
                                        <p:tgtEl>
                                          <p:spTgt spid="140"/>
                                        </p:tgtEl>
                                      </p:cBhvr>
                                    </p:animEffect>
                                  </p:childTnLst>
                                </p:cTn>
                              </p:par>
                              <p:par>
                                <p:cTn id="39" presetID="22" presetClass="entr" presetSubtype="4"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wipe(down)">
                                      <p:cBhvr>
                                        <p:cTn id="41" dur="500"/>
                                        <p:tgtEl>
                                          <p:spTgt spid="146"/>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58"/>
                                        </p:tgtEl>
                                        <p:attrNameLst>
                                          <p:attrName>style.visibility</p:attrName>
                                        </p:attrNameLst>
                                      </p:cBhvr>
                                      <p:to>
                                        <p:strVal val="visible"/>
                                      </p:to>
                                    </p:set>
                                    <p:anim calcmode="lin" valueType="num">
                                      <p:cBhvr>
                                        <p:cTn id="45" dur="500" fill="hold"/>
                                        <p:tgtEl>
                                          <p:spTgt spid="158"/>
                                        </p:tgtEl>
                                        <p:attrNameLst>
                                          <p:attrName>ppt_w</p:attrName>
                                        </p:attrNameLst>
                                      </p:cBhvr>
                                      <p:tavLst>
                                        <p:tav tm="0">
                                          <p:val>
                                            <p:fltVal val="0"/>
                                          </p:val>
                                        </p:tav>
                                        <p:tav tm="100000">
                                          <p:val>
                                            <p:strVal val="#ppt_w"/>
                                          </p:val>
                                        </p:tav>
                                      </p:tavLst>
                                    </p:anim>
                                    <p:anim calcmode="lin" valueType="num">
                                      <p:cBhvr>
                                        <p:cTn id="46" dur="500" fill="hold"/>
                                        <p:tgtEl>
                                          <p:spTgt spid="158"/>
                                        </p:tgtEl>
                                        <p:attrNameLst>
                                          <p:attrName>ppt_h</p:attrName>
                                        </p:attrNameLst>
                                      </p:cBhvr>
                                      <p:tavLst>
                                        <p:tav tm="0">
                                          <p:val>
                                            <p:fltVal val="0"/>
                                          </p:val>
                                        </p:tav>
                                        <p:tav tm="100000">
                                          <p:val>
                                            <p:strVal val="#ppt_h"/>
                                          </p:val>
                                        </p:tav>
                                      </p:tavLst>
                                    </p:anim>
                                    <p:animEffect transition="in" filter="fade">
                                      <p:cBhvr>
                                        <p:cTn id="47" dur="500"/>
                                        <p:tgtEl>
                                          <p:spTgt spid="158"/>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wipe(down)">
                                      <p:cBhvr>
                                        <p:cTn id="54" dur="500"/>
                                        <p:tgtEl>
                                          <p:spTgt spid="1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wipe(down)">
                                      <p:cBhvr>
                                        <p:cTn id="57" dur="500"/>
                                        <p:tgtEl>
                                          <p:spTgt spid="141"/>
                                        </p:tgtEl>
                                      </p:cBhvr>
                                    </p:animEffect>
                                  </p:childTnLst>
                                </p:cTn>
                              </p:par>
                              <p:par>
                                <p:cTn id="58" presetID="22" presetClass="entr" presetSubtype="4" fill="hold" nodeType="withEffect">
                                  <p:stCondLst>
                                    <p:cond delay="0"/>
                                  </p:stCondLst>
                                  <p:childTnLst>
                                    <p:set>
                                      <p:cBhvr>
                                        <p:cTn id="59" dur="1" fill="hold">
                                          <p:stCondLst>
                                            <p:cond delay="0"/>
                                          </p:stCondLst>
                                        </p:cTn>
                                        <p:tgtEl>
                                          <p:spTgt spid="149"/>
                                        </p:tgtEl>
                                        <p:attrNameLst>
                                          <p:attrName>style.visibility</p:attrName>
                                        </p:attrNameLst>
                                      </p:cBhvr>
                                      <p:to>
                                        <p:strVal val="visible"/>
                                      </p:to>
                                    </p:set>
                                    <p:animEffect transition="in" filter="wipe(down)">
                                      <p:cBhvr>
                                        <p:cTn id="60" dur="500"/>
                                        <p:tgtEl>
                                          <p:spTgt spid="149"/>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159"/>
                                        </p:tgtEl>
                                        <p:attrNameLst>
                                          <p:attrName>style.visibility</p:attrName>
                                        </p:attrNameLst>
                                      </p:cBhvr>
                                      <p:to>
                                        <p:strVal val="visible"/>
                                      </p:to>
                                    </p:set>
                                    <p:anim calcmode="lin" valueType="num">
                                      <p:cBhvr>
                                        <p:cTn id="64" dur="500" fill="hold"/>
                                        <p:tgtEl>
                                          <p:spTgt spid="159"/>
                                        </p:tgtEl>
                                        <p:attrNameLst>
                                          <p:attrName>ppt_w</p:attrName>
                                        </p:attrNameLst>
                                      </p:cBhvr>
                                      <p:tavLst>
                                        <p:tav tm="0">
                                          <p:val>
                                            <p:fltVal val="0"/>
                                          </p:val>
                                        </p:tav>
                                        <p:tav tm="100000">
                                          <p:val>
                                            <p:strVal val="#ppt_w"/>
                                          </p:val>
                                        </p:tav>
                                      </p:tavLst>
                                    </p:anim>
                                    <p:anim calcmode="lin" valueType="num">
                                      <p:cBhvr>
                                        <p:cTn id="65" dur="500" fill="hold"/>
                                        <p:tgtEl>
                                          <p:spTgt spid="159"/>
                                        </p:tgtEl>
                                        <p:attrNameLst>
                                          <p:attrName>ppt_h</p:attrName>
                                        </p:attrNameLst>
                                      </p:cBhvr>
                                      <p:tavLst>
                                        <p:tav tm="0">
                                          <p:val>
                                            <p:fltVal val="0"/>
                                          </p:val>
                                        </p:tav>
                                        <p:tav tm="100000">
                                          <p:val>
                                            <p:strVal val="#ppt_h"/>
                                          </p:val>
                                        </p:tav>
                                      </p:tavLst>
                                    </p:anim>
                                    <p:animEffect transition="in" filter="fade">
                                      <p:cBhvr>
                                        <p:cTn id="66" dur="500"/>
                                        <p:tgtEl>
                                          <p:spTgt spid="159"/>
                                        </p:tgtEl>
                                      </p:cBhvr>
                                    </p:animEffect>
                                  </p:childTnLst>
                                </p:cTn>
                              </p:par>
                            </p:childTnLst>
                          </p:cTn>
                        </p:par>
                        <p:par>
                          <p:cTn id="67" fill="hold">
                            <p:stCondLst>
                              <p:cond delay="3500"/>
                            </p:stCondLst>
                            <p:childTnLst>
                              <p:par>
                                <p:cTn id="68" presetID="22" presetClass="entr" presetSubtype="4"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down)">
                                      <p:cBhvr>
                                        <p:cTn id="73" dur="500"/>
                                        <p:tgtEl>
                                          <p:spTgt spid="13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wipe(down)">
                                      <p:cBhvr>
                                        <p:cTn id="76" dur="500"/>
                                        <p:tgtEl>
                                          <p:spTgt spid="142"/>
                                        </p:tgtEl>
                                      </p:cBhvr>
                                    </p:animEffect>
                                  </p:childTnLst>
                                </p:cTn>
                              </p:par>
                              <p:par>
                                <p:cTn id="77" presetID="22" presetClass="entr" presetSubtype="4" fill="hold" nodeType="with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wipe(down)">
                                      <p:cBhvr>
                                        <p:cTn id="7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77" grpId="0"/>
      <p:bldP spid="58" grpId="0"/>
      <p:bldP spid="39" grpId="0"/>
      <p:bldP spid="131" grpId="0" animBg="1"/>
      <p:bldP spid="132" grpId="0" animBg="1"/>
      <p:bldP spid="133" grpId="0" animBg="1"/>
      <p:bldP spid="134" grpId="0" animBg="1"/>
      <p:bldP spid="139" grpId="0"/>
      <p:bldP spid="140" grpId="0"/>
      <p:bldP spid="141" grpId="0"/>
      <p:bldP spid="142" grpId="0"/>
      <p:bldP spid="6" grpId="0" animBg="1"/>
      <p:bldP spid="157" grpId="0" animBg="1"/>
      <p:bldP spid="158" grpId="0" animBg="1"/>
      <p:bldP spid="15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 y="-1"/>
            <a:ext cx="12169075" cy="6858001"/>
          </a:xfrm>
          <a:prstGeom prst="rect">
            <a:avLst/>
          </a:prstGeom>
        </p:spPr>
      </p:pic>
      <p:pic>
        <p:nvPicPr>
          <p:cNvPr id="53" name="图片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50" y="1470477"/>
            <a:ext cx="6388300" cy="5387523"/>
          </a:xfrm>
          <a:prstGeom prst="rect">
            <a:avLst/>
          </a:prstGeom>
        </p:spPr>
      </p:pic>
      <p:pic>
        <p:nvPicPr>
          <p:cNvPr id="54" name="图片 5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1302" y="-1"/>
            <a:ext cx="4119875" cy="6858001"/>
          </a:xfrm>
          <a:prstGeom prst="rect">
            <a:avLst/>
          </a:prstGeom>
        </p:spPr>
      </p:pic>
      <p:sp>
        <p:nvSpPr>
          <p:cNvPr id="55" name="TextBox 389"/>
          <p:cNvSpPr txBox="1"/>
          <p:nvPr/>
        </p:nvSpPr>
        <p:spPr>
          <a:xfrm>
            <a:off x="3420205" y="2003793"/>
            <a:ext cx="5330305" cy="1117998"/>
          </a:xfrm>
          <a:prstGeom prst="rect">
            <a:avLst/>
          </a:prstGeom>
          <a:noFill/>
        </p:spPr>
        <p:txBody>
          <a:bodyPr wrap="none" rtlCol="0">
            <a:spAutoFit/>
          </a:bodyPr>
          <a:lstStyle/>
          <a:p>
            <a:pPr algn="ctr"/>
            <a:r>
              <a:rPr lang="zh-CN" altLang="en-US" sz="6665" b="1" dirty="0">
                <a:solidFill>
                  <a:srgbClr val="C80A2A"/>
                </a:solidFill>
                <a:effectLst>
                  <a:reflection blurRad="6350" stA="25000" endPos="50000" dist="60007" dir="5400000" sy="-100000" algn="bl" rotWithShape="0"/>
                </a:effectLst>
                <a:cs typeface="+mn-ea"/>
                <a:sym typeface="+mn-lt"/>
              </a:rPr>
              <a:t>谢谢</a:t>
            </a:r>
            <a:r>
              <a:rPr lang="zh-CN" altLang="en-US" sz="6665" b="1" dirty="0">
                <a:solidFill>
                  <a:srgbClr val="108887"/>
                </a:solidFill>
                <a:effectLst>
                  <a:reflection blurRad="6350" stA="25000" endPos="50000" dist="60007" dir="5400000" sy="-100000" algn="bl" rotWithShape="0"/>
                </a:effectLst>
                <a:cs typeface="+mn-ea"/>
                <a:sym typeface="+mn-lt"/>
              </a:rPr>
              <a:t>观看</a:t>
            </a:r>
            <a:r>
              <a:rPr lang="zh-CN" altLang="en-US" sz="6665" b="1" dirty="0">
                <a:solidFill>
                  <a:srgbClr val="D87833"/>
                </a:solidFill>
                <a:effectLst>
                  <a:reflection blurRad="6350" stA="25000" endPos="50000" dist="60007" dir="5400000" sy="-100000" algn="bl" rotWithShape="0"/>
                </a:effectLst>
                <a:cs typeface="+mn-ea"/>
                <a:sym typeface="+mn-lt"/>
              </a:rPr>
              <a:t>指导</a:t>
            </a:r>
          </a:p>
        </p:txBody>
      </p:sp>
      <p:sp>
        <p:nvSpPr>
          <p:cNvPr id="59" name="TextBox 7"/>
          <p:cNvSpPr>
            <a:spLocks noChangeArrowheads="1"/>
          </p:cNvSpPr>
          <p:nvPr/>
        </p:nvSpPr>
        <p:spPr bwMode="auto">
          <a:xfrm>
            <a:off x="4754361" y="4511087"/>
            <a:ext cx="2661997" cy="43088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defRPr/>
            </a:pPr>
            <a:r>
              <a:rPr lang="zh-CN" altLang="en-US" sz="2800" dirty="0">
                <a:solidFill>
                  <a:schemeClr val="accent1">
                    <a:lumMod val="75000"/>
                  </a:schemeClr>
                </a:solidFill>
                <a:cs typeface="+mn-ea"/>
                <a:sym typeface="+mn-lt"/>
              </a:rPr>
              <a:t>汇报人：袁丽红</a:t>
            </a:r>
          </a:p>
        </p:txBody>
      </p:sp>
    </p:spTree>
    <p:extLst>
      <p:ext uri="{BB962C8B-B14F-4D97-AF65-F5344CB8AC3E}">
        <p14:creationId xmlns:p14="http://schemas.microsoft.com/office/powerpoint/2010/main" val="4100363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1750"/>
                                        <p:tgtEl>
                                          <p:spTgt spid="55"/>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outVertical)">
                                      <p:cBhvr>
                                        <p:cTn id="1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1026"/>
          <p:cNvSpPr>
            <a:spLocks noGrp="1" noChangeArrowheads="1"/>
          </p:cNvSpPr>
          <p:nvPr>
            <p:ph type="title"/>
          </p:nvPr>
        </p:nvSpPr>
        <p:spPr/>
        <p:txBody>
          <a:bodyPr/>
          <a:lstStyle/>
          <a:p>
            <a:r>
              <a:rPr lang="en-US" altLang="zh-CN" dirty="0"/>
              <a:t>1.</a:t>
            </a:r>
            <a:r>
              <a:rPr lang="zh-CN" altLang="en-US" dirty="0"/>
              <a:t>选题应具有专业特征——</a:t>
            </a:r>
            <a:r>
              <a:rPr lang="zh-CN" altLang="en-US" dirty="0">
                <a:solidFill>
                  <a:schemeClr val="hlink"/>
                </a:solidFill>
              </a:rPr>
              <a:t>法律味</a:t>
            </a:r>
          </a:p>
        </p:txBody>
      </p:sp>
      <p:sp>
        <p:nvSpPr>
          <p:cNvPr id="669699" name="Rectangle 1027"/>
          <p:cNvSpPr>
            <a:spLocks noGrp="1" noChangeArrowheads="1"/>
          </p:cNvSpPr>
          <p:nvPr>
            <p:ph type="body" idx="1"/>
          </p:nvPr>
        </p:nvSpPr>
        <p:spPr/>
        <p:txBody>
          <a:bodyPr>
            <a:normAutofit fontScale="85000" lnSpcReduction="20000"/>
          </a:bodyPr>
          <a:lstStyle/>
          <a:p>
            <a:r>
              <a:rPr lang="zh-CN" altLang="en-US" sz="2800" dirty="0">
                <a:solidFill>
                  <a:schemeClr val="hlink"/>
                </a:solidFill>
                <a:latin typeface="黑体" panose="02010609060101010101" pitchFamily="49" charset="-122"/>
                <a:ea typeface="黑体" panose="02010609060101010101" pitchFamily="49" charset="-122"/>
              </a:rPr>
              <a:t>法学</a:t>
            </a:r>
            <a:r>
              <a:rPr lang="zh-CN" altLang="en-US" sz="2800" dirty="0">
                <a:latin typeface="黑体" panose="02010609060101010101" pitchFamily="49" charset="-122"/>
                <a:ea typeface="黑体" panose="02010609060101010101" pitchFamily="49" charset="-122"/>
              </a:rPr>
              <a:t>论文探讨的应该是</a:t>
            </a:r>
            <a:r>
              <a:rPr lang="zh-CN" altLang="en-US" sz="2800" dirty="0">
                <a:solidFill>
                  <a:schemeClr val="hlink"/>
                </a:solidFill>
                <a:latin typeface="黑体" panose="02010609060101010101" pitchFamily="49" charset="-122"/>
                <a:ea typeface="黑体" panose="02010609060101010101" pitchFamily="49" charset="-122"/>
              </a:rPr>
              <a:t>法律</a:t>
            </a:r>
            <a:r>
              <a:rPr lang="zh-CN" altLang="en-US" sz="2800" dirty="0">
                <a:latin typeface="黑体" panose="02010609060101010101" pitchFamily="49" charset="-122"/>
                <a:ea typeface="黑体" panose="02010609060101010101" pitchFamily="49" charset="-122"/>
              </a:rPr>
              <a:t>问题，或从</a:t>
            </a:r>
            <a:r>
              <a:rPr lang="zh-CN" altLang="en-US" sz="2800" dirty="0">
                <a:solidFill>
                  <a:schemeClr val="hlink"/>
                </a:solidFill>
                <a:latin typeface="黑体" panose="02010609060101010101" pitchFamily="49" charset="-122"/>
                <a:ea typeface="黑体" panose="02010609060101010101" pitchFamily="49" charset="-122"/>
              </a:rPr>
              <a:t>法律的角度</a:t>
            </a:r>
            <a:r>
              <a:rPr lang="zh-CN" altLang="en-US" sz="2800" dirty="0">
                <a:latin typeface="黑体" panose="02010609060101010101" pitchFamily="49" charset="-122"/>
                <a:ea typeface="黑体" panose="02010609060101010101" pitchFamily="49" charset="-122"/>
              </a:rPr>
              <a:t>来分析问题</a:t>
            </a:r>
          </a:p>
          <a:p>
            <a:r>
              <a:rPr lang="zh-CN" altLang="en-US" sz="2800" dirty="0">
                <a:latin typeface="黑体" panose="02010609060101010101" pitchFamily="49" charset="-122"/>
                <a:ea typeface="黑体" panose="02010609060101010101" pitchFamily="49" charset="-122"/>
              </a:rPr>
              <a:t> </a:t>
            </a:r>
            <a:r>
              <a:rPr lang="zh-CN" altLang="en-US" sz="2800" dirty="0">
                <a:solidFill>
                  <a:srgbClr val="0000CC"/>
                </a:solidFill>
                <a:latin typeface="黑体" panose="02010609060101010101" pitchFamily="49" charset="-122"/>
                <a:ea typeface="黑体" panose="02010609060101010101" pitchFamily="49" charset="-122"/>
              </a:rPr>
              <a:t>某市上半年公安治安状况分析</a:t>
            </a:r>
          </a:p>
          <a:p>
            <a:r>
              <a:rPr lang="zh-CN" altLang="en-US" sz="2800" dirty="0">
                <a:solidFill>
                  <a:srgbClr val="0000CC"/>
                </a:solidFill>
                <a:latin typeface="黑体" panose="02010609060101010101" pitchFamily="49" charset="-122"/>
                <a:ea typeface="黑体" panose="02010609060101010101" pitchFamily="49" charset="-122"/>
              </a:rPr>
              <a:t> </a:t>
            </a:r>
            <a:r>
              <a:rPr lang="zh-CN" altLang="en-US" sz="2800" dirty="0">
                <a:solidFill>
                  <a:schemeClr val="hlink"/>
                </a:solidFill>
                <a:latin typeface="黑体" panose="02010609060101010101" pitchFamily="49" charset="-122"/>
                <a:ea typeface="黑体" panose="02010609060101010101" pitchFamily="49" charset="-122"/>
              </a:rPr>
              <a:t>试论公安机关治安权与司法权关系</a:t>
            </a:r>
          </a:p>
          <a:p>
            <a:r>
              <a:rPr lang="zh-CN" altLang="en-US" sz="2800" dirty="0">
                <a:solidFill>
                  <a:srgbClr val="0000CC"/>
                </a:solidFill>
                <a:latin typeface="黑体" panose="02010609060101010101" pitchFamily="49" charset="-122"/>
                <a:ea typeface="黑体" panose="02010609060101010101" pitchFamily="49" charset="-122"/>
              </a:rPr>
              <a:t> 处置群体性事件的若干思考</a:t>
            </a:r>
          </a:p>
          <a:p>
            <a:r>
              <a:rPr lang="zh-CN" altLang="en-US" sz="2800" dirty="0">
                <a:solidFill>
                  <a:srgbClr val="0000CC"/>
                </a:solidFill>
                <a:latin typeface="黑体" panose="02010609060101010101" pitchFamily="49" charset="-122"/>
                <a:ea typeface="黑体" panose="02010609060101010101" pitchFamily="49" charset="-122"/>
              </a:rPr>
              <a:t> </a:t>
            </a:r>
            <a:r>
              <a:rPr lang="zh-CN" altLang="en-US" sz="2800" dirty="0">
                <a:solidFill>
                  <a:schemeClr val="hlink"/>
                </a:solidFill>
                <a:latin typeface="黑体" panose="02010609060101010101" pitchFamily="49" charset="-122"/>
                <a:ea typeface="黑体" panose="02010609060101010101" pitchFamily="49" charset="-122"/>
              </a:rPr>
              <a:t>聚众斗殴行为的刑法定性分析</a:t>
            </a:r>
          </a:p>
          <a:p>
            <a:r>
              <a:rPr lang="zh-CN" altLang="en-US" sz="2800" dirty="0">
                <a:solidFill>
                  <a:srgbClr val="0000CC"/>
                </a:solidFill>
                <a:latin typeface="黑体" panose="02010609060101010101" pitchFamily="49" charset="-122"/>
                <a:ea typeface="黑体" panose="02010609060101010101" pitchFamily="49" charset="-122"/>
              </a:rPr>
              <a:t>  浅析如何规范劳动力市场</a:t>
            </a:r>
          </a:p>
          <a:p>
            <a:r>
              <a:rPr lang="zh-CN" altLang="en-US" sz="2800" dirty="0">
                <a:solidFill>
                  <a:srgbClr val="0000CC"/>
                </a:solidFill>
                <a:latin typeface="黑体" panose="02010609060101010101" pitchFamily="49" charset="-122"/>
                <a:ea typeface="黑体" panose="02010609060101010101" pitchFamily="49" charset="-122"/>
              </a:rPr>
              <a:t> </a:t>
            </a:r>
            <a:r>
              <a:rPr lang="zh-CN" altLang="en-US" sz="2800" dirty="0">
                <a:solidFill>
                  <a:schemeClr val="hlink"/>
                </a:solidFill>
                <a:latin typeface="黑体" panose="02010609060101010101" pitchFamily="49" charset="-122"/>
                <a:ea typeface="黑体" panose="02010609060101010101" pitchFamily="49" charset="-122"/>
              </a:rPr>
              <a:t>浅析劳动力市场中介行为的法律关系与责任</a:t>
            </a:r>
          </a:p>
          <a:p>
            <a:r>
              <a:rPr lang="zh-CN" altLang="en-US" sz="2800" dirty="0">
                <a:solidFill>
                  <a:srgbClr val="0000CC"/>
                </a:solidFill>
                <a:latin typeface="黑体" panose="02010609060101010101" pitchFamily="49" charset="-122"/>
                <a:ea typeface="黑体" panose="02010609060101010101" pitchFamily="49" charset="-122"/>
              </a:rPr>
              <a:t> </a:t>
            </a:r>
          </a:p>
          <a:p>
            <a:r>
              <a:rPr lang="en-US" altLang="zh-CN" sz="2800" dirty="0">
                <a:solidFill>
                  <a:srgbClr val="0000CC"/>
                </a:solidFill>
                <a:latin typeface="黑体" panose="02010609060101010101" pitchFamily="49" charset="-122"/>
                <a:ea typeface="黑体" panose="02010609060101010101" pitchFamily="49" charset="-122"/>
              </a:rPr>
              <a:t>(</a:t>
            </a:r>
            <a:r>
              <a:rPr lang="zh-CN" altLang="en-US" sz="2800" dirty="0">
                <a:solidFill>
                  <a:srgbClr val="0000CC"/>
                </a:solidFill>
                <a:latin typeface="黑体" panose="02010609060101010101" pitchFamily="49" charset="-122"/>
                <a:ea typeface="黑体" panose="02010609060101010101" pitchFamily="49" charset="-122"/>
              </a:rPr>
              <a:t>蓝色字体的</a:t>
            </a:r>
            <a:r>
              <a:rPr lang="en-US" altLang="zh-CN" sz="2800" dirty="0">
                <a:solidFill>
                  <a:srgbClr val="0000CC"/>
                </a:solidFill>
                <a:latin typeface="黑体" panose="02010609060101010101" pitchFamily="49" charset="-122"/>
                <a:ea typeface="黑体" panose="02010609060101010101" pitchFamily="49" charset="-122"/>
              </a:rPr>
              <a:t>—</a:t>
            </a:r>
            <a:r>
              <a:rPr lang="zh-CN" altLang="en-US" sz="2800" dirty="0">
                <a:solidFill>
                  <a:srgbClr val="0000CC"/>
                </a:solidFill>
                <a:latin typeface="黑体" panose="02010609060101010101" pitchFamily="49" charset="-122"/>
                <a:ea typeface="黑体" panose="02010609060101010101" pitchFamily="49" charset="-122"/>
              </a:rPr>
              <a:t>没有法律味</a:t>
            </a:r>
            <a:r>
              <a:rPr lang="en-US" altLang="zh-CN" sz="2800" dirty="0">
                <a:solidFill>
                  <a:srgbClr val="0000CC"/>
                </a:solidFill>
                <a:latin typeface="黑体" panose="02010609060101010101" pitchFamily="49" charset="-122"/>
                <a:ea typeface="黑体" panose="02010609060101010101" pitchFamily="49" charset="-122"/>
              </a:rPr>
              <a:t>)(</a:t>
            </a:r>
            <a:r>
              <a:rPr lang="zh-CN" altLang="en-US" sz="2800" dirty="0">
                <a:solidFill>
                  <a:schemeClr val="hlink"/>
                </a:solidFill>
                <a:latin typeface="黑体" panose="02010609060101010101" pitchFamily="49" charset="-122"/>
                <a:ea typeface="黑体" panose="02010609060101010101" pitchFamily="49" charset="-122"/>
              </a:rPr>
              <a:t>红色字体的选题可以</a:t>
            </a:r>
            <a:r>
              <a:rPr lang="en-US" altLang="zh-CN" sz="2800" dirty="0">
                <a:solidFill>
                  <a:srgbClr val="0000CC"/>
                </a:solidFill>
                <a:latin typeface="黑体" panose="02010609060101010101" pitchFamily="49" charset="-122"/>
                <a:ea typeface="黑体" panose="02010609060101010101" pitchFamily="49" charset="-122"/>
              </a:rPr>
              <a:t>)</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5448" y="-1"/>
            <a:ext cx="1575729" cy="6858001"/>
          </a:xfrm>
          <a:prstGeom prst="rect">
            <a:avLst/>
          </a:prstGeom>
        </p:spPr>
      </p:pic>
    </p:spTree>
    <p:extLst>
      <p:ext uri="{BB962C8B-B14F-4D97-AF65-F5344CB8AC3E}">
        <p14:creationId xmlns:p14="http://schemas.microsoft.com/office/powerpoint/2010/main" val="2261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69698"/>
                                        </p:tgtEl>
                                        <p:attrNameLst>
                                          <p:attrName>style.visibility</p:attrName>
                                        </p:attrNameLst>
                                      </p:cBhvr>
                                      <p:to>
                                        <p:strVal val="visible"/>
                                      </p:to>
                                    </p:set>
                                    <p:anim calcmode="lin" valueType="num">
                                      <p:cBhvr>
                                        <p:cTn id="7" dur="1000" fill="hold"/>
                                        <p:tgtEl>
                                          <p:spTgt spid="669698"/>
                                        </p:tgtEl>
                                        <p:attrNameLst>
                                          <p:attrName>ppt_w</p:attrName>
                                        </p:attrNameLst>
                                      </p:cBhvr>
                                      <p:tavLst>
                                        <p:tav tm="0">
                                          <p:val>
                                            <p:fltVal val="0"/>
                                          </p:val>
                                        </p:tav>
                                        <p:tav tm="100000">
                                          <p:val>
                                            <p:strVal val="#ppt_w"/>
                                          </p:val>
                                        </p:tav>
                                      </p:tavLst>
                                    </p:anim>
                                    <p:anim calcmode="lin" valueType="num">
                                      <p:cBhvr>
                                        <p:cTn id="8" dur="1000" fill="hold"/>
                                        <p:tgtEl>
                                          <p:spTgt spid="669698"/>
                                        </p:tgtEl>
                                        <p:attrNameLst>
                                          <p:attrName>ppt_h</p:attrName>
                                        </p:attrNameLst>
                                      </p:cBhvr>
                                      <p:tavLst>
                                        <p:tav tm="0">
                                          <p:val>
                                            <p:fltVal val="0"/>
                                          </p:val>
                                        </p:tav>
                                        <p:tav tm="100000">
                                          <p:val>
                                            <p:strVal val="#ppt_h"/>
                                          </p:val>
                                        </p:tav>
                                      </p:tavLst>
                                    </p:anim>
                                    <p:anim calcmode="lin" valueType="num">
                                      <p:cBhvr>
                                        <p:cTn id="9" dur="1000" fill="hold"/>
                                        <p:tgtEl>
                                          <p:spTgt spid="669698"/>
                                        </p:tgtEl>
                                        <p:attrNameLst>
                                          <p:attrName>style.rotation</p:attrName>
                                        </p:attrNameLst>
                                      </p:cBhvr>
                                      <p:tavLst>
                                        <p:tav tm="0">
                                          <p:val>
                                            <p:fltVal val="90"/>
                                          </p:val>
                                        </p:tav>
                                        <p:tav tm="100000">
                                          <p:val>
                                            <p:fltVal val="0"/>
                                          </p:val>
                                        </p:tav>
                                      </p:tavLst>
                                    </p:anim>
                                    <p:animEffect transition="in" filter="fade">
                                      <p:cBhvr>
                                        <p:cTn id="10" dur="1000"/>
                                        <p:tgtEl>
                                          <p:spTgt spid="6696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69699">
                                            <p:txEl>
                                              <p:pRg st="0" end="0"/>
                                            </p:txEl>
                                          </p:spTgt>
                                        </p:tgtEl>
                                        <p:attrNameLst>
                                          <p:attrName>style.visibility</p:attrName>
                                        </p:attrNameLst>
                                      </p:cBhvr>
                                      <p:to>
                                        <p:strVal val="visible"/>
                                      </p:to>
                                    </p:set>
                                    <p:anim calcmode="lin" valueType="num">
                                      <p:cBhvr>
                                        <p:cTn id="15" dur="1000" fill="hold"/>
                                        <p:tgtEl>
                                          <p:spTgt spid="66969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6969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6969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6969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69699">
                                            <p:txEl>
                                              <p:pRg st="1" end="1"/>
                                            </p:txEl>
                                          </p:spTgt>
                                        </p:tgtEl>
                                        <p:attrNameLst>
                                          <p:attrName>style.visibility</p:attrName>
                                        </p:attrNameLst>
                                      </p:cBhvr>
                                      <p:to>
                                        <p:strVal val="visible"/>
                                      </p:to>
                                    </p:set>
                                    <p:anim calcmode="lin" valueType="num">
                                      <p:cBhvr>
                                        <p:cTn id="23" dur="1000" fill="hold"/>
                                        <p:tgtEl>
                                          <p:spTgt spid="66969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6969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69699">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696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69699">
                                            <p:txEl>
                                              <p:pRg st="2" end="2"/>
                                            </p:txEl>
                                          </p:spTgt>
                                        </p:tgtEl>
                                        <p:attrNameLst>
                                          <p:attrName>style.visibility</p:attrName>
                                        </p:attrNameLst>
                                      </p:cBhvr>
                                      <p:to>
                                        <p:strVal val="visible"/>
                                      </p:to>
                                    </p:set>
                                    <p:anim calcmode="lin" valueType="num">
                                      <p:cBhvr>
                                        <p:cTn id="31" dur="1000" fill="hold"/>
                                        <p:tgtEl>
                                          <p:spTgt spid="669699">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69699">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69699">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6969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69699">
                                            <p:txEl>
                                              <p:pRg st="3" end="3"/>
                                            </p:txEl>
                                          </p:spTgt>
                                        </p:tgtEl>
                                        <p:attrNameLst>
                                          <p:attrName>style.visibility</p:attrName>
                                        </p:attrNameLst>
                                      </p:cBhvr>
                                      <p:to>
                                        <p:strVal val="visible"/>
                                      </p:to>
                                    </p:set>
                                    <p:anim calcmode="lin" valueType="num">
                                      <p:cBhvr>
                                        <p:cTn id="39" dur="1000" fill="hold"/>
                                        <p:tgtEl>
                                          <p:spTgt spid="669699">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69699">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69699">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696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69699">
                                            <p:txEl>
                                              <p:pRg st="4" end="4"/>
                                            </p:txEl>
                                          </p:spTgt>
                                        </p:tgtEl>
                                        <p:attrNameLst>
                                          <p:attrName>style.visibility</p:attrName>
                                        </p:attrNameLst>
                                      </p:cBhvr>
                                      <p:to>
                                        <p:strVal val="visible"/>
                                      </p:to>
                                    </p:set>
                                    <p:anim calcmode="lin" valueType="num">
                                      <p:cBhvr>
                                        <p:cTn id="47" dur="1000" fill="hold"/>
                                        <p:tgtEl>
                                          <p:spTgt spid="669699">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69699">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69699">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69699">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69699">
                                            <p:txEl>
                                              <p:pRg st="5" end="5"/>
                                            </p:txEl>
                                          </p:spTgt>
                                        </p:tgtEl>
                                        <p:attrNameLst>
                                          <p:attrName>style.visibility</p:attrName>
                                        </p:attrNameLst>
                                      </p:cBhvr>
                                      <p:to>
                                        <p:strVal val="visible"/>
                                      </p:to>
                                    </p:set>
                                    <p:anim calcmode="lin" valueType="num">
                                      <p:cBhvr>
                                        <p:cTn id="55" dur="1000" fill="hold"/>
                                        <p:tgtEl>
                                          <p:spTgt spid="669699">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69699">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69699">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66969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69699">
                                            <p:txEl>
                                              <p:pRg st="6" end="6"/>
                                            </p:txEl>
                                          </p:spTgt>
                                        </p:tgtEl>
                                        <p:attrNameLst>
                                          <p:attrName>style.visibility</p:attrName>
                                        </p:attrNameLst>
                                      </p:cBhvr>
                                      <p:to>
                                        <p:strVal val="visible"/>
                                      </p:to>
                                    </p:set>
                                    <p:anim calcmode="lin" valueType="num">
                                      <p:cBhvr>
                                        <p:cTn id="63" dur="1000" fill="hold"/>
                                        <p:tgtEl>
                                          <p:spTgt spid="669699">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69699">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69699">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66969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69699">
                                            <p:txEl>
                                              <p:pRg st="7" end="7"/>
                                            </p:txEl>
                                          </p:spTgt>
                                        </p:tgtEl>
                                        <p:attrNameLst>
                                          <p:attrName>style.visibility</p:attrName>
                                        </p:attrNameLst>
                                      </p:cBhvr>
                                      <p:to>
                                        <p:strVal val="visible"/>
                                      </p:to>
                                    </p:set>
                                    <p:anim calcmode="lin" valueType="num">
                                      <p:cBhvr>
                                        <p:cTn id="71" dur="1000" fill="hold"/>
                                        <p:tgtEl>
                                          <p:spTgt spid="669699">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69699">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69699">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669699">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69699">
                                            <p:txEl>
                                              <p:pRg st="8" end="8"/>
                                            </p:txEl>
                                          </p:spTgt>
                                        </p:tgtEl>
                                        <p:attrNameLst>
                                          <p:attrName>style.visibility</p:attrName>
                                        </p:attrNameLst>
                                      </p:cBhvr>
                                      <p:to>
                                        <p:strVal val="visible"/>
                                      </p:to>
                                    </p:set>
                                    <p:anim calcmode="lin" valueType="num">
                                      <p:cBhvr>
                                        <p:cTn id="79" dur="1000" fill="hold"/>
                                        <p:tgtEl>
                                          <p:spTgt spid="669699">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69699">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69699">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669699">
                                            <p:txEl>
                                              <p:pRg st="8" end="8"/>
                                            </p:txEl>
                                          </p:spTgt>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1" nodeType="clickEffect">
                                  <p:stCondLst>
                                    <p:cond delay="0"/>
                                  </p:stCondLst>
                                  <p:childTnLst>
                                    <p:set>
                                      <p:cBhvr>
                                        <p:cTn id="90" dur="1" fill="hold">
                                          <p:stCondLst>
                                            <p:cond delay="0"/>
                                          </p:stCondLst>
                                        </p:cTn>
                                        <p:tgtEl>
                                          <p:spTgt spid="669699">
                                            <p:txEl>
                                              <p:pRg st="0" end="0"/>
                                            </p:txEl>
                                          </p:spTgt>
                                        </p:tgtEl>
                                        <p:attrNameLst>
                                          <p:attrName>style.visibility</p:attrName>
                                        </p:attrNameLst>
                                      </p:cBhvr>
                                      <p:to>
                                        <p:strVal val="visible"/>
                                      </p:to>
                                    </p:set>
                                    <p:anim calcmode="lin" valueType="num">
                                      <p:cBhvr>
                                        <p:cTn id="91" dur="1000" fill="hold"/>
                                        <p:tgtEl>
                                          <p:spTgt spid="669699">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669699">
                                            <p:txEl>
                                              <p:pRg st="0" end="0"/>
                                            </p:txEl>
                                          </p:spTgt>
                                        </p:tgtEl>
                                        <p:attrNameLst>
                                          <p:attrName>ppt_h</p:attrName>
                                        </p:attrNameLst>
                                      </p:cBhvr>
                                      <p:tavLst>
                                        <p:tav tm="0">
                                          <p:val>
                                            <p:fltVal val="0"/>
                                          </p:val>
                                        </p:tav>
                                        <p:tav tm="100000">
                                          <p:val>
                                            <p:strVal val="#ppt_h"/>
                                          </p:val>
                                        </p:tav>
                                      </p:tavLst>
                                    </p:anim>
                                    <p:anim calcmode="lin" valueType="num">
                                      <p:cBhvr>
                                        <p:cTn id="93" dur="1000" fill="hold"/>
                                        <p:tgtEl>
                                          <p:spTgt spid="669699">
                                            <p:txEl>
                                              <p:pRg st="0" end="0"/>
                                            </p:txEl>
                                          </p:spTgt>
                                        </p:tgtEl>
                                        <p:attrNameLst>
                                          <p:attrName>style.rotation</p:attrName>
                                        </p:attrNameLst>
                                      </p:cBhvr>
                                      <p:tavLst>
                                        <p:tav tm="0">
                                          <p:val>
                                            <p:fltVal val="90"/>
                                          </p:val>
                                        </p:tav>
                                        <p:tav tm="100000">
                                          <p:val>
                                            <p:fltVal val="0"/>
                                          </p:val>
                                        </p:tav>
                                      </p:tavLst>
                                    </p:anim>
                                    <p:animEffect transition="in" filter="fade">
                                      <p:cBhvr>
                                        <p:cTn id="94" dur="1000"/>
                                        <p:tgtEl>
                                          <p:spTgt spid="66969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1" nodeType="clickEffect">
                                  <p:stCondLst>
                                    <p:cond delay="0"/>
                                  </p:stCondLst>
                                  <p:childTnLst>
                                    <p:set>
                                      <p:cBhvr>
                                        <p:cTn id="98" dur="1" fill="hold">
                                          <p:stCondLst>
                                            <p:cond delay="0"/>
                                          </p:stCondLst>
                                        </p:cTn>
                                        <p:tgtEl>
                                          <p:spTgt spid="669699">
                                            <p:txEl>
                                              <p:pRg st="1" end="1"/>
                                            </p:txEl>
                                          </p:spTgt>
                                        </p:tgtEl>
                                        <p:attrNameLst>
                                          <p:attrName>style.visibility</p:attrName>
                                        </p:attrNameLst>
                                      </p:cBhvr>
                                      <p:to>
                                        <p:strVal val="visible"/>
                                      </p:to>
                                    </p:set>
                                    <p:anim calcmode="lin" valueType="num">
                                      <p:cBhvr>
                                        <p:cTn id="99" dur="1000" fill="hold"/>
                                        <p:tgtEl>
                                          <p:spTgt spid="669699">
                                            <p:txEl>
                                              <p:pRg st="1" end="1"/>
                                            </p:txEl>
                                          </p:spTgt>
                                        </p:tgtEl>
                                        <p:attrNameLst>
                                          <p:attrName>ppt_w</p:attrName>
                                        </p:attrNameLst>
                                      </p:cBhvr>
                                      <p:tavLst>
                                        <p:tav tm="0">
                                          <p:val>
                                            <p:fltVal val="0"/>
                                          </p:val>
                                        </p:tav>
                                        <p:tav tm="100000">
                                          <p:val>
                                            <p:strVal val="#ppt_w"/>
                                          </p:val>
                                        </p:tav>
                                      </p:tavLst>
                                    </p:anim>
                                    <p:anim calcmode="lin" valueType="num">
                                      <p:cBhvr>
                                        <p:cTn id="100" dur="1000" fill="hold"/>
                                        <p:tgtEl>
                                          <p:spTgt spid="669699">
                                            <p:txEl>
                                              <p:pRg st="1" end="1"/>
                                            </p:txEl>
                                          </p:spTgt>
                                        </p:tgtEl>
                                        <p:attrNameLst>
                                          <p:attrName>ppt_h</p:attrName>
                                        </p:attrNameLst>
                                      </p:cBhvr>
                                      <p:tavLst>
                                        <p:tav tm="0">
                                          <p:val>
                                            <p:fltVal val="0"/>
                                          </p:val>
                                        </p:tav>
                                        <p:tav tm="100000">
                                          <p:val>
                                            <p:strVal val="#ppt_h"/>
                                          </p:val>
                                        </p:tav>
                                      </p:tavLst>
                                    </p:anim>
                                    <p:anim calcmode="lin" valueType="num">
                                      <p:cBhvr>
                                        <p:cTn id="101" dur="1000" fill="hold"/>
                                        <p:tgtEl>
                                          <p:spTgt spid="669699">
                                            <p:txEl>
                                              <p:pRg st="1" end="1"/>
                                            </p:txEl>
                                          </p:spTgt>
                                        </p:tgtEl>
                                        <p:attrNameLst>
                                          <p:attrName>style.rotation</p:attrName>
                                        </p:attrNameLst>
                                      </p:cBhvr>
                                      <p:tavLst>
                                        <p:tav tm="0">
                                          <p:val>
                                            <p:fltVal val="90"/>
                                          </p:val>
                                        </p:tav>
                                        <p:tav tm="100000">
                                          <p:val>
                                            <p:fltVal val="0"/>
                                          </p:val>
                                        </p:tav>
                                      </p:tavLst>
                                    </p:anim>
                                    <p:animEffect transition="in" filter="fade">
                                      <p:cBhvr>
                                        <p:cTn id="102" dur="1000"/>
                                        <p:tgtEl>
                                          <p:spTgt spid="669699">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1" nodeType="clickEffect">
                                  <p:stCondLst>
                                    <p:cond delay="0"/>
                                  </p:stCondLst>
                                  <p:childTnLst>
                                    <p:set>
                                      <p:cBhvr>
                                        <p:cTn id="106" dur="1" fill="hold">
                                          <p:stCondLst>
                                            <p:cond delay="0"/>
                                          </p:stCondLst>
                                        </p:cTn>
                                        <p:tgtEl>
                                          <p:spTgt spid="669699">
                                            <p:txEl>
                                              <p:pRg st="2" end="2"/>
                                            </p:txEl>
                                          </p:spTgt>
                                        </p:tgtEl>
                                        <p:attrNameLst>
                                          <p:attrName>style.visibility</p:attrName>
                                        </p:attrNameLst>
                                      </p:cBhvr>
                                      <p:to>
                                        <p:strVal val="visible"/>
                                      </p:to>
                                    </p:set>
                                    <p:anim calcmode="lin" valueType="num">
                                      <p:cBhvr>
                                        <p:cTn id="107" dur="1000" fill="hold"/>
                                        <p:tgtEl>
                                          <p:spTgt spid="669699">
                                            <p:txEl>
                                              <p:pRg st="2" end="2"/>
                                            </p:txEl>
                                          </p:spTgt>
                                        </p:tgtEl>
                                        <p:attrNameLst>
                                          <p:attrName>ppt_w</p:attrName>
                                        </p:attrNameLst>
                                      </p:cBhvr>
                                      <p:tavLst>
                                        <p:tav tm="0">
                                          <p:val>
                                            <p:fltVal val="0"/>
                                          </p:val>
                                        </p:tav>
                                        <p:tav tm="100000">
                                          <p:val>
                                            <p:strVal val="#ppt_w"/>
                                          </p:val>
                                        </p:tav>
                                      </p:tavLst>
                                    </p:anim>
                                    <p:anim calcmode="lin" valueType="num">
                                      <p:cBhvr>
                                        <p:cTn id="108" dur="1000" fill="hold"/>
                                        <p:tgtEl>
                                          <p:spTgt spid="669699">
                                            <p:txEl>
                                              <p:pRg st="2" end="2"/>
                                            </p:txEl>
                                          </p:spTgt>
                                        </p:tgtEl>
                                        <p:attrNameLst>
                                          <p:attrName>ppt_h</p:attrName>
                                        </p:attrNameLst>
                                      </p:cBhvr>
                                      <p:tavLst>
                                        <p:tav tm="0">
                                          <p:val>
                                            <p:fltVal val="0"/>
                                          </p:val>
                                        </p:tav>
                                        <p:tav tm="100000">
                                          <p:val>
                                            <p:strVal val="#ppt_h"/>
                                          </p:val>
                                        </p:tav>
                                      </p:tavLst>
                                    </p:anim>
                                    <p:anim calcmode="lin" valueType="num">
                                      <p:cBhvr>
                                        <p:cTn id="109" dur="1000" fill="hold"/>
                                        <p:tgtEl>
                                          <p:spTgt spid="669699">
                                            <p:txEl>
                                              <p:pRg st="2" end="2"/>
                                            </p:txEl>
                                          </p:spTgt>
                                        </p:tgtEl>
                                        <p:attrNameLst>
                                          <p:attrName>style.rotation</p:attrName>
                                        </p:attrNameLst>
                                      </p:cBhvr>
                                      <p:tavLst>
                                        <p:tav tm="0">
                                          <p:val>
                                            <p:fltVal val="90"/>
                                          </p:val>
                                        </p:tav>
                                        <p:tav tm="100000">
                                          <p:val>
                                            <p:fltVal val="0"/>
                                          </p:val>
                                        </p:tav>
                                      </p:tavLst>
                                    </p:anim>
                                    <p:animEffect transition="in" filter="fade">
                                      <p:cBhvr>
                                        <p:cTn id="110" dur="1000"/>
                                        <p:tgtEl>
                                          <p:spTgt spid="669699">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1" nodeType="clickEffect">
                                  <p:stCondLst>
                                    <p:cond delay="0"/>
                                  </p:stCondLst>
                                  <p:childTnLst>
                                    <p:set>
                                      <p:cBhvr>
                                        <p:cTn id="114" dur="1" fill="hold">
                                          <p:stCondLst>
                                            <p:cond delay="0"/>
                                          </p:stCondLst>
                                        </p:cTn>
                                        <p:tgtEl>
                                          <p:spTgt spid="669699">
                                            <p:txEl>
                                              <p:pRg st="3" end="3"/>
                                            </p:txEl>
                                          </p:spTgt>
                                        </p:tgtEl>
                                        <p:attrNameLst>
                                          <p:attrName>style.visibility</p:attrName>
                                        </p:attrNameLst>
                                      </p:cBhvr>
                                      <p:to>
                                        <p:strVal val="visible"/>
                                      </p:to>
                                    </p:set>
                                    <p:anim calcmode="lin" valueType="num">
                                      <p:cBhvr>
                                        <p:cTn id="115" dur="1000" fill="hold"/>
                                        <p:tgtEl>
                                          <p:spTgt spid="669699">
                                            <p:txEl>
                                              <p:pRg st="3" end="3"/>
                                            </p:txEl>
                                          </p:spTgt>
                                        </p:tgtEl>
                                        <p:attrNameLst>
                                          <p:attrName>ppt_w</p:attrName>
                                        </p:attrNameLst>
                                      </p:cBhvr>
                                      <p:tavLst>
                                        <p:tav tm="0">
                                          <p:val>
                                            <p:fltVal val="0"/>
                                          </p:val>
                                        </p:tav>
                                        <p:tav tm="100000">
                                          <p:val>
                                            <p:strVal val="#ppt_w"/>
                                          </p:val>
                                        </p:tav>
                                      </p:tavLst>
                                    </p:anim>
                                    <p:anim calcmode="lin" valueType="num">
                                      <p:cBhvr>
                                        <p:cTn id="116" dur="1000" fill="hold"/>
                                        <p:tgtEl>
                                          <p:spTgt spid="669699">
                                            <p:txEl>
                                              <p:pRg st="3" end="3"/>
                                            </p:txEl>
                                          </p:spTgt>
                                        </p:tgtEl>
                                        <p:attrNameLst>
                                          <p:attrName>ppt_h</p:attrName>
                                        </p:attrNameLst>
                                      </p:cBhvr>
                                      <p:tavLst>
                                        <p:tav tm="0">
                                          <p:val>
                                            <p:fltVal val="0"/>
                                          </p:val>
                                        </p:tav>
                                        <p:tav tm="100000">
                                          <p:val>
                                            <p:strVal val="#ppt_h"/>
                                          </p:val>
                                        </p:tav>
                                      </p:tavLst>
                                    </p:anim>
                                    <p:anim calcmode="lin" valueType="num">
                                      <p:cBhvr>
                                        <p:cTn id="117" dur="1000" fill="hold"/>
                                        <p:tgtEl>
                                          <p:spTgt spid="669699">
                                            <p:txEl>
                                              <p:pRg st="3" end="3"/>
                                            </p:txEl>
                                          </p:spTgt>
                                        </p:tgtEl>
                                        <p:attrNameLst>
                                          <p:attrName>style.rotation</p:attrName>
                                        </p:attrNameLst>
                                      </p:cBhvr>
                                      <p:tavLst>
                                        <p:tav tm="0">
                                          <p:val>
                                            <p:fltVal val="90"/>
                                          </p:val>
                                        </p:tav>
                                        <p:tav tm="100000">
                                          <p:val>
                                            <p:fltVal val="0"/>
                                          </p:val>
                                        </p:tav>
                                      </p:tavLst>
                                    </p:anim>
                                    <p:animEffect transition="in" filter="fade">
                                      <p:cBhvr>
                                        <p:cTn id="118" dur="1000"/>
                                        <p:tgtEl>
                                          <p:spTgt spid="669699">
                                            <p:txEl>
                                              <p:pRg st="3" end="3"/>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1" nodeType="clickEffect">
                                  <p:stCondLst>
                                    <p:cond delay="0"/>
                                  </p:stCondLst>
                                  <p:childTnLst>
                                    <p:set>
                                      <p:cBhvr>
                                        <p:cTn id="122" dur="1" fill="hold">
                                          <p:stCondLst>
                                            <p:cond delay="0"/>
                                          </p:stCondLst>
                                        </p:cTn>
                                        <p:tgtEl>
                                          <p:spTgt spid="669699">
                                            <p:txEl>
                                              <p:pRg st="4" end="4"/>
                                            </p:txEl>
                                          </p:spTgt>
                                        </p:tgtEl>
                                        <p:attrNameLst>
                                          <p:attrName>style.visibility</p:attrName>
                                        </p:attrNameLst>
                                      </p:cBhvr>
                                      <p:to>
                                        <p:strVal val="visible"/>
                                      </p:to>
                                    </p:set>
                                    <p:anim calcmode="lin" valueType="num">
                                      <p:cBhvr>
                                        <p:cTn id="123" dur="1000" fill="hold"/>
                                        <p:tgtEl>
                                          <p:spTgt spid="669699">
                                            <p:txEl>
                                              <p:pRg st="4" end="4"/>
                                            </p:txEl>
                                          </p:spTgt>
                                        </p:tgtEl>
                                        <p:attrNameLst>
                                          <p:attrName>ppt_w</p:attrName>
                                        </p:attrNameLst>
                                      </p:cBhvr>
                                      <p:tavLst>
                                        <p:tav tm="0">
                                          <p:val>
                                            <p:fltVal val="0"/>
                                          </p:val>
                                        </p:tav>
                                        <p:tav tm="100000">
                                          <p:val>
                                            <p:strVal val="#ppt_w"/>
                                          </p:val>
                                        </p:tav>
                                      </p:tavLst>
                                    </p:anim>
                                    <p:anim calcmode="lin" valueType="num">
                                      <p:cBhvr>
                                        <p:cTn id="124" dur="1000" fill="hold"/>
                                        <p:tgtEl>
                                          <p:spTgt spid="669699">
                                            <p:txEl>
                                              <p:pRg st="4" end="4"/>
                                            </p:txEl>
                                          </p:spTgt>
                                        </p:tgtEl>
                                        <p:attrNameLst>
                                          <p:attrName>ppt_h</p:attrName>
                                        </p:attrNameLst>
                                      </p:cBhvr>
                                      <p:tavLst>
                                        <p:tav tm="0">
                                          <p:val>
                                            <p:fltVal val="0"/>
                                          </p:val>
                                        </p:tav>
                                        <p:tav tm="100000">
                                          <p:val>
                                            <p:strVal val="#ppt_h"/>
                                          </p:val>
                                        </p:tav>
                                      </p:tavLst>
                                    </p:anim>
                                    <p:anim calcmode="lin" valueType="num">
                                      <p:cBhvr>
                                        <p:cTn id="125" dur="1000" fill="hold"/>
                                        <p:tgtEl>
                                          <p:spTgt spid="669699">
                                            <p:txEl>
                                              <p:pRg st="4" end="4"/>
                                            </p:txEl>
                                          </p:spTgt>
                                        </p:tgtEl>
                                        <p:attrNameLst>
                                          <p:attrName>style.rotation</p:attrName>
                                        </p:attrNameLst>
                                      </p:cBhvr>
                                      <p:tavLst>
                                        <p:tav tm="0">
                                          <p:val>
                                            <p:fltVal val="90"/>
                                          </p:val>
                                        </p:tav>
                                        <p:tav tm="100000">
                                          <p:val>
                                            <p:fltVal val="0"/>
                                          </p:val>
                                        </p:tav>
                                      </p:tavLst>
                                    </p:anim>
                                    <p:animEffect transition="in" filter="fade">
                                      <p:cBhvr>
                                        <p:cTn id="126" dur="1000"/>
                                        <p:tgtEl>
                                          <p:spTgt spid="669699">
                                            <p:txEl>
                                              <p:pRg st="4" end="4"/>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1" nodeType="clickEffect">
                                  <p:stCondLst>
                                    <p:cond delay="0"/>
                                  </p:stCondLst>
                                  <p:childTnLst>
                                    <p:set>
                                      <p:cBhvr>
                                        <p:cTn id="130" dur="1" fill="hold">
                                          <p:stCondLst>
                                            <p:cond delay="0"/>
                                          </p:stCondLst>
                                        </p:cTn>
                                        <p:tgtEl>
                                          <p:spTgt spid="669699">
                                            <p:txEl>
                                              <p:pRg st="5" end="5"/>
                                            </p:txEl>
                                          </p:spTgt>
                                        </p:tgtEl>
                                        <p:attrNameLst>
                                          <p:attrName>style.visibility</p:attrName>
                                        </p:attrNameLst>
                                      </p:cBhvr>
                                      <p:to>
                                        <p:strVal val="visible"/>
                                      </p:to>
                                    </p:set>
                                    <p:anim calcmode="lin" valueType="num">
                                      <p:cBhvr>
                                        <p:cTn id="131" dur="1000" fill="hold"/>
                                        <p:tgtEl>
                                          <p:spTgt spid="669699">
                                            <p:txEl>
                                              <p:pRg st="5" end="5"/>
                                            </p:txEl>
                                          </p:spTgt>
                                        </p:tgtEl>
                                        <p:attrNameLst>
                                          <p:attrName>ppt_w</p:attrName>
                                        </p:attrNameLst>
                                      </p:cBhvr>
                                      <p:tavLst>
                                        <p:tav tm="0">
                                          <p:val>
                                            <p:fltVal val="0"/>
                                          </p:val>
                                        </p:tav>
                                        <p:tav tm="100000">
                                          <p:val>
                                            <p:strVal val="#ppt_w"/>
                                          </p:val>
                                        </p:tav>
                                      </p:tavLst>
                                    </p:anim>
                                    <p:anim calcmode="lin" valueType="num">
                                      <p:cBhvr>
                                        <p:cTn id="132" dur="1000" fill="hold"/>
                                        <p:tgtEl>
                                          <p:spTgt spid="669699">
                                            <p:txEl>
                                              <p:pRg st="5" end="5"/>
                                            </p:txEl>
                                          </p:spTgt>
                                        </p:tgtEl>
                                        <p:attrNameLst>
                                          <p:attrName>ppt_h</p:attrName>
                                        </p:attrNameLst>
                                      </p:cBhvr>
                                      <p:tavLst>
                                        <p:tav tm="0">
                                          <p:val>
                                            <p:fltVal val="0"/>
                                          </p:val>
                                        </p:tav>
                                        <p:tav tm="100000">
                                          <p:val>
                                            <p:strVal val="#ppt_h"/>
                                          </p:val>
                                        </p:tav>
                                      </p:tavLst>
                                    </p:anim>
                                    <p:anim calcmode="lin" valueType="num">
                                      <p:cBhvr>
                                        <p:cTn id="133" dur="1000" fill="hold"/>
                                        <p:tgtEl>
                                          <p:spTgt spid="669699">
                                            <p:txEl>
                                              <p:pRg st="5" end="5"/>
                                            </p:txEl>
                                          </p:spTgt>
                                        </p:tgtEl>
                                        <p:attrNameLst>
                                          <p:attrName>style.rotation</p:attrName>
                                        </p:attrNameLst>
                                      </p:cBhvr>
                                      <p:tavLst>
                                        <p:tav tm="0">
                                          <p:val>
                                            <p:fltVal val="90"/>
                                          </p:val>
                                        </p:tav>
                                        <p:tav tm="100000">
                                          <p:val>
                                            <p:fltVal val="0"/>
                                          </p:val>
                                        </p:tav>
                                      </p:tavLst>
                                    </p:anim>
                                    <p:animEffect transition="in" filter="fade">
                                      <p:cBhvr>
                                        <p:cTn id="134" dur="1000"/>
                                        <p:tgtEl>
                                          <p:spTgt spid="669699">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1" nodeType="clickEffect">
                                  <p:stCondLst>
                                    <p:cond delay="0"/>
                                  </p:stCondLst>
                                  <p:childTnLst>
                                    <p:set>
                                      <p:cBhvr>
                                        <p:cTn id="138" dur="1" fill="hold">
                                          <p:stCondLst>
                                            <p:cond delay="0"/>
                                          </p:stCondLst>
                                        </p:cTn>
                                        <p:tgtEl>
                                          <p:spTgt spid="669699">
                                            <p:txEl>
                                              <p:pRg st="6" end="6"/>
                                            </p:txEl>
                                          </p:spTgt>
                                        </p:tgtEl>
                                        <p:attrNameLst>
                                          <p:attrName>style.visibility</p:attrName>
                                        </p:attrNameLst>
                                      </p:cBhvr>
                                      <p:to>
                                        <p:strVal val="visible"/>
                                      </p:to>
                                    </p:set>
                                    <p:anim calcmode="lin" valueType="num">
                                      <p:cBhvr>
                                        <p:cTn id="139" dur="1000" fill="hold"/>
                                        <p:tgtEl>
                                          <p:spTgt spid="669699">
                                            <p:txEl>
                                              <p:pRg st="6" end="6"/>
                                            </p:txEl>
                                          </p:spTgt>
                                        </p:tgtEl>
                                        <p:attrNameLst>
                                          <p:attrName>ppt_w</p:attrName>
                                        </p:attrNameLst>
                                      </p:cBhvr>
                                      <p:tavLst>
                                        <p:tav tm="0">
                                          <p:val>
                                            <p:fltVal val="0"/>
                                          </p:val>
                                        </p:tav>
                                        <p:tav tm="100000">
                                          <p:val>
                                            <p:strVal val="#ppt_w"/>
                                          </p:val>
                                        </p:tav>
                                      </p:tavLst>
                                    </p:anim>
                                    <p:anim calcmode="lin" valueType="num">
                                      <p:cBhvr>
                                        <p:cTn id="140" dur="1000" fill="hold"/>
                                        <p:tgtEl>
                                          <p:spTgt spid="669699">
                                            <p:txEl>
                                              <p:pRg st="6" end="6"/>
                                            </p:txEl>
                                          </p:spTgt>
                                        </p:tgtEl>
                                        <p:attrNameLst>
                                          <p:attrName>ppt_h</p:attrName>
                                        </p:attrNameLst>
                                      </p:cBhvr>
                                      <p:tavLst>
                                        <p:tav tm="0">
                                          <p:val>
                                            <p:fltVal val="0"/>
                                          </p:val>
                                        </p:tav>
                                        <p:tav tm="100000">
                                          <p:val>
                                            <p:strVal val="#ppt_h"/>
                                          </p:val>
                                        </p:tav>
                                      </p:tavLst>
                                    </p:anim>
                                    <p:anim calcmode="lin" valueType="num">
                                      <p:cBhvr>
                                        <p:cTn id="141" dur="1000" fill="hold"/>
                                        <p:tgtEl>
                                          <p:spTgt spid="669699">
                                            <p:txEl>
                                              <p:pRg st="6" end="6"/>
                                            </p:txEl>
                                          </p:spTgt>
                                        </p:tgtEl>
                                        <p:attrNameLst>
                                          <p:attrName>style.rotation</p:attrName>
                                        </p:attrNameLst>
                                      </p:cBhvr>
                                      <p:tavLst>
                                        <p:tav tm="0">
                                          <p:val>
                                            <p:fltVal val="90"/>
                                          </p:val>
                                        </p:tav>
                                        <p:tav tm="100000">
                                          <p:val>
                                            <p:fltVal val="0"/>
                                          </p:val>
                                        </p:tav>
                                      </p:tavLst>
                                    </p:anim>
                                    <p:animEffect transition="in" filter="fade">
                                      <p:cBhvr>
                                        <p:cTn id="142" dur="1000"/>
                                        <p:tgtEl>
                                          <p:spTgt spid="669699">
                                            <p:txEl>
                                              <p:pRg st="6" end="6"/>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1" nodeType="clickEffect">
                                  <p:stCondLst>
                                    <p:cond delay="0"/>
                                  </p:stCondLst>
                                  <p:childTnLst>
                                    <p:set>
                                      <p:cBhvr>
                                        <p:cTn id="146" dur="1" fill="hold">
                                          <p:stCondLst>
                                            <p:cond delay="0"/>
                                          </p:stCondLst>
                                        </p:cTn>
                                        <p:tgtEl>
                                          <p:spTgt spid="669699">
                                            <p:txEl>
                                              <p:pRg st="7" end="7"/>
                                            </p:txEl>
                                          </p:spTgt>
                                        </p:tgtEl>
                                        <p:attrNameLst>
                                          <p:attrName>style.visibility</p:attrName>
                                        </p:attrNameLst>
                                      </p:cBhvr>
                                      <p:to>
                                        <p:strVal val="visible"/>
                                      </p:to>
                                    </p:set>
                                    <p:anim calcmode="lin" valueType="num">
                                      <p:cBhvr>
                                        <p:cTn id="147" dur="1000" fill="hold"/>
                                        <p:tgtEl>
                                          <p:spTgt spid="669699">
                                            <p:txEl>
                                              <p:pRg st="7" end="7"/>
                                            </p:txEl>
                                          </p:spTgt>
                                        </p:tgtEl>
                                        <p:attrNameLst>
                                          <p:attrName>ppt_w</p:attrName>
                                        </p:attrNameLst>
                                      </p:cBhvr>
                                      <p:tavLst>
                                        <p:tav tm="0">
                                          <p:val>
                                            <p:fltVal val="0"/>
                                          </p:val>
                                        </p:tav>
                                        <p:tav tm="100000">
                                          <p:val>
                                            <p:strVal val="#ppt_w"/>
                                          </p:val>
                                        </p:tav>
                                      </p:tavLst>
                                    </p:anim>
                                    <p:anim calcmode="lin" valueType="num">
                                      <p:cBhvr>
                                        <p:cTn id="148" dur="1000" fill="hold"/>
                                        <p:tgtEl>
                                          <p:spTgt spid="669699">
                                            <p:txEl>
                                              <p:pRg st="7" end="7"/>
                                            </p:txEl>
                                          </p:spTgt>
                                        </p:tgtEl>
                                        <p:attrNameLst>
                                          <p:attrName>ppt_h</p:attrName>
                                        </p:attrNameLst>
                                      </p:cBhvr>
                                      <p:tavLst>
                                        <p:tav tm="0">
                                          <p:val>
                                            <p:fltVal val="0"/>
                                          </p:val>
                                        </p:tav>
                                        <p:tav tm="100000">
                                          <p:val>
                                            <p:strVal val="#ppt_h"/>
                                          </p:val>
                                        </p:tav>
                                      </p:tavLst>
                                    </p:anim>
                                    <p:anim calcmode="lin" valueType="num">
                                      <p:cBhvr>
                                        <p:cTn id="149" dur="1000" fill="hold"/>
                                        <p:tgtEl>
                                          <p:spTgt spid="669699">
                                            <p:txEl>
                                              <p:pRg st="7" end="7"/>
                                            </p:txEl>
                                          </p:spTgt>
                                        </p:tgtEl>
                                        <p:attrNameLst>
                                          <p:attrName>style.rotation</p:attrName>
                                        </p:attrNameLst>
                                      </p:cBhvr>
                                      <p:tavLst>
                                        <p:tav tm="0">
                                          <p:val>
                                            <p:fltVal val="90"/>
                                          </p:val>
                                        </p:tav>
                                        <p:tav tm="100000">
                                          <p:val>
                                            <p:fltVal val="0"/>
                                          </p:val>
                                        </p:tav>
                                      </p:tavLst>
                                    </p:anim>
                                    <p:animEffect transition="in" filter="fade">
                                      <p:cBhvr>
                                        <p:cTn id="150" dur="1000"/>
                                        <p:tgtEl>
                                          <p:spTgt spid="669699">
                                            <p:txEl>
                                              <p:pRg st="7" end="7"/>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grpId="1" nodeType="clickEffect">
                                  <p:stCondLst>
                                    <p:cond delay="0"/>
                                  </p:stCondLst>
                                  <p:childTnLst>
                                    <p:set>
                                      <p:cBhvr>
                                        <p:cTn id="154" dur="1" fill="hold">
                                          <p:stCondLst>
                                            <p:cond delay="0"/>
                                          </p:stCondLst>
                                        </p:cTn>
                                        <p:tgtEl>
                                          <p:spTgt spid="669699">
                                            <p:txEl>
                                              <p:pRg st="8" end="8"/>
                                            </p:txEl>
                                          </p:spTgt>
                                        </p:tgtEl>
                                        <p:attrNameLst>
                                          <p:attrName>style.visibility</p:attrName>
                                        </p:attrNameLst>
                                      </p:cBhvr>
                                      <p:to>
                                        <p:strVal val="visible"/>
                                      </p:to>
                                    </p:set>
                                    <p:anim calcmode="lin" valueType="num">
                                      <p:cBhvr>
                                        <p:cTn id="155" dur="1000" fill="hold"/>
                                        <p:tgtEl>
                                          <p:spTgt spid="669699">
                                            <p:txEl>
                                              <p:pRg st="8" end="8"/>
                                            </p:txEl>
                                          </p:spTgt>
                                        </p:tgtEl>
                                        <p:attrNameLst>
                                          <p:attrName>ppt_w</p:attrName>
                                        </p:attrNameLst>
                                      </p:cBhvr>
                                      <p:tavLst>
                                        <p:tav tm="0">
                                          <p:val>
                                            <p:fltVal val="0"/>
                                          </p:val>
                                        </p:tav>
                                        <p:tav tm="100000">
                                          <p:val>
                                            <p:strVal val="#ppt_w"/>
                                          </p:val>
                                        </p:tav>
                                      </p:tavLst>
                                    </p:anim>
                                    <p:anim calcmode="lin" valueType="num">
                                      <p:cBhvr>
                                        <p:cTn id="156" dur="1000" fill="hold"/>
                                        <p:tgtEl>
                                          <p:spTgt spid="669699">
                                            <p:txEl>
                                              <p:pRg st="8" end="8"/>
                                            </p:txEl>
                                          </p:spTgt>
                                        </p:tgtEl>
                                        <p:attrNameLst>
                                          <p:attrName>ppt_h</p:attrName>
                                        </p:attrNameLst>
                                      </p:cBhvr>
                                      <p:tavLst>
                                        <p:tav tm="0">
                                          <p:val>
                                            <p:fltVal val="0"/>
                                          </p:val>
                                        </p:tav>
                                        <p:tav tm="100000">
                                          <p:val>
                                            <p:strVal val="#ppt_h"/>
                                          </p:val>
                                        </p:tav>
                                      </p:tavLst>
                                    </p:anim>
                                    <p:anim calcmode="lin" valueType="num">
                                      <p:cBhvr>
                                        <p:cTn id="157" dur="1000" fill="hold"/>
                                        <p:tgtEl>
                                          <p:spTgt spid="669699">
                                            <p:txEl>
                                              <p:pRg st="8" end="8"/>
                                            </p:txEl>
                                          </p:spTgt>
                                        </p:tgtEl>
                                        <p:attrNameLst>
                                          <p:attrName>style.rotation</p:attrName>
                                        </p:attrNameLst>
                                      </p:cBhvr>
                                      <p:tavLst>
                                        <p:tav tm="0">
                                          <p:val>
                                            <p:fltVal val="90"/>
                                          </p:val>
                                        </p:tav>
                                        <p:tav tm="100000">
                                          <p:val>
                                            <p:fltVal val="0"/>
                                          </p:val>
                                        </p:tav>
                                      </p:tavLst>
                                    </p:anim>
                                    <p:animEffect transition="in" filter="fade">
                                      <p:cBhvr>
                                        <p:cTn id="158" dur="1000"/>
                                        <p:tgtEl>
                                          <p:spTgt spid="66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8" grpId="0"/>
      <p:bldP spid="669699" grpId="0" build="p"/>
      <p:bldP spid="669699"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normAutofit/>
          </a:bodyPr>
          <a:lstStyle/>
          <a:p>
            <a:r>
              <a:rPr lang="en-US" altLang="zh-CN" sz="4000" dirty="0"/>
              <a:t>2.</a:t>
            </a:r>
            <a:r>
              <a:rPr lang="zh-CN" altLang="en-US" sz="4000" dirty="0"/>
              <a:t>选题应</a:t>
            </a:r>
            <a:r>
              <a:rPr lang="zh-CN" altLang="en-US" sz="4000" dirty="0">
                <a:solidFill>
                  <a:schemeClr val="hlink"/>
                </a:solidFill>
              </a:rPr>
              <a:t>小</a:t>
            </a:r>
          </a:p>
        </p:txBody>
      </p:sp>
      <p:sp>
        <p:nvSpPr>
          <p:cNvPr id="666627" name="Rectangle 3"/>
          <p:cNvSpPr>
            <a:spLocks noGrp="1" noChangeArrowheads="1"/>
          </p:cNvSpPr>
          <p:nvPr>
            <p:ph type="body" idx="1"/>
          </p:nvPr>
        </p:nvSpPr>
        <p:spPr>
          <a:xfrm>
            <a:off x="2589212" y="2133600"/>
            <a:ext cx="8915400" cy="4319752"/>
          </a:xfrm>
        </p:spPr>
        <p:txBody>
          <a:bodyPr>
            <a:normAutofit/>
          </a:bodyPr>
          <a:lstStyle/>
          <a:p>
            <a:r>
              <a:rPr lang="zh-CN" altLang="en-US" sz="2800" dirty="0">
                <a:latin typeface="黑体" panose="02010609060101010101" pitchFamily="49" charset="-122"/>
                <a:ea typeface="黑体" panose="02010609060101010101" pitchFamily="49" charset="-122"/>
              </a:rPr>
              <a:t>选题一定要小，以小见大，要有实际意义。</a:t>
            </a:r>
            <a:r>
              <a:rPr lang="zh-CN" altLang="en-US" sz="2800" dirty="0">
                <a:solidFill>
                  <a:srgbClr val="0000CC"/>
                </a:solidFill>
                <a:latin typeface="黑体" panose="02010609060101010101" pitchFamily="49" charset="-122"/>
                <a:ea typeface="黑体" panose="02010609060101010101" pitchFamily="49" charset="-122"/>
              </a:rPr>
              <a:t>求小求实，忌大忌空</a:t>
            </a:r>
            <a:r>
              <a:rPr lang="zh-CN" altLang="en-US" sz="2800" dirty="0">
                <a:latin typeface="黑体" panose="02010609060101010101" pitchFamily="49" charset="-122"/>
                <a:ea typeface="黑体" panose="02010609060101010101" pitchFamily="49" charset="-122"/>
              </a:rPr>
              <a:t>。</a:t>
            </a:r>
          </a:p>
          <a:p>
            <a:r>
              <a:rPr lang="zh-CN" altLang="en-US" sz="2800" dirty="0">
                <a:latin typeface="黑体" panose="02010609060101010101" pitchFamily="49" charset="-122"/>
                <a:ea typeface="黑体" panose="02010609060101010101" pitchFamily="49" charset="-122"/>
              </a:rPr>
              <a:t>比如：</a:t>
            </a:r>
          </a:p>
          <a:p>
            <a:r>
              <a:rPr lang="zh-CN" altLang="en-US" sz="2800" dirty="0">
                <a:solidFill>
                  <a:srgbClr val="C00000"/>
                </a:solidFill>
                <a:latin typeface="黑体" panose="02010609060101010101" pitchFamily="49" charset="-122"/>
                <a:ea typeface="黑体" panose="02010609060101010101" pitchFamily="49" charset="-122"/>
              </a:rPr>
              <a:t>“论法治原则”</a:t>
            </a:r>
          </a:p>
          <a:p>
            <a:r>
              <a:rPr lang="zh-CN" altLang="en-US" sz="2800" dirty="0">
                <a:solidFill>
                  <a:srgbClr val="C00000"/>
                </a:solidFill>
                <a:latin typeface="黑体" panose="02010609060101010101" pitchFamily="49" charset="-122"/>
                <a:ea typeface="黑体" panose="02010609060101010101" pitchFamily="49" charset="-122"/>
              </a:rPr>
              <a:t>“论我国刑事诉讼法的再修改 ”</a:t>
            </a:r>
          </a:p>
          <a:p>
            <a:r>
              <a:rPr lang="zh-CN" altLang="en-US" sz="2800" dirty="0">
                <a:solidFill>
                  <a:srgbClr val="C00000"/>
                </a:solidFill>
                <a:latin typeface="黑体" panose="02010609060101010101" pitchFamily="49" charset="-122"/>
                <a:ea typeface="黑体" panose="02010609060101010101" pitchFamily="49" charset="-122"/>
              </a:rPr>
              <a:t>“论知识产权的法律保护”</a:t>
            </a:r>
            <a:endParaRPr lang="en-US" altLang="zh-CN" sz="2800" dirty="0">
              <a:solidFill>
                <a:srgbClr val="C00000"/>
              </a:solidFill>
              <a:latin typeface="黑体" panose="02010609060101010101" pitchFamily="49" charset="-122"/>
              <a:ea typeface="黑体" panose="02010609060101010101" pitchFamily="49" charset="-122"/>
            </a:endParaRPr>
          </a:p>
          <a:p>
            <a:r>
              <a:rPr lang="zh-CN" altLang="zh-CN" sz="2800" dirty="0">
                <a:solidFill>
                  <a:srgbClr val="C00000"/>
                </a:solidFill>
                <a:latin typeface="黑体" panose="02010609060101010101" pitchFamily="49" charset="-122"/>
                <a:ea typeface="黑体" panose="02010609060101010101" pitchFamily="49" charset="-122"/>
              </a:rPr>
              <a:t>《“一国两制”制度与两岸关系》</a:t>
            </a:r>
            <a:endParaRPr lang="en-US" altLang="zh-CN" sz="2800" dirty="0">
              <a:solidFill>
                <a:srgbClr val="C00000"/>
              </a:solidFill>
              <a:latin typeface="黑体" panose="02010609060101010101" pitchFamily="49" charset="-122"/>
              <a:ea typeface="黑体" panose="02010609060101010101" pitchFamily="49" charset="-122"/>
            </a:endParaRPr>
          </a:p>
          <a:p>
            <a:r>
              <a:rPr lang="zh-CN" altLang="zh-CN" sz="2800" dirty="0">
                <a:solidFill>
                  <a:srgbClr val="C00000"/>
                </a:solidFill>
                <a:latin typeface="黑体" panose="02010609060101010101" pitchFamily="49" charset="-122"/>
                <a:ea typeface="黑体" panose="02010609060101010101" pitchFamily="49" charset="-122"/>
              </a:rPr>
              <a:t>《论法与道德》</a:t>
            </a:r>
            <a:endParaRPr lang="zh-CN" altLang="en-US" sz="2800" dirty="0">
              <a:solidFill>
                <a:srgbClr val="C0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30759" y="-1"/>
            <a:ext cx="1260418" cy="6858001"/>
          </a:xfrm>
          <a:prstGeom prst="rect">
            <a:avLst/>
          </a:prstGeom>
        </p:spPr>
      </p:pic>
    </p:spTree>
    <p:extLst>
      <p:ext uri="{BB962C8B-B14F-4D97-AF65-F5344CB8AC3E}">
        <p14:creationId xmlns:p14="http://schemas.microsoft.com/office/powerpoint/2010/main" val="41992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66626"/>
                                        </p:tgtEl>
                                        <p:attrNameLst>
                                          <p:attrName>style.visibility</p:attrName>
                                        </p:attrNameLst>
                                      </p:cBhvr>
                                      <p:to>
                                        <p:strVal val="visible"/>
                                      </p:to>
                                    </p:set>
                                    <p:anim calcmode="lin" valueType="num">
                                      <p:cBhvr>
                                        <p:cTn id="12" dur="1000" fill="hold"/>
                                        <p:tgtEl>
                                          <p:spTgt spid="666626"/>
                                        </p:tgtEl>
                                        <p:attrNameLst>
                                          <p:attrName>ppt_w</p:attrName>
                                        </p:attrNameLst>
                                      </p:cBhvr>
                                      <p:tavLst>
                                        <p:tav tm="0">
                                          <p:val>
                                            <p:fltVal val="0"/>
                                          </p:val>
                                        </p:tav>
                                        <p:tav tm="100000">
                                          <p:val>
                                            <p:strVal val="#ppt_w"/>
                                          </p:val>
                                        </p:tav>
                                      </p:tavLst>
                                    </p:anim>
                                    <p:anim calcmode="lin" valueType="num">
                                      <p:cBhvr>
                                        <p:cTn id="13" dur="1000" fill="hold"/>
                                        <p:tgtEl>
                                          <p:spTgt spid="666626"/>
                                        </p:tgtEl>
                                        <p:attrNameLst>
                                          <p:attrName>ppt_h</p:attrName>
                                        </p:attrNameLst>
                                      </p:cBhvr>
                                      <p:tavLst>
                                        <p:tav tm="0">
                                          <p:val>
                                            <p:fltVal val="0"/>
                                          </p:val>
                                        </p:tav>
                                        <p:tav tm="100000">
                                          <p:val>
                                            <p:strVal val="#ppt_h"/>
                                          </p:val>
                                        </p:tav>
                                      </p:tavLst>
                                    </p:anim>
                                    <p:anim calcmode="lin" valueType="num">
                                      <p:cBhvr>
                                        <p:cTn id="14" dur="1000" fill="hold"/>
                                        <p:tgtEl>
                                          <p:spTgt spid="666626"/>
                                        </p:tgtEl>
                                        <p:attrNameLst>
                                          <p:attrName>style.rotation</p:attrName>
                                        </p:attrNameLst>
                                      </p:cBhvr>
                                      <p:tavLst>
                                        <p:tav tm="0">
                                          <p:val>
                                            <p:fltVal val="90"/>
                                          </p:val>
                                        </p:tav>
                                        <p:tav tm="100000">
                                          <p:val>
                                            <p:fltVal val="0"/>
                                          </p:val>
                                        </p:tav>
                                      </p:tavLst>
                                    </p:anim>
                                    <p:animEffect transition="in" filter="fade">
                                      <p:cBhvr>
                                        <p:cTn id="15" dur="1000"/>
                                        <p:tgtEl>
                                          <p:spTgt spid="66662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1" nodeType="clickEffect">
                                  <p:stCondLst>
                                    <p:cond delay="0"/>
                                  </p:stCondLst>
                                  <p:childTnLst>
                                    <p:set>
                                      <p:cBhvr>
                                        <p:cTn id="19" dur="1" fill="hold">
                                          <p:stCondLst>
                                            <p:cond delay="0"/>
                                          </p:stCondLst>
                                        </p:cTn>
                                        <p:tgtEl>
                                          <p:spTgt spid="666626"/>
                                        </p:tgtEl>
                                        <p:attrNameLst>
                                          <p:attrName>style.visibility</p:attrName>
                                        </p:attrNameLst>
                                      </p:cBhvr>
                                      <p:to>
                                        <p:strVal val="visible"/>
                                      </p:to>
                                    </p:set>
                                    <p:anim calcmode="lin" valueType="num">
                                      <p:cBhvr>
                                        <p:cTn id="20" dur="1000" fill="hold"/>
                                        <p:tgtEl>
                                          <p:spTgt spid="666626"/>
                                        </p:tgtEl>
                                        <p:attrNameLst>
                                          <p:attrName>ppt_w</p:attrName>
                                        </p:attrNameLst>
                                      </p:cBhvr>
                                      <p:tavLst>
                                        <p:tav tm="0">
                                          <p:val>
                                            <p:fltVal val="0"/>
                                          </p:val>
                                        </p:tav>
                                        <p:tav tm="100000">
                                          <p:val>
                                            <p:strVal val="#ppt_w"/>
                                          </p:val>
                                        </p:tav>
                                      </p:tavLst>
                                    </p:anim>
                                    <p:anim calcmode="lin" valueType="num">
                                      <p:cBhvr>
                                        <p:cTn id="21" dur="1000" fill="hold"/>
                                        <p:tgtEl>
                                          <p:spTgt spid="666626"/>
                                        </p:tgtEl>
                                        <p:attrNameLst>
                                          <p:attrName>ppt_h</p:attrName>
                                        </p:attrNameLst>
                                      </p:cBhvr>
                                      <p:tavLst>
                                        <p:tav tm="0">
                                          <p:val>
                                            <p:fltVal val="0"/>
                                          </p:val>
                                        </p:tav>
                                        <p:tav tm="100000">
                                          <p:val>
                                            <p:strVal val="#ppt_h"/>
                                          </p:val>
                                        </p:tav>
                                      </p:tavLst>
                                    </p:anim>
                                    <p:anim calcmode="lin" valueType="num">
                                      <p:cBhvr>
                                        <p:cTn id="22" dur="1000" fill="hold"/>
                                        <p:tgtEl>
                                          <p:spTgt spid="666626"/>
                                        </p:tgtEl>
                                        <p:attrNameLst>
                                          <p:attrName>style.rotation</p:attrName>
                                        </p:attrNameLst>
                                      </p:cBhvr>
                                      <p:tavLst>
                                        <p:tav tm="0">
                                          <p:val>
                                            <p:fltVal val="90"/>
                                          </p:val>
                                        </p:tav>
                                        <p:tav tm="100000">
                                          <p:val>
                                            <p:fltVal val="0"/>
                                          </p:val>
                                        </p:tav>
                                      </p:tavLst>
                                    </p:anim>
                                    <p:animEffect transition="in" filter="fade">
                                      <p:cBhvr>
                                        <p:cTn id="23" dur="1000"/>
                                        <p:tgtEl>
                                          <p:spTgt spid="66662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666627">
                                            <p:txEl>
                                              <p:pRg st="0" end="0"/>
                                            </p:txEl>
                                          </p:spTgt>
                                        </p:tgtEl>
                                        <p:attrNameLst>
                                          <p:attrName>style.visibility</p:attrName>
                                        </p:attrNameLst>
                                      </p:cBhvr>
                                      <p:to>
                                        <p:strVal val="visible"/>
                                      </p:to>
                                    </p:set>
                                    <p:anim calcmode="lin" valueType="num">
                                      <p:cBhvr>
                                        <p:cTn id="26" dur="1000" fill="hold"/>
                                        <p:tgtEl>
                                          <p:spTgt spid="666627">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666627">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666627">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6666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666627">
                                            <p:txEl>
                                              <p:pRg st="1" end="1"/>
                                            </p:txEl>
                                          </p:spTgt>
                                        </p:tgtEl>
                                        <p:attrNameLst>
                                          <p:attrName>style.visibility</p:attrName>
                                        </p:attrNameLst>
                                      </p:cBhvr>
                                      <p:to>
                                        <p:strVal val="visible"/>
                                      </p:to>
                                    </p:set>
                                    <p:anim calcmode="lin" valueType="num">
                                      <p:cBhvr>
                                        <p:cTn id="34" dur="1000" fill="hold"/>
                                        <p:tgtEl>
                                          <p:spTgt spid="666627">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666627">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666627">
                                            <p:txEl>
                                              <p:pRg st="1" end="1"/>
                                            </p:txEl>
                                          </p:spTgt>
                                        </p:tgtEl>
                                        <p:attrNameLst>
                                          <p:attrName>style.rotation</p:attrName>
                                        </p:attrNameLst>
                                      </p:cBhvr>
                                      <p:tavLst>
                                        <p:tav tm="0">
                                          <p:val>
                                            <p:fltVal val="90"/>
                                          </p:val>
                                        </p:tav>
                                        <p:tav tm="100000">
                                          <p:val>
                                            <p:fltVal val="0"/>
                                          </p:val>
                                        </p:tav>
                                      </p:tavLst>
                                    </p:anim>
                                    <p:animEffect transition="in" filter="fade">
                                      <p:cBhvr>
                                        <p:cTn id="37" dur="1000"/>
                                        <p:tgtEl>
                                          <p:spTgt spid="6666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666627">
                                            <p:txEl>
                                              <p:pRg st="2" end="2"/>
                                            </p:txEl>
                                          </p:spTgt>
                                        </p:tgtEl>
                                        <p:attrNameLst>
                                          <p:attrName>style.visibility</p:attrName>
                                        </p:attrNameLst>
                                      </p:cBhvr>
                                      <p:to>
                                        <p:strVal val="visible"/>
                                      </p:to>
                                    </p:set>
                                    <p:anim calcmode="lin" valueType="num">
                                      <p:cBhvr>
                                        <p:cTn id="42" dur="1000" fill="hold"/>
                                        <p:tgtEl>
                                          <p:spTgt spid="666627">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666627">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666627">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66662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666627">
                                            <p:txEl>
                                              <p:pRg st="3" end="3"/>
                                            </p:txEl>
                                          </p:spTgt>
                                        </p:tgtEl>
                                        <p:attrNameLst>
                                          <p:attrName>style.visibility</p:attrName>
                                        </p:attrNameLst>
                                      </p:cBhvr>
                                      <p:to>
                                        <p:strVal val="visible"/>
                                      </p:to>
                                    </p:set>
                                    <p:anim calcmode="lin" valueType="num">
                                      <p:cBhvr>
                                        <p:cTn id="50" dur="1000" fill="hold"/>
                                        <p:tgtEl>
                                          <p:spTgt spid="666627">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666627">
                                            <p:txEl>
                                              <p:pRg st="3" end="3"/>
                                            </p:txEl>
                                          </p:spTgt>
                                        </p:tgtEl>
                                        <p:attrNameLst>
                                          <p:attrName>ppt_h</p:attrName>
                                        </p:attrNameLst>
                                      </p:cBhvr>
                                      <p:tavLst>
                                        <p:tav tm="0">
                                          <p:val>
                                            <p:fltVal val="0"/>
                                          </p:val>
                                        </p:tav>
                                        <p:tav tm="100000">
                                          <p:val>
                                            <p:strVal val="#ppt_h"/>
                                          </p:val>
                                        </p:tav>
                                      </p:tavLst>
                                    </p:anim>
                                    <p:anim calcmode="lin" valueType="num">
                                      <p:cBhvr>
                                        <p:cTn id="52" dur="1000" fill="hold"/>
                                        <p:tgtEl>
                                          <p:spTgt spid="666627">
                                            <p:txEl>
                                              <p:pRg st="3" end="3"/>
                                            </p:txEl>
                                          </p:spTgt>
                                        </p:tgtEl>
                                        <p:attrNameLst>
                                          <p:attrName>style.rotation</p:attrName>
                                        </p:attrNameLst>
                                      </p:cBhvr>
                                      <p:tavLst>
                                        <p:tav tm="0">
                                          <p:val>
                                            <p:fltVal val="90"/>
                                          </p:val>
                                        </p:tav>
                                        <p:tav tm="100000">
                                          <p:val>
                                            <p:fltVal val="0"/>
                                          </p:val>
                                        </p:tav>
                                      </p:tavLst>
                                    </p:anim>
                                    <p:animEffect transition="in" filter="fade">
                                      <p:cBhvr>
                                        <p:cTn id="53" dur="1000"/>
                                        <p:tgtEl>
                                          <p:spTgt spid="66662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666627">
                                            <p:txEl>
                                              <p:pRg st="4" end="4"/>
                                            </p:txEl>
                                          </p:spTgt>
                                        </p:tgtEl>
                                        <p:attrNameLst>
                                          <p:attrName>style.visibility</p:attrName>
                                        </p:attrNameLst>
                                      </p:cBhvr>
                                      <p:to>
                                        <p:strVal val="visible"/>
                                      </p:to>
                                    </p:set>
                                    <p:anim calcmode="lin" valueType="num">
                                      <p:cBhvr>
                                        <p:cTn id="58" dur="1000" fill="hold"/>
                                        <p:tgtEl>
                                          <p:spTgt spid="666627">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666627">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666627">
                                            <p:txEl>
                                              <p:pRg st="4" end="4"/>
                                            </p:txEl>
                                          </p:spTgt>
                                        </p:tgtEl>
                                        <p:attrNameLst>
                                          <p:attrName>style.rotation</p:attrName>
                                        </p:attrNameLst>
                                      </p:cBhvr>
                                      <p:tavLst>
                                        <p:tav tm="0">
                                          <p:val>
                                            <p:fltVal val="90"/>
                                          </p:val>
                                        </p:tav>
                                        <p:tav tm="100000">
                                          <p:val>
                                            <p:fltVal val="0"/>
                                          </p:val>
                                        </p:tav>
                                      </p:tavLst>
                                    </p:anim>
                                    <p:animEffect transition="in" filter="fade">
                                      <p:cBhvr>
                                        <p:cTn id="61" dur="1000"/>
                                        <p:tgtEl>
                                          <p:spTgt spid="666627">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666627">
                                            <p:txEl>
                                              <p:pRg st="5" end="5"/>
                                            </p:txEl>
                                          </p:spTgt>
                                        </p:tgtEl>
                                        <p:attrNameLst>
                                          <p:attrName>style.visibility</p:attrName>
                                        </p:attrNameLst>
                                      </p:cBhvr>
                                      <p:to>
                                        <p:strVal val="visible"/>
                                      </p:to>
                                    </p:set>
                                    <p:anim calcmode="lin" valueType="num">
                                      <p:cBhvr>
                                        <p:cTn id="66" dur="1000" fill="hold"/>
                                        <p:tgtEl>
                                          <p:spTgt spid="666627">
                                            <p:txEl>
                                              <p:pRg st="5" end="5"/>
                                            </p:txEl>
                                          </p:spTgt>
                                        </p:tgtEl>
                                        <p:attrNameLst>
                                          <p:attrName>ppt_w</p:attrName>
                                        </p:attrNameLst>
                                      </p:cBhvr>
                                      <p:tavLst>
                                        <p:tav tm="0">
                                          <p:val>
                                            <p:fltVal val="0"/>
                                          </p:val>
                                        </p:tav>
                                        <p:tav tm="100000">
                                          <p:val>
                                            <p:strVal val="#ppt_w"/>
                                          </p:val>
                                        </p:tav>
                                      </p:tavLst>
                                    </p:anim>
                                    <p:anim calcmode="lin" valueType="num">
                                      <p:cBhvr>
                                        <p:cTn id="67" dur="1000" fill="hold"/>
                                        <p:tgtEl>
                                          <p:spTgt spid="666627">
                                            <p:txEl>
                                              <p:pRg st="5" end="5"/>
                                            </p:txEl>
                                          </p:spTgt>
                                        </p:tgtEl>
                                        <p:attrNameLst>
                                          <p:attrName>ppt_h</p:attrName>
                                        </p:attrNameLst>
                                      </p:cBhvr>
                                      <p:tavLst>
                                        <p:tav tm="0">
                                          <p:val>
                                            <p:fltVal val="0"/>
                                          </p:val>
                                        </p:tav>
                                        <p:tav tm="100000">
                                          <p:val>
                                            <p:strVal val="#ppt_h"/>
                                          </p:val>
                                        </p:tav>
                                      </p:tavLst>
                                    </p:anim>
                                    <p:anim calcmode="lin" valueType="num">
                                      <p:cBhvr>
                                        <p:cTn id="68" dur="1000" fill="hold"/>
                                        <p:tgtEl>
                                          <p:spTgt spid="666627">
                                            <p:txEl>
                                              <p:pRg st="5" end="5"/>
                                            </p:txEl>
                                          </p:spTgt>
                                        </p:tgtEl>
                                        <p:attrNameLst>
                                          <p:attrName>style.rotation</p:attrName>
                                        </p:attrNameLst>
                                      </p:cBhvr>
                                      <p:tavLst>
                                        <p:tav tm="0">
                                          <p:val>
                                            <p:fltVal val="90"/>
                                          </p:val>
                                        </p:tav>
                                        <p:tav tm="100000">
                                          <p:val>
                                            <p:fltVal val="0"/>
                                          </p:val>
                                        </p:tav>
                                      </p:tavLst>
                                    </p:anim>
                                    <p:animEffect transition="in" filter="fade">
                                      <p:cBhvr>
                                        <p:cTn id="69" dur="1000"/>
                                        <p:tgtEl>
                                          <p:spTgt spid="666627">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666627">
                                            <p:txEl>
                                              <p:pRg st="6" end="6"/>
                                            </p:txEl>
                                          </p:spTgt>
                                        </p:tgtEl>
                                        <p:attrNameLst>
                                          <p:attrName>style.visibility</p:attrName>
                                        </p:attrNameLst>
                                      </p:cBhvr>
                                      <p:to>
                                        <p:strVal val="visible"/>
                                      </p:to>
                                    </p:set>
                                    <p:anim calcmode="lin" valueType="num">
                                      <p:cBhvr>
                                        <p:cTn id="74" dur="1000" fill="hold"/>
                                        <p:tgtEl>
                                          <p:spTgt spid="666627">
                                            <p:txEl>
                                              <p:pRg st="6" end="6"/>
                                            </p:txEl>
                                          </p:spTgt>
                                        </p:tgtEl>
                                        <p:attrNameLst>
                                          <p:attrName>ppt_w</p:attrName>
                                        </p:attrNameLst>
                                      </p:cBhvr>
                                      <p:tavLst>
                                        <p:tav tm="0">
                                          <p:val>
                                            <p:fltVal val="0"/>
                                          </p:val>
                                        </p:tav>
                                        <p:tav tm="100000">
                                          <p:val>
                                            <p:strVal val="#ppt_w"/>
                                          </p:val>
                                        </p:tav>
                                      </p:tavLst>
                                    </p:anim>
                                    <p:anim calcmode="lin" valueType="num">
                                      <p:cBhvr>
                                        <p:cTn id="75" dur="1000" fill="hold"/>
                                        <p:tgtEl>
                                          <p:spTgt spid="666627">
                                            <p:txEl>
                                              <p:pRg st="6" end="6"/>
                                            </p:txEl>
                                          </p:spTgt>
                                        </p:tgtEl>
                                        <p:attrNameLst>
                                          <p:attrName>ppt_h</p:attrName>
                                        </p:attrNameLst>
                                      </p:cBhvr>
                                      <p:tavLst>
                                        <p:tav tm="0">
                                          <p:val>
                                            <p:fltVal val="0"/>
                                          </p:val>
                                        </p:tav>
                                        <p:tav tm="100000">
                                          <p:val>
                                            <p:strVal val="#ppt_h"/>
                                          </p:val>
                                        </p:tav>
                                      </p:tavLst>
                                    </p:anim>
                                    <p:anim calcmode="lin" valueType="num">
                                      <p:cBhvr>
                                        <p:cTn id="76" dur="1000" fill="hold"/>
                                        <p:tgtEl>
                                          <p:spTgt spid="666627">
                                            <p:txEl>
                                              <p:pRg st="6" end="6"/>
                                            </p:txEl>
                                          </p:spTgt>
                                        </p:tgtEl>
                                        <p:attrNameLst>
                                          <p:attrName>style.rotation</p:attrName>
                                        </p:attrNameLst>
                                      </p:cBhvr>
                                      <p:tavLst>
                                        <p:tav tm="0">
                                          <p:val>
                                            <p:fltVal val="90"/>
                                          </p:val>
                                        </p:tav>
                                        <p:tav tm="100000">
                                          <p:val>
                                            <p:fltVal val="0"/>
                                          </p:val>
                                        </p:tav>
                                      </p:tavLst>
                                    </p:anim>
                                    <p:animEffect transition="in" filter="fade">
                                      <p:cBhvr>
                                        <p:cTn id="77" dur="1000"/>
                                        <p:tgtEl>
                                          <p:spTgt spid="66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6" grpId="0"/>
      <p:bldP spid="666626" grpId="1"/>
      <p:bldP spid="66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987552"/>
            <a:ext cx="6397752" cy="1807464"/>
          </a:xfrm>
          <a:custGeom>
            <a:avLst/>
            <a:gdLst/>
            <a:ahLst/>
            <a:cxnLst/>
            <a:rect l="l" t="t" r="r" b="b"/>
            <a:pathLst>
              <a:path w="6397752" h="1807464">
                <a:moveTo>
                  <a:pt x="4797552" y="301752"/>
                </a:moveTo>
                <a:lnTo>
                  <a:pt x="1598676" y="301752"/>
                </a:lnTo>
                <a:lnTo>
                  <a:pt x="1599544" y="68157"/>
                </a:lnTo>
                <a:lnTo>
                  <a:pt x="1629059" y="35454"/>
                </a:lnTo>
                <a:lnTo>
                  <a:pt x="1663881" y="19756"/>
                </a:lnTo>
                <a:lnTo>
                  <a:pt x="1708775" y="8086"/>
                </a:lnTo>
                <a:lnTo>
                  <a:pt x="1761481" y="1332"/>
                </a:lnTo>
                <a:lnTo>
                  <a:pt x="1799844" y="0"/>
                </a:lnTo>
                <a:lnTo>
                  <a:pt x="4615201" y="256"/>
                </a:lnTo>
                <a:lnTo>
                  <a:pt x="4670207" y="4971"/>
                </a:lnTo>
                <a:lnTo>
                  <a:pt x="4718180" y="14939"/>
                </a:lnTo>
                <a:lnTo>
                  <a:pt x="4756803" y="29270"/>
                </a:lnTo>
                <a:lnTo>
                  <a:pt x="4789753" y="53627"/>
                </a:lnTo>
                <a:lnTo>
                  <a:pt x="4797552" y="74676"/>
                </a:lnTo>
                <a:lnTo>
                  <a:pt x="4797552" y="301752"/>
                </a:lnTo>
                <a:close/>
              </a:path>
              <a:path w="6397752" h="1807464">
                <a:moveTo>
                  <a:pt x="2199132" y="1807464"/>
                </a:moveTo>
                <a:lnTo>
                  <a:pt x="0" y="1807464"/>
                </a:lnTo>
                <a:lnTo>
                  <a:pt x="800100" y="1054608"/>
                </a:lnTo>
                <a:lnTo>
                  <a:pt x="0" y="301752"/>
                </a:lnTo>
                <a:lnTo>
                  <a:pt x="6397752" y="301752"/>
                </a:lnTo>
                <a:lnTo>
                  <a:pt x="5597652" y="1054608"/>
                </a:lnTo>
                <a:lnTo>
                  <a:pt x="6077064" y="1505712"/>
                </a:lnTo>
                <a:lnTo>
                  <a:pt x="1797985" y="1505717"/>
                </a:lnTo>
                <a:lnTo>
                  <a:pt x="1742102" y="1508986"/>
                </a:lnTo>
                <a:lnTo>
                  <a:pt x="1692478" y="1517804"/>
                </a:lnTo>
                <a:lnTo>
                  <a:pt x="1651342" y="1531545"/>
                </a:lnTo>
                <a:lnTo>
                  <a:pt x="1613552" y="1556442"/>
                </a:lnTo>
                <a:lnTo>
                  <a:pt x="1600105" y="1587489"/>
                </a:lnTo>
                <a:lnTo>
                  <a:pt x="1602595" y="1594631"/>
                </a:lnTo>
                <a:lnTo>
                  <a:pt x="1639294" y="1626303"/>
                </a:lnTo>
                <a:lnTo>
                  <a:pt x="1677644" y="1640917"/>
                </a:lnTo>
                <a:lnTo>
                  <a:pt x="1725429" y="1651178"/>
                </a:lnTo>
                <a:lnTo>
                  <a:pt x="1780349" y="1656218"/>
                </a:lnTo>
                <a:lnTo>
                  <a:pt x="1799844" y="1656588"/>
                </a:lnTo>
                <a:lnTo>
                  <a:pt x="2200162" y="1656588"/>
                </a:lnTo>
                <a:lnTo>
                  <a:pt x="2219336" y="1656949"/>
                </a:lnTo>
                <a:lnTo>
                  <a:pt x="2273412" y="1661973"/>
                </a:lnTo>
                <a:lnTo>
                  <a:pt x="2320542" y="1672405"/>
                </a:lnTo>
                <a:lnTo>
                  <a:pt x="2358466" y="1687596"/>
                </a:lnTo>
                <a:lnTo>
                  <a:pt x="2390802" y="1714137"/>
                </a:lnTo>
                <a:lnTo>
                  <a:pt x="2398452" y="1737916"/>
                </a:lnTo>
                <a:lnTo>
                  <a:pt x="2396002" y="1745073"/>
                </a:lnTo>
                <a:lnTo>
                  <a:pt x="2359425" y="1776839"/>
                </a:lnTo>
                <a:lnTo>
                  <a:pt x="2321123" y="1791530"/>
                </a:lnTo>
                <a:lnTo>
                  <a:pt x="2273399" y="1801888"/>
                </a:lnTo>
                <a:lnTo>
                  <a:pt x="2218579" y="1807048"/>
                </a:lnTo>
                <a:lnTo>
                  <a:pt x="2199132" y="1807464"/>
                </a:lnTo>
                <a:close/>
              </a:path>
              <a:path w="6397752" h="1807464">
                <a:moveTo>
                  <a:pt x="6397752" y="1807464"/>
                </a:moveTo>
                <a:lnTo>
                  <a:pt x="4197252" y="1807457"/>
                </a:lnTo>
                <a:lnTo>
                  <a:pt x="4141392" y="1804135"/>
                </a:lnTo>
                <a:lnTo>
                  <a:pt x="4091742" y="1795279"/>
                </a:lnTo>
                <a:lnTo>
                  <a:pt x="4050551" y="1781518"/>
                </a:lnTo>
                <a:lnTo>
                  <a:pt x="4012677" y="1756631"/>
                </a:lnTo>
                <a:lnTo>
                  <a:pt x="3999175" y="1725635"/>
                </a:lnTo>
                <a:lnTo>
                  <a:pt x="4001629" y="1718478"/>
                </a:lnTo>
                <a:lnTo>
                  <a:pt x="4038222" y="1686745"/>
                </a:lnTo>
                <a:lnTo>
                  <a:pt x="4076540" y="1672121"/>
                </a:lnTo>
                <a:lnTo>
                  <a:pt x="4124291" y="1661886"/>
                </a:lnTo>
                <a:lnTo>
                  <a:pt x="4179153" y="1656920"/>
                </a:lnTo>
                <a:lnTo>
                  <a:pt x="4599508" y="1656584"/>
                </a:lnTo>
                <a:lnTo>
                  <a:pt x="4618694" y="1656166"/>
                </a:lnTo>
                <a:lnTo>
                  <a:pt x="4672753" y="1651016"/>
                </a:lnTo>
                <a:lnTo>
                  <a:pt x="4719827" y="1640509"/>
                </a:lnTo>
                <a:lnTo>
                  <a:pt x="4757675" y="1625277"/>
                </a:lnTo>
                <a:lnTo>
                  <a:pt x="4789918" y="1598712"/>
                </a:lnTo>
                <a:lnTo>
                  <a:pt x="4797531" y="1574915"/>
                </a:lnTo>
                <a:lnTo>
                  <a:pt x="4795053" y="1567768"/>
                </a:lnTo>
                <a:lnTo>
                  <a:pt x="4758390" y="1536069"/>
                </a:lnTo>
                <a:lnTo>
                  <a:pt x="4720053" y="1521436"/>
                </a:lnTo>
                <a:lnTo>
                  <a:pt x="4672284" y="1511154"/>
                </a:lnTo>
                <a:lnTo>
                  <a:pt x="4617390" y="1506090"/>
                </a:lnTo>
                <a:lnTo>
                  <a:pt x="4597908" y="1505712"/>
                </a:lnTo>
                <a:lnTo>
                  <a:pt x="6077070" y="1505717"/>
                </a:lnTo>
                <a:lnTo>
                  <a:pt x="6397752" y="1807464"/>
                </a:lnTo>
                <a:close/>
              </a:path>
            </a:pathLst>
          </a:custGeom>
          <a:solidFill>
            <a:srgbClr val="FBD4B5"/>
          </a:solidFill>
        </p:spPr>
        <p:txBody>
          <a:bodyPr wrap="square" lIns="0" tIns="0" rIns="0" bIns="0" rtlCol="0">
            <a:noAutofit/>
          </a:bodyPr>
          <a:lstStyle/>
          <a:p>
            <a:endParaRPr/>
          </a:p>
        </p:txBody>
      </p:sp>
      <p:sp>
        <p:nvSpPr>
          <p:cNvPr id="3" name="object 3"/>
          <p:cNvSpPr/>
          <p:nvPr/>
        </p:nvSpPr>
        <p:spPr>
          <a:xfrm>
            <a:off x="2771472" y="2250303"/>
            <a:ext cx="3204972" cy="23164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996683" y="974826"/>
            <a:ext cx="6461658" cy="1828800"/>
          </a:xfrm>
          <a:custGeom>
            <a:avLst/>
            <a:gdLst/>
            <a:ahLst/>
            <a:cxnLst/>
            <a:rect l="l" t="t" r="r" b="b"/>
            <a:pathLst>
              <a:path w="6461658" h="1828800">
                <a:moveTo>
                  <a:pt x="4745228" y="12700"/>
                </a:moveTo>
                <a:lnTo>
                  <a:pt x="1716430" y="12700"/>
                </a:lnTo>
                <a:lnTo>
                  <a:pt x="1724850" y="0"/>
                </a:lnTo>
                <a:lnTo>
                  <a:pt x="4736807" y="0"/>
                </a:lnTo>
                <a:lnTo>
                  <a:pt x="4745228" y="12700"/>
                </a:lnTo>
                <a:close/>
              </a:path>
              <a:path w="6461658" h="1828800">
                <a:moveTo>
                  <a:pt x="1811274" y="25400"/>
                </a:moveTo>
                <a:lnTo>
                  <a:pt x="1678495" y="25400"/>
                </a:lnTo>
                <a:lnTo>
                  <a:pt x="1685493" y="12700"/>
                </a:lnTo>
                <a:lnTo>
                  <a:pt x="1821421" y="12700"/>
                </a:lnTo>
                <a:lnTo>
                  <a:pt x="1811274" y="25400"/>
                </a:lnTo>
                <a:close/>
              </a:path>
              <a:path w="6461658" h="1828800">
                <a:moveTo>
                  <a:pt x="4640478" y="25400"/>
                </a:moveTo>
                <a:lnTo>
                  <a:pt x="1821179" y="25400"/>
                </a:lnTo>
                <a:lnTo>
                  <a:pt x="1821421" y="12700"/>
                </a:lnTo>
                <a:lnTo>
                  <a:pt x="4640237" y="12700"/>
                </a:lnTo>
                <a:lnTo>
                  <a:pt x="4640478" y="25400"/>
                </a:lnTo>
                <a:close/>
              </a:path>
              <a:path w="6461658" h="1828800">
                <a:moveTo>
                  <a:pt x="4783162" y="25400"/>
                </a:moveTo>
                <a:lnTo>
                  <a:pt x="4650384" y="25400"/>
                </a:lnTo>
                <a:lnTo>
                  <a:pt x="4640237" y="12700"/>
                </a:lnTo>
                <a:lnTo>
                  <a:pt x="4776152" y="12700"/>
                </a:lnTo>
                <a:lnTo>
                  <a:pt x="4783162" y="25400"/>
                </a:lnTo>
                <a:close/>
              </a:path>
              <a:path w="6461658" h="1828800">
                <a:moveTo>
                  <a:pt x="1715020" y="38100"/>
                </a:moveTo>
                <a:lnTo>
                  <a:pt x="1648307" y="38100"/>
                </a:lnTo>
                <a:lnTo>
                  <a:pt x="1653666" y="25400"/>
                </a:lnTo>
                <a:lnTo>
                  <a:pt x="1722856" y="25400"/>
                </a:lnTo>
                <a:lnTo>
                  <a:pt x="1715020" y="38100"/>
                </a:lnTo>
                <a:close/>
              </a:path>
              <a:path w="6461658" h="1828800">
                <a:moveTo>
                  <a:pt x="4813350" y="38100"/>
                </a:moveTo>
                <a:lnTo>
                  <a:pt x="4746637" y="38100"/>
                </a:lnTo>
                <a:lnTo>
                  <a:pt x="4738801" y="25400"/>
                </a:lnTo>
                <a:lnTo>
                  <a:pt x="4807991" y="25400"/>
                </a:lnTo>
                <a:lnTo>
                  <a:pt x="4813350" y="38100"/>
                </a:lnTo>
                <a:close/>
              </a:path>
              <a:path w="6461658" h="1828800">
                <a:moveTo>
                  <a:pt x="1682140" y="50800"/>
                </a:moveTo>
                <a:lnTo>
                  <a:pt x="1634426" y="50800"/>
                </a:lnTo>
                <a:lnTo>
                  <a:pt x="1638668" y="38100"/>
                </a:lnTo>
                <a:lnTo>
                  <a:pt x="1688426" y="38100"/>
                </a:lnTo>
                <a:lnTo>
                  <a:pt x="1682140" y="50800"/>
                </a:lnTo>
                <a:close/>
              </a:path>
              <a:path w="6461658" h="1828800">
                <a:moveTo>
                  <a:pt x="4827231" y="50800"/>
                </a:moveTo>
                <a:lnTo>
                  <a:pt x="4779518" y="50800"/>
                </a:lnTo>
                <a:lnTo>
                  <a:pt x="4773231" y="38100"/>
                </a:lnTo>
                <a:lnTo>
                  <a:pt x="4822990" y="38100"/>
                </a:lnTo>
                <a:lnTo>
                  <a:pt x="4827231" y="50800"/>
                </a:lnTo>
                <a:close/>
              </a:path>
              <a:path w="6461658" h="1828800">
                <a:moveTo>
                  <a:pt x="1658658" y="63500"/>
                </a:moveTo>
                <a:lnTo>
                  <a:pt x="1624304" y="63500"/>
                </a:lnTo>
                <a:lnTo>
                  <a:pt x="1627212" y="50800"/>
                </a:lnTo>
                <a:lnTo>
                  <a:pt x="1663077" y="50800"/>
                </a:lnTo>
                <a:lnTo>
                  <a:pt x="1658658" y="63500"/>
                </a:lnTo>
                <a:close/>
              </a:path>
              <a:path w="6461658" h="1828800">
                <a:moveTo>
                  <a:pt x="4837353" y="63500"/>
                </a:moveTo>
                <a:lnTo>
                  <a:pt x="4803000" y="63500"/>
                </a:lnTo>
                <a:lnTo>
                  <a:pt x="4798580" y="50800"/>
                </a:lnTo>
                <a:lnTo>
                  <a:pt x="4834445" y="50800"/>
                </a:lnTo>
                <a:lnTo>
                  <a:pt x="4837353" y="63500"/>
                </a:lnTo>
                <a:close/>
              </a:path>
              <a:path w="6461658" h="1828800">
                <a:moveTo>
                  <a:pt x="1646313" y="76200"/>
                </a:moveTo>
                <a:lnTo>
                  <a:pt x="1620164" y="76200"/>
                </a:lnTo>
                <a:lnTo>
                  <a:pt x="1621929" y="63500"/>
                </a:lnTo>
                <a:lnTo>
                  <a:pt x="1648548" y="63500"/>
                </a:lnTo>
                <a:lnTo>
                  <a:pt x="1646313" y="76200"/>
                </a:lnTo>
                <a:close/>
              </a:path>
              <a:path w="6461658" h="1828800">
                <a:moveTo>
                  <a:pt x="1647863" y="76200"/>
                </a:moveTo>
                <a:lnTo>
                  <a:pt x="1648548" y="63500"/>
                </a:lnTo>
                <a:lnTo>
                  <a:pt x="1650555" y="63500"/>
                </a:lnTo>
                <a:lnTo>
                  <a:pt x="1647863" y="76200"/>
                </a:lnTo>
                <a:close/>
              </a:path>
              <a:path w="6461658" h="1828800">
                <a:moveTo>
                  <a:pt x="4813795" y="76200"/>
                </a:moveTo>
                <a:lnTo>
                  <a:pt x="4811102" y="63500"/>
                </a:lnTo>
                <a:lnTo>
                  <a:pt x="4813109" y="63500"/>
                </a:lnTo>
                <a:lnTo>
                  <a:pt x="4813795" y="76200"/>
                </a:lnTo>
                <a:close/>
              </a:path>
              <a:path w="6461658" h="1828800">
                <a:moveTo>
                  <a:pt x="4841494" y="76200"/>
                </a:moveTo>
                <a:lnTo>
                  <a:pt x="4815344" y="76200"/>
                </a:lnTo>
                <a:lnTo>
                  <a:pt x="4813109" y="63500"/>
                </a:lnTo>
                <a:lnTo>
                  <a:pt x="4839728" y="63500"/>
                </a:lnTo>
                <a:lnTo>
                  <a:pt x="4841494" y="76200"/>
                </a:lnTo>
                <a:close/>
              </a:path>
              <a:path w="6461658" h="1828800">
                <a:moveTo>
                  <a:pt x="1618729" y="304800"/>
                </a:moveTo>
                <a:lnTo>
                  <a:pt x="1618805" y="76200"/>
                </a:lnTo>
                <a:lnTo>
                  <a:pt x="1644129" y="76200"/>
                </a:lnTo>
                <a:lnTo>
                  <a:pt x="1644129" y="292100"/>
                </a:lnTo>
                <a:lnTo>
                  <a:pt x="1631429" y="292100"/>
                </a:lnTo>
                <a:lnTo>
                  <a:pt x="1618729" y="304800"/>
                </a:lnTo>
                <a:close/>
              </a:path>
              <a:path w="6461658" h="1828800">
                <a:moveTo>
                  <a:pt x="4842929" y="1587500"/>
                </a:moveTo>
                <a:lnTo>
                  <a:pt x="4842548" y="1587500"/>
                </a:lnTo>
                <a:lnTo>
                  <a:pt x="4841494" y="1574800"/>
                </a:lnTo>
                <a:lnTo>
                  <a:pt x="4839728" y="1574800"/>
                </a:lnTo>
                <a:lnTo>
                  <a:pt x="4837353" y="1562100"/>
                </a:lnTo>
                <a:lnTo>
                  <a:pt x="4831054" y="1562100"/>
                </a:lnTo>
                <a:lnTo>
                  <a:pt x="4827231" y="1549400"/>
                </a:lnTo>
                <a:lnTo>
                  <a:pt x="4818354" y="1549400"/>
                </a:lnTo>
                <a:lnTo>
                  <a:pt x="4817529" y="1547304"/>
                </a:lnTo>
                <a:lnTo>
                  <a:pt x="4817529" y="76200"/>
                </a:lnTo>
                <a:lnTo>
                  <a:pt x="4842852" y="76200"/>
                </a:lnTo>
                <a:lnTo>
                  <a:pt x="4842924" y="292100"/>
                </a:lnTo>
                <a:lnTo>
                  <a:pt x="4830229" y="292100"/>
                </a:lnTo>
                <a:lnTo>
                  <a:pt x="4842929" y="304800"/>
                </a:lnTo>
                <a:lnTo>
                  <a:pt x="4842929" y="1587500"/>
                </a:lnTo>
                <a:close/>
              </a:path>
              <a:path w="6461658" h="1828800">
                <a:moveTo>
                  <a:pt x="816264" y="1060450"/>
                </a:moveTo>
                <a:lnTo>
                  <a:pt x="0" y="292100"/>
                </a:lnTo>
                <a:lnTo>
                  <a:pt x="40728" y="292100"/>
                </a:lnTo>
                <a:lnTo>
                  <a:pt x="32016" y="317500"/>
                </a:lnTo>
                <a:lnTo>
                  <a:pt x="67270" y="317500"/>
                </a:lnTo>
                <a:lnTo>
                  <a:pt x="836968" y="1054100"/>
                </a:lnTo>
                <a:lnTo>
                  <a:pt x="823010" y="1054100"/>
                </a:lnTo>
                <a:lnTo>
                  <a:pt x="816264" y="1060450"/>
                </a:lnTo>
                <a:close/>
              </a:path>
              <a:path w="6461658" h="1828800">
                <a:moveTo>
                  <a:pt x="67270" y="317500"/>
                </a:moveTo>
                <a:lnTo>
                  <a:pt x="32016" y="317500"/>
                </a:lnTo>
                <a:lnTo>
                  <a:pt x="40728" y="292100"/>
                </a:lnTo>
                <a:lnTo>
                  <a:pt x="67270" y="317500"/>
                </a:lnTo>
                <a:close/>
              </a:path>
              <a:path w="6461658" h="1828800">
                <a:moveTo>
                  <a:pt x="1618729" y="317500"/>
                </a:moveTo>
                <a:lnTo>
                  <a:pt x="67270" y="317500"/>
                </a:lnTo>
                <a:lnTo>
                  <a:pt x="40728" y="292100"/>
                </a:lnTo>
                <a:lnTo>
                  <a:pt x="1618733" y="292100"/>
                </a:lnTo>
                <a:lnTo>
                  <a:pt x="1618729" y="317500"/>
                </a:lnTo>
                <a:close/>
              </a:path>
              <a:path w="6461658" h="1828800">
                <a:moveTo>
                  <a:pt x="1619110" y="1587500"/>
                </a:moveTo>
                <a:lnTo>
                  <a:pt x="1618729" y="1587500"/>
                </a:lnTo>
                <a:lnTo>
                  <a:pt x="1618729" y="304800"/>
                </a:lnTo>
                <a:lnTo>
                  <a:pt x="1631429" y="292100"/>
                </a:lnTo>
                <a:lnTo>
                  <a:pt x="1644129" y="292100"/>
                </a:lnTo>
                <a:lnTo>
                  <a:pt x="1644129" y="1547304"/>
                </a:lnTo>
                <a:lnTo>
                  <a:pt x="1643303" y="1549400"/>
                </a:lnTo>
                <a:lnTo>
                  <a:pt x="1634426" y="1549400"/>
                </a:lnTo>
                <a:lnTo>
                  <a:pt x="1630603" y="1562100"/>
                </a:lnTo>
                <a:lnTo>
                  <a:pt x="1624304" y="1562100"/>
                </a:lnTo>
                <a:lnTo>
                  <a:pt x="1621929" y="1574800"/>
                </a:lnTo>
                <a:lnTo>
                  <a:pt x="1620164" y="1574800"/>
                </a:lnTo>
                <a:lnTo>
                  <a:pt x="1619110" y="1587500"/>
                </a:lnTo>
                <a:close/>
              </a:path>
              <a:path w="6461658" h="1828800">
                <a:moveTo>
                  <a:pt x="4842929" y="304800"/>
                </a:moveTo>
                <a:lnTo>
                  <a:pt x="4830229" y="292100"/>
                </a:lnTo>
                <a:lnTo>
                  <a:pt x="4842924" y="292100"/>
                </a:lnTo>
                <a:lnTo>
                  <a:pt x="4842929" y="304800"/>
                </a:lnTo>
                <a:close/>
              </a:path>
              <a:path w="6461658" h="1828800">
                <a:moveTo>
                  <a:pt x="6394388" y="317500"/>
                </a:moveTo>
                <a:lnTo>
                  <a:pt x="4842929" y="317500"/>
                </a:lnTo>
                <a:lnTo>
                  <a:pt x="4842924" y="292100"/>
                </a:lnTo>
                <a:lnTo>
                  <a:pt x="6420929" y="292100"/>
                </a:lnTo>
                <a:lnTo>
                  <a:pt x="6394388" y="317500"/>
                </a:lnTo>
                <a:close/>
              </a:path>
              <a:path w="6461658" h="1828800">
                <a:moveTo>
                  <a:pt x="6420929" y="1828800"/>
                </a:moveTo>
                <a:lnTo>
                  <a:pt x="5611418" y="1066800"/>
                </a:lnTo>
                <a:lnTo>
                  <a:pt x="6420929" y="292100"/>
                </a:lnTo>
                <a:lnTo>
                  <a:pt x="6429641" y="317500"/>
                </a:lnTo>
                <a:lnTo>
                  <a:pt x="6434674" y="317500"/>
                </a:lnTo>
                <a:lnTo>
                  <a:pt x="5652139" y="1054100"/>
                </a:lnTo>
                <a:lnTo>
                  <a:pt x="5638647" y="1054100"/>
                </a:lnTo>
                <a:lnTo>
                  <a:pt x="5638647" y="1066800"/>
                </a:lnTo>
                <a:lnTo>
                  <a:pt x="5652139" y="1066800"/>
                </a:lnTo>
                <a:lnTo>
                  <a:pt x="6434674" y="1803400"/>
                </a:lnTo>
                <a:lnTo>
                  <a:pt x="6429641" y="1803400"/>
                </a:lnTo>
                <a:lnTo>
                  <a:pt x="6420929" y="1828800"/>
                </a:lnTo>
                <a:close/>
              </a:path>
              <a:path w="6461658" h="1828800">
                <a:moveTo>
                  <a:pt x="6434674" y="317500"/>
                </a:moveTo>
                <a:lnTo>
                  <a:pt x="6429641" y="317500"/>
                </a:lnTo>
                <a:lnTo>
                  <a:pt x="6420929" y="292100"/>
                </a:lnTo>
                <a:lnTo>
                  <a:pt x="6461658" y="292100"/>
                </a:lnTo>
                <a:lnTo>
                  <a:pt x="6434674" y="317500"/>
                </a:lnTo>
                <a:close/>
              </a:path>
              <a:path w="6461658" h="1828800">
                <a:moveTo>
                  <a:pt x="823010" y="1066800"/>
                </a:moveTo>
                <a:lnTo>
                  <a:pt x="816264" y="1060450"/>
                </a:lnTo>
                <a:lnTo>
                  <a:pt x="823010" y="1054100"/>
                </a:lnTo>
                <a:lnTo>
                  <a:pt x="823010" y="1066800"/>
                </a:lnTo>
                <a:close/>
              </a:path>
              <a:path w="6461658" h="1828800">
                <a:moveTo>
                  <a:pt x="850239" y="1066800"/>
                </a:moveTo>
                <a:lnTo>
                  <a:pt x="823010" y="1066800"/>
                </a:lnTo>
                <a:lnTo>
                  <a:pt x="823010" y="1054100"/>
                </a:lnTo>
                <a:lnTo>
                  <a:pt x="836968" y="1054100"/>
                </a:lnTo>
                <a:lnTo>
                  <a:pt x="850239" y="1066800"/>
                </a:lnTo>
                <a:close/>
              </a:path>
              <a:path w="6461658" h="1828800">
                <a:moveTo>
                  <a:pt x="5638647" y="1066800"/>
                </a:moveTo>
                <a:lnTo>
                  <a:pt x="5638647" y="1054100"/>
                </a:lnTo>
                <a:lnTo>
                  <a:pt x="5645393" y="1060450"/>
                </a:lnTo>
                <a:lnTo>
                  <a:pt x="5638647" y="1066800"/>
                </a:lnTo>
                <a:close/>
              </a:path>
              <a:path w="6461658" h="1828800">
                <a:moveTo>
                  <a:pt x="5645393" y="1060450"/>
                </a:moveTo>
                <a:lnTo>
                  <a:pt x="5638647" y="1054100"/>
                </a:lnTo>
                <a:lnTo>
                  <a:pt x="5652139" y="1054100"/>
                </a:lnTo>
                <a:lnTo>
                  <a:pt x="5645393" y="1060450"/>
                </a:lnTo>
                <a:close/>
              </a:path>
              <a:path w="6461658" h="1828800">
                <a:moveTo>
                  <a:pt x="40728" y="1828800"/>
                </a:moveTo>
                <a:lnTo>
                  <a:pt x="0" y="1828800"/>
                </a:lnTo>
                <a:lnTo>
                  <a:pt x="816264" y="1060450"/>
                </a:lnTo>
                <a:lnTo>
                  <a:pt x="823010" y="1066800"/>
                </a:lnTo>
                <a:lnTo>
                  <a:pt x="850239" y="1066800"/>
                </a:lnTo>
                <a:lnTo>
                  <a:pt x="67712" y="1803400"/>
                </a:lnTo>
                <a:lnTo>
                  <a:pt x="32016" y="1803400"/>
                </a:lnTo>
                <a:lnTo>
                  <a:pt x="40728" y="1828800"/>
                </a:lnTo>
                <a:close/>
              </a:path>
              <a:path w="6461658" h="1828800">
                <a:moveTo>
                  <a:pt x="5652139" y="1066800"/>
                </a:moveTo>
                <a:lnTo>
                  <a:pt x="5638647" y="1066800"/>
                </a:lnTo>
                <a:lnTo>
                  <a:pt x="5645393" y="1060450"/>
                </a:lnTo>
                <a:lnTo>
                  <a:pt x="5652139" y="1066800"/>
                </a:lnTo>
                <a:close/>
              </a:path>
              <a:path w="6461658" h="1828800">
                <a:moveTo>
                  <a:pt x="4710125" y="1511300"/>
                </a:moveTo>
                <a:lnTo>
                  <a:pt x="1751533" y="1511300"/>
                </a:lnTo>
                <a:lnTo>
                  <a:pt x="1760867" y="1498600"/>
                </a:lnTo>
                <a:lnTo>
                  <a:pt x="4700790" y="1498600"/>
                </a:lnTo>
                <a:lnTo>
                  <a:pt x="4710125" y="1511300"/>
                </a:lnTo>
                <a:close/>
              </a:path>
              <a:path w="6461658" h="1828800">
                <a:moveTo>
                  <a:pt x="2418422" y="1524000"/>
                </a:moveTo>
                <a:lnTo>
                  <a:pt x="1692808" y="1524000"/>
                </a:lnTo>
                <a:lnTo>
                  <a:pt x="1700402" y="1511300"/>
                </a:lnTo>
                <a:lnTo>
                  <a:pt x="2418422" y="1511300"/>
                </a:lnTo>
                <a:lnTo>
                  <a:pt x="2418422" y="1524000"/>
                </a:lnTo>
                <a:close/>
              </a:path>
              <a:path w="6461658" h="1828800">
                <a:moveTo>
                  <a:pt x="2443822" y="1739900"/>
                </a:moveTo>
                <a:lnTo>
                  <a:pt x="2443441" y="1727200"/>
                </a:lnTo>
                <a:lnTo>
                  <a:pt x="2440622" y="1727200"/>
                </a:lnTo>
                <a:lnTo>
                  <a:pt x="2438247" y="1714500"/>
                </a:lnTo>
                <a:lnTo>
                  <a:pt x="2435339" y="1714500"/>
                </a:lnTo>
                <a:lnTo>
                  <a:pt x="2431948" y="1701800"/>
                </a:lnTo>
                <a:lnTo>
                  <a:pt x="2419248" y="1701800"/>
                </a:lnTo>
                <a:lnTo>
                  <a:pt x="2418422" y="1699704"/>
                </a:lnTo>
                <a:lnTo>
                  <a:pt x="2418422" y="1511300"/>
                </a:lnTo>
                <a:lnTo>
                  <a:pt x="2443822" y="1511300"/>
                </a:lnTo>
                <a:lnTo>
                  <a:pt x="2443822" y="1739900"/>
                </a:lnTo>
                <a:close/>
              </a:path>
              <a:path w="6461658" h="1828800">
                <a:moveTo>
                  <a:pt x="4017835" y="1524000"/>
                </a:moveTo>
                <a:lnTo>
                  <a:pt x="2443822" y="1524000"/>
                </a:lnTo>
                <a:lnTo>
                  <a:pt x="2443822" y="1511300"/>
                </a:lnTo>
                <a:lnTo>
                  <a:pt x="4017835" y="1511300"/>
                </a:lnTo>
                <a:lnTo>
                  <a:pt x="4017835" y="1524000"/>
                </a:lnTo>
                <a:close/>
              </a:path>
              <a:path w="6461658" h="1828800">
                <a:moveTo>
                  <a:pt x="4017924" y="1739900"/>
                </a:moveTo>
                <a:lnTo>
                  <a:pt x="4017835" y="1511300"/>
                </a:lnTo>
                <a:lnTo>
                  <a:pt x="4043235" y="1511300"/>
                </a:lnTo>
                <a:lnTo>
                  <a:pt x="4043235" y="1699704"/>
                </a:lnTo>
                <a:lnTo>
                  <a:pt x="4042410" y="1701800"/>
                </a:lnTo>
                <a:lnTo>
                  <a:pt x="4029710" y="1701800"/>
                </a:lnTo>
                <a:lnTo>
                  <a:pt x="4026319" y="1714500"/>
                </a:lnTo>
                <a:lnTo>
                  <a:pt x="4023410" y="1714500"/>
                </a:lnTo>
                <a:lnTo>
                  <a:pt x="4021035" y="1727200"/>
                </a:lnTo>
                <a:lnTo>
                  <a:pt x="4018216" y="1727200"/>
                </a:lnTo>
                <a:lnTo>
                  <a:pt x="4017924" y="1739900"/>
                </a:lnTo>
                <a:close/>
              </a:path>
              <a:path w="6461658" h="1828800">
                <a:moveTo>
                  <a:pt x="4768850" y="1524000"/>
                </a:moveTo>
                <a:lnTo>
                  <a:pt x="4043235" y="1524000"/>
                </a:lnTo>
                <a:lnTo>
                  <a:pt x="4043235" y="1511300"/>
                </a:lnTo>
                <a:lnTo>
                  <a:pt x="4761255" y="1511300"/>
                </a:lnTo>
                <a:lnTo>
                  <a:pt x="4768850" y="1524000"/>
                </a:lnTo>
                <a:close/>
              </a:path>
              <a:path w="6461658" h="1828800">
                <a:moveTo>
                  <a:pt x="1755394" y="1536700"/>
                </a:moveTo>
                <a:lnTo>
                  <a:pt x="1665427" y="1536700"/>
                </a:lnTo>
                <a:lnTo>
                  <a:pt x="1671802" y="1524000"/>
                </a:lnTo>
                <a:lnTo>
                  <a:pt x="1764474" y="1524000"/>
                </a:lnTo>
                <a:lnTo>
                  <a:pt x="1755394" y="1536700"/>
                </a:lnTo>
                <a:close/>
              </a:path>
              <a:path w="6461658" h="1828800">
                <a:moveTo>
                  <a:pt x="4796231" y="1536700"/>
                </a:moveTo>
                <a:lnTo>
                  <a:pt x="4706264" y="1536700"/>
                </a:lnTo>
                <a:lnTo>
                  <a:pt x="4697183" y="1524000"/>
                </a:lnTo>
                <a:lnTo>
                  <a:pt x="4789855" y="1524000"/>
                </a:lnTo>
                <a:lnTo>
                  <a:pt x="4796231" y="1536700"/>
                </a:lnTo>
                <a:close/>
              </a:path>
              <a:path w="6461658" h="1828800">
                <a:moveTo>
                  <a:pt x="1644484" y="1587500"/>
                </a:moveTo>
                <a:lnTo>
                  <a:pt x="1644129" y="1587500"/>
                </a:lnTo>
                <a:lnTo>
                  <a:pt x="1644129" y="1547304"/>
                </a:lnTo>
                <a:lnTo>
                  <a:pt x="1648307" y="1536700"/>
                </a:lnTo>
                <a:lnTo>
                  <a:pt x="1708111" y="1536700"/>
                </a:lnTo>
                <a:lnTo>
                  <a:pt x="1700860" y="1549400"/>
                </a:lnTo>
                <a:lnTo>
                  <a:pt x="1677085" y="1549400"/>
                </a:lnTo>
                <a:lnTo>
                  <a:pt x="1671510" y="1562100"/>
                </a:lnTo>
                <a:lnTo>
                  <a:pt x="1655902" y="1562100"/>
                </a:lnTo>
                <a:lnTo>
                  <a:pt x="1652320" y="1574800"/>
                </a:lnTo>
                <a:lnTo>
                  <a:pt x="1645754" y="1574800"/>
                </a:lnTo>
                <a:lnTo>
                  <a:pt x="1644484" y="1587500"/>
                </a:lnTo>
                <a:close/>
              </a:path>
              <a:path w="6461658" h="1828800">
                <a:moveTo>
                  <a:pt x="4841494" y="1600200"/>
                </a:moveTo>
                <a:lnTo>
                  <a:pt x="4815903" y="1600200"/>
                </a:lnTo>
                <a:lnTo>
                  <a:pt x="4817173" y="1587500"/>
                </a:lnTo>
                <a:lnTo>
                  <a:pt x="4815903" y="1574800"/>
                </a:lnTo>
                <a:lnTo>
                  <a:pt x="4809337" y="1574800"/>
                </a:lnTo>
                <a:lnTo>
                  <a:pt x="4805756" y="1562100"/>
                </a:lnTo>
                <a:lnTo>
                  <a:pt x="4790147" y="1562100"/>
                </a:lnTo>
                <a:lnTo>
                  <a:pt x="4784572" y="1549400"/>
                </a:lnTo>
                <a:lnTo>
                  <a:pt x="4760798" y="1549400"/>
                </a:lnTo>
                <a:lnTo>
                  <a:pt x="4753546" y="1536700"/>
                </a:lnTo>
                <a:lnTo>
                  <a:pt x="4813350" y="1536700"/>
                </a:lnTo>
                <a:lnTo>
                  <a:pt x="4817529" y="1547304"/>
                </a:lnTo>
                <a:lnTo>
                  <a:pt x="4817529" y="1587500"/>
                </a:lnTo>
                <a:lnTo>
                  <a:pt x="4842548" y="1587500"/>
                </a:lnTo>
                <a:lnTo>
                  <a:pt x="4841494" y="1600200"/>
                </a:lnTo>
                <a:close/>
              </a:path>
              <a:path w="6461658" h="1828800">
                <a:moveTo>
                  <a:pt x="1645754" y="1600200"/>
                </a:moveTo>
                <a:lnTo>
                  <a:pt x="1620164" y="1600200"/>
                </a:lnTo>
                <a:lnTo>
                  <a:pt x="1619110" y="1587500"/>
                </a:lnTo>
                <a:lnTo>
                  <a:pt x="1620164" y="1574800"/>
                </a:lnTo>
                <a:lnTo>
                  <a:pt x="1621929" y="1574800"/>
                </a:lnTo>
                <a:lnTo>
                  <a:pt x="1624304" y="1562100"/>
                </a:lnTo>
                <a:lnTo>
                  <a:pt x="1630603" y="1562100"/>
                </a:lnTo>
                <a:lnTo>
                  <a:pt x="1634426" y="1549400"/>
                </a:lnTo>
                <a:lnTo>
                  <a:pt x="1643303" y="1549400"/>
                </a:lnTo>
                <a:lnTo>
                  <a:pt x="1644129" y="1547304"/>
                </a:lnTo>
                <a:lnTo>
                  <a:pt x="1644129" y="1587500"/>
                </a:lnTo>
                <a:lnTo>
                  <a:pt x="1644484" y="1587500"/>
                </a:lnTo>
                <a:lnTo>
                  <a:pt x="1645754" y="1600200"/>
                </a:lnTo>
                <a:close/>
              </a:path>
              <a:path w="6461658" h="1828800">
                <a:moveTo>
                  <a:pt x="4842548" y="1587500"/>
                </a:moveTo>
                <a:lnTo>
                  <a:pt x="4817529" y="1587500"/>
                </a:lnTo>
                <a:lnTo>
                  <a:pt x="4817529" y="1547304"/>
                </a:lnTo>
                <a:lnTo>
                  <a:pt x="4818354" y="1549400"/>
                </a:lnTo>
                <a:lnTo>
                  <a:pt x="4827231" y="1549400"/>
                </a:lnTo>
                <a:lnTo>
                  <a:pt x="4831054" y="1562100"/>
                </a:lnTo>
                <a:lnTo>
                  <a:pt x="4837353" y="1562100"/>
                </a:lnTo>
                <a:lnTo>
                  <a:pt x="4839728" y="1574800"/>
                </a:lnTo>
                <a:lnTo>
                  <a:pt x="4841494" y="1574800"/>
                </a:lnTo>
                <a:lnTo>
                  <a:pt x="4842548" y="1587500"/>
                </a:lnTo>
                <a:close/>
              </a:path>
              <a:path w="6461658" h="1828800">
                <a:moveTo>
                  <a:pt x="1645196" y="1587500"/>
                </a:moveTo>
                <a:lnTo>
                  <a:pt x="1645754" y="1574800"/>
                </a:lnTo>
                <a:lnTo>
                  <a:pt x="1646961" y="1574800"/>
                </a:lnTo>
                <a:lnTo>
                  <a:pt x="1645196" y="1587500"/>
                </a:lnTo>
                <a:close/>
              </a:path>
              <a:path w="6461658" h="1828800">
                <a:moveTo>
                  <a:pt x="4816462" y="1587500"/>
                </a:moveTo>
                <a:lnTo>
                  <a:pt x="4814697" y="1574800"/>
                </a:lnTo>
                <a:lnTo>
                  <a:pt x="4815903" y="1574800"/>
                </a:lnTo>
                <a:lnTo>
                  <a:pt x="4816462" y="1587500"/>
                </a:lnTo>
                <a:close/>
              </a:path>
              <a:path w="6461658" h="1828800">
                <a:moveTo>
                  <a:pt x="1646961" y="1600200"/>
                </a:moveTo>
                <a:lnTo>
                  <a:pt x="1645754" y="1600200"/>
                </a:lnTo>
                <a:lnTo>
                  <a:pt x="1645196" y="1587500"/>
                </a:lnTo>
                <a:lnTo>
                  <a:pt x="1646961" y="1600200"/>
                </a:lnTo>
                <a:close/>
              </a:path>
              <a:path w="6461658" h="1828800">
                <a:moveTo>
                  <a:pt x="4815903" y="1600200"/>
                </a:moveTo>
                <a:lnTo>
                  <a:pt x="4814697" y="1600200"/>
                </a:lnTo>
                <a:lnTo>
                  <a:pt x="4816462" y="1587500"/>
                </a:lnTo>
                <a:lnTo>
                  <a:pt x="4815903" y="1600200"/>
                </a:lnTo>
                <a:close/>
              </a:path>
              <a:path w="6461658" h="1828800">
                <a:moveTo>
                  <a:pt x="1655902" y="1612900"/>
                </a:moveTo>
                <a:lnTo>
                  <a:pt x="1624304" y="1612900"/>
                </a:lnTo>
                <a:lnTo>
                  <a:pt x="1621929" y="1600200"/>
                </a:lnTo>
                <a:lnTo>
                  <a:pt x="1652320" y="1600200"/>
                </a:lnTo>
                <a:lnTo>
                  <a:pt x="1655902" y="1612900"/>
                </a:lnTo>
                <a:close/>
              </a:path>
              <a:path w="6461658" h="1828800">
                <a:moveTo>
                  <a:pt x="4837353" y="1612900"/>
                </a:moveTo>
                <a:lnTo>
                  <a:pt x="4805756" y="1612900"/>
                </a:lnTo>
                <a:lnTo>
                  <a:pt x="4809337" y="1600200"/>
                </a:lnTo>
                <a:lnTo>
                  <a:pt x="4839728" y="1600200"/>
                </a:lnTo>
                <a:lnTo>
                  <a:pt x="4837353" y="1612900"/>
                </a:lnTo>
                <a:close/>
              </a:path>
              <a:path w="6461658" h="1828800">
                <a:moveTo>
                  <a:pt x="1677085" y="1625600"/>
                </a:moveTo>
                <a:lnTo>
                  <a:pt x="1634426" y="1625600"/>
                </a:lnTo>
                <a:lnTo>
                  <a:pt x="1630603" y="1612900"/>
                </a:lnTo>
                <a:lnTo>
                  <a:pt x="1671510" y="1612900"/>
                </a:lnTo>
                <a:lnTo>
                  <a:pt x="1677085" y="1625600"/>
                </a:lnTo>
                <a:close/>
              </a:path>
              <a:path w="6461658" h="1828800">
                <a:moveTo>
                  <a:pt x="4827231" y="1625600"/>
                </a:moveTo>
                <a:lnTo>
                  <a:pt x="4784572" y="1625600"/>
                </a:lnTo>
                <a:lnTo>
                  <a:pt x="4790147" y="1612900"/>
                </a:lnTo>
                <a:lnTo>
                  <a:pt x="4831054" y="1612900"/>
                </a:lnTo>
                <a:lnTo>
                  <a:pt x="4827231" y="1625600"/>
                </a:lnTo>
                <a:close/>
              </a:path>
              <a:path w="6461658" h="1828800">
                <a:moveTo>
                  <a:pt x="1708111" y="1638300"/>
                </a:moveTo>
                <a:lnTo>
                  <a:pt x="1648307" y="1638300"/>
                </a:lnTo>
                <a:lnTo>
                  <a:pt x="1643303" y="1625600"/>
                </a:lnTo>
                <a:lnTo>
                  <a:pt x="1700860" y="1625600"/>
                </a:lnTo>
                <a:lnTo>
                  <a:pt x="1708111" y="1638300"/>
                </a:lnTo>
                <a:close/>
              </a:path>
              <a:path w="6461658" h="1828800">
                <a:moveTo>
                  <a:pt x="4813350" y="1638300"/>
                </a:moveTo>
                <a:lnTo>
                  <a:pt x="4753546" y="1638300"/>
                </a:lnTo>
                <a:lnTo>
                  <a:pt x="4760798" y="1625600"/>
                </a:lnTo>
                <a:lnTo>
                  <a:pt x="4818354" y="1625600"/>
                </a:lnTo>
                <a:lnTo>
                  <a:pt x="4813350" y="1638300"/>
                </a:lnTo>
                <a:close/>
              </a:path>
              <a:path w="6461658" h="1828800">
                <a:moveTo>
                  <a:pt x="1764474" y="1651000"/>
                </a:moveTo>
                <a:lnTo>
                  <a:pt x="1671802" y="1651000"/>
                </a:lnTo>
                <a:lnTo>
                  <a:pt x="1665427" y="1638300"/>
                </a:lnTo>
                <a:lnTo>
                  <a:pt x="1755394" y="1638300"/>
                </a:lnTo>
                <a:lnTo>
                  <a:pt x="1764474" y="1651000"/>
                </a:lnTo>
                <a:close/>
              </a:path>
              <a:path w="6461658" h="1828800">
                <a:moveTo>
                  <a:pt x="4789855" y="1651000"/>
                </a:moveTo>
                <a:lnTo>
                  <a:pt x="4697183" y="1651000"/>
                </a:lnTo>
                <a:lnTo>
                  <a:pt x="4706264" y="1638300"/>
                </a:lnTo>
                <a:lnTo>
                  <a:pt x="4796231" y="1638300"/>
                </a:lnTo>
                <a:lnTo>
                  <a:pt x="4789855" y="1651000"/>
                </a:lnTo>
                <a:close/>
              </a:path>
              <a:path w="6461658" h="1828800">
                <a:moveTo>
                  <a:pt x="2320150" y="1663700"/>
                </a:moveTo>
                <a:lnTo>
                  <a:pt x="1700402" y="1663700"/>
                </a:lnTo>
                <a:lnTo>
                  <a:pt x="1692808" y="1651000"/>
                </a:lnTo>
                <a:lnTo>
                  <a:pt x="2311019" y="1651000"/>
                </a:lnTo>
                <a:lnTo>
                  <a:pt x="2320150" y="1663700"/>
                </a:lnTo>
                <a:close/>
              </a:path>
              <a:path w="6461658" h="1828800">
                <a:moveTo>
                  <a:pt x="4761255" y="1663700"/>
                </a:moveTo>
                <a:lnTo>
                  <a:pt x="4141508" y="1663700"/>
                </a:lnTo>
                <a:lnTo>
                  <a:pt x="4150639" y="1651000"/>
                </a:lnTo>
                <a:lnTo>
                  <a:pt x="4768850" y="1651000"/>
                </a:lnTo>
                <a:lnTo>
                  <a:pt x="4761255" y="1663700"/>
                </a:lnTo>
                <a:close/>
              </a:path>
              <a:path w="6461658" h="1828800">
                <a:moveTo>
                  <a:pt x="2369743" y="1676400"/>
                </a:moveTo>
                <a:lnTo>
                  <a:pt x="1760867" y="1676400"/>
                </a:lnTo>
                <a:lnTo>
                  <a:pt x="1751533" y="1663700"/>
                </a:lnTo>
                <a:lnTo>
                  <a:pt x="2362149" y="1663700"/>
                </a:lnTo>
                <a:lnTo>
                  <a:pt x="2369743" y="1676400"/>
                </a:lnTo>
                <a:close/>
              </a:path>
              <a:path w="6461658" h="1828800">
                <a:moveTo>
                  <a:pt x="4700790" y="1676400"/>
                </a:moveTo>
                <a:lnTo>
                  <a:pt x="4091914" y="1676400"/>
                </a:lnTo>
                <a:lnTo>
                  <a:pt x="4099509" y="1663700"/>
                </a:lnTo>
                <a:lnTo>
                  <a:pt x="4710125" y="1663700"/>
                </a:lnTo>
                <a:lnTo>
                  <a:pt x="4700790" y="1676400"/>
                </a:lnTo>
                <a:close/>
              </a:path>
              <a:path w="6461658" h="1828800">
                <a:moveTo>
                  <a:pt x="2403170" y="1689100"/>
                </a:moveTo>
                <a:lnTo>
                  <a:pt x="2315743" y="1689100"/>
                </a:lnTo>
                <a:lnTo>
                  <a:pt x="2306891" y="1676400"/>
                </a:lnTo>
                <a:lnTo>
                  <a:pt x="2397125" y="1676400"/>
                </a:lnTo>
                <a:lnTo>
                  <a:pt x="2403170" y="1689100"/>
                </a:lnTo>
                <a:close/>
              </a:path>
              <a:path w="6461658" h="1828800">
                <a:moveTo>
                  <a:pt x="4145915" y="1689100"/>
                </a:moveTo>
                <a:lnTo>
                  <a:pt x="4058488" y="1689100"/>
                </a:lnTo>
                <a:lnTo>
                  <a:pt x="4064533" y="1676400"/>
                </a:lnTo>
                <a:lnTo>
                  <a:pt x="4154766" y="1676400"/>
                </a:lnTo>
                <a:lnTo>
                  <a:pt x="4145915" y="1689100"/>
                </a:lnTo>
                <a:close/>
              </a:path>
              <a:path w="6461658" h="1828800">
                <a:moveTo>
                  <a:pt x="2418422" y="1739900"/>
                </a:moveTo>
                <a:lnTo>
                  <a:pt x="2417648" y="1727200"/>
                </a:lnTo>
                <a:lnTo>
                  <a:pt x="2412695" y="1727200"/>
                </a:lnTo>
                <a:lnTo>
                  <a:pt x="2409545" y="1714500"/>
                </a:lnTo>
                <a:lnTo>
                  <a:pt x="2395753" y="1714500"/>
                </a:lnTo>
                <a:lnTo>
                  <a:pt x="2390546" y="1701800"/>
                </a:lnTo>
                <a:lnTo>
                  <a:pt x="2368270" y="1701800"/>
                </a:lnTo>
                <a:lnTo>
                  <a:pt x="2361336" y="1689100"/>
                </a:lnTo>
                <a:lnTo>
                  <a:pt x="2414244" y="1689100"/>
                </a:lnTo>
                <a:lnTo>
                  <a:pt x="2418422" y="1699704"/>
                </a:lnTo>
                <a:lnTo>
                  <a:pt x="2418422" y="1739900"/>
                </a:lnTo>
                <a:close/>
              </a:path>
              <a:path w="6461658" h="1828800">
                <a:moveTo>
                  <a:pt x="4043235" y="1739900"/>
                </a:moveTo>
                <a:lnTo>
                  <a:pt x="4043235" y="1699704"/>
                </a:lnTo>
                <a:lnTo>
                  <a:pt x="4047413" y="1689100"/>
                </a:lnTo>
                <a:lnTo>
                  <a:pt x="4100322" y="1689100"/>
                </a:lnTo>
                <a:lnTo>
                  <a:pt x="4093375" y="1701800"/>
                </a:lnTo>
                <a:lnTo>
                  <a:pt x="4071112" y="1701800"/>
                </a:lnTo>
                <a:lnTo>
                  <a:pt x="4065905" y="1714500"/>
                </a:lnTo>
                <a:lnTo>
                  <a:pt x="4052112" y="1714500"/>
                </a:lnTo>
                <a:lnTo>
                  <a:pt x="4048963" y="1727200"/>
                </a:lnTo>
                <a:lnTo>
                  <a:pt x="4044010" y="1727200"/>
                </a:lnTo>
                <a:lnTo>
                  <a:pt x="4043235" y="1739900"/>
                </a:lnTo>
                <a:close/>
              </a:path>
              <a:path w="6461658" h="1828800">
                <a:moveTo>
                  <a:pt x="2443734" y="1739900"/>
                </a:moveTo>
                <a:lnTo>
                  <a:pt x="2418422" y="1739900"/>
                </a:lnTo>
                <a:lnTo>
                  <a:pt x="2418422" y="1699704"/>
                </a:lnTo>
                <a:lnTo>
                  <a:pt x="2419248" y="1701800"/>
                </a:lnTo>
                <a:lnTo>
                  <a:pt x="2431948" y="1701800"/>
                </a:lnTo>
                <a:lnTo>
                  <a:pt x="2435339" y="1714500"/>
                </a:lnTo>
                <a:lnTo>
                  <a:pt x="2438247" y="1714500"/>
                </a:lnTo>
                <a:lnTo>
                  <a:pt x="2440622" y="1727200"/>
                </a:lnTo>
                <a:lnTo>
                  <a:pt x="2443441" y="1727200"/>
                </a:lnTo>
                <a:lnTo>
                  <a:pt x="2443734" y="1739900"/>
                </a:lnTo>
                <a:close/>
              </a:path>
              <a:path w="6461658" h="1828800">
                <a:moveTo>
                  <a:pt x="4043235" y="1739900"/>
                </a:moveTo>
                <a:lnTo>
                  <a:pt x="4017924" y="1739900"/>
                </a:lnTo>
                <a:lnTo>
                  <a:pt x="4018216" y="1727200"/>
                </a:lnTo>
                <a:lnTo>
                  <a:pt x="4021035" y="1727200"/>
                </a:lnTo>
                <a:lnTo>
                  <a:pt x="4023410" y="1714500"/>
                </a:lnTo>
                <a:lnTo>
                  <a:pt x="4026319" y="1714500"/>
                </a:lnTo>
                <a:lnTo>
                  <a:pt x="4029710" y="1701800"/>
                </a:lnTo>
                <a:lnTo>
                  <a:pt x="4042410" y="1701800"/>
                </a:lnTo>
                <a:lnTo>
                  <a:pt x="4043235" y="1699704"/>
                </a:lnTo>
                <a:lnTo>
                  <a:pt x="4043235" y="1739900"/>
                </a:lnTo>
                <a:close/>
              </a:path>
              <a:path w="6461658" h="1828800">
                <a:moveTo>
                  <a:pt x="2410218" y="1727200"/>
                </a:moveTo>
                <a:lnTo>
                  <a:pt x="2406637" y="1714500"/>
                </a:lnTo>
                <a:lnTo>
                  <a:pt x="2409545" y="1714500"/>
                </a:lnTo>
                <a:lnTo>
                  <a:pt x="2410218" y="1727200"/>
                </a:lnTo>
                <a:close/>
              </a:path>
              <a:path w="6461658" h="1828800">
                <a:moveTo>
                  <a:pt x="4051439" y="1727200"/>
                </a:moveTo>
                <a:lnTo>
                  <a:pt x="4052112" y="1714500"/>
                </a:lnTo>
                <a:lnTo>
                  <a:pt x="4055021" y="1714500"/>
                </a:lnTo>
                <a:lnTo>
                  <a:pt x="4051439" y="1727200"/>
                </a:lnTo>
                <a:close/>
              </a:path>
              <a:path w="6461658" h="1828800">
                <a:moveTo>
                  <a:pt x="2418054" y="1739900"/>
                </a:moveTo>
                <a:lnTo>
                  <a:pt x="2416784" y="1727200"/>
                </a:lnTo>
                <a:lnTo>
                  <a:pt x="2417648" y="1727200"/>
                </a:lnTo>
                <a:lnTo>
                  <a:pt x="2418054" y="1739900"/>
                </a:lnTo>
                <a:close/>
              </a:path>
              <a:path w="6461658" h="1828800">
                <a:moveTo>
                  <a:pt x="4043603" y="1739900"/>
                </a:moveTo>
                <a:lnTo>
                  <a:pt x="4044010" y="1727200"/>
                </a:lnTo>
                <a:lnTo>
                  <a:pt x="4044873" y="1727200"/>
                </a:lnTo>
                <a:lnTo>
                  <a:pt x="4043603" y="1739900"/>
                </a:lnTo>
                <a:close/>
              </a:path>
              <a:path w="6461658" h="1828800">
                <a:moveTo>
                  <a:pt x="2442387" y="1752600"/>
                </a:moveTo>
                <a:lnTo>
                  <a:pt x="2415590" y="1752600"/>
                </a:lnTo>
                <a:lnTo>
                  <a:pt x="2417343" y="1739900"/>
                </a:lnTo>
                <a:lnTo>
                  <a:pt x="2443441" y="1739900"/>
                </a:lnTo>
                <a:lnTo>
                  <a:pt x="2442387" y="1752600"/>
                </a:lnTo>
                <a:close/>
              </a:path>
              <a:path w="6461658" h="1828800">
                <a:moveTo>
                  <a:pt x="4046067" y="1752600"/>
                </a:moveTo>
                <a:lnTo>
                  <a:pt x="4019270" y="1752600"/>
                </a:lnTo>
                <a:lnTo>
                  <a:pt x="4018216" y="1739900"/>
                </a:lnTo>
                <a:lnTo>
                  <a:pt x="4044315" y="1739900"/>
                </a:lnTo>
                <a:lnTo>
                  <a:pt x="4046067" y="1752600"/>
                </a:lnTo>
                <a:close/>
              </a:path>
              <a:path w="6461658" h="1828800">
                <a:moveTo>
                  <a:pt x="2438247" y="1765300"/>
                </a:moveTo>
                <a:lnTo>
                  <a:pt x="2403284" y="1765300"/>
                </a:lnTo>
                <a:lnTo>
                  <a:pt x="2407285" y="1752600"/>
                </a:lnTo>
                <a:lnTo>
                  <a:pt x="2440622" y="1752600"/>
                </a:lnTo>
                <a:lnTo>
                  <a:pt x="2438247" y="1765300"/>
                </a:lnTo>
                <a:close/>
              </a:path>
              <a:path w="6461658" h="1828800">
                <a:moveTo>
                  <a:pt x="4058373" y="1765300"/>
                </a:moveTo>
                <a:lnTo>
                  <a:pt x="4023410" y="1765300"/>
                </a:lnTo>
                <a:lnTo>
                  <a:pt x="4021035" y="1752600"/>
                </a:lnTo>
                <a:lnTo>
                  <a:pt x="4054373" y="1752600"/>
                </a:lnTo>
                <a:lnTo>
                  <a:pt x="4058373" y="1765300"/>
                </a:lnTo>
                <a:close/>
              </a:path>
              <a:path w="6461658" h="1828800">
                <a:moveTo>
                  <a:pt x="2428113" y="1778000"/>
                </a:moveTo>
                <a:lnTo>
                  <a:pt x="2385466" y="1778000"/>
                </a:lnTo>
                <a:lnTo>
                  <a:pt x="2391041" y="1765300"/>
                </a:lnTo>
                <a:lnTo>
                  <a:pt x="2431948" y="1765300"/>
                </a:lnTo>
                <a:lnTo>
                  <a:pt x="2428113" y="1778000"/>
                </a:lnTo>
                <a:close/>
              </a:path>
              <a:path w="6461658" h="1828800">
                <a:moveTo>
                  <a:pt x="4076192" y="1778000"/>
                </a:moveTo>
                <a:lnTo>
                  <a:pt x="4033545" y="1778000"/>
                </a:lnTo>
                <a:lnTo>
                  <a:pt x="4029710" y="1765300"/>
                </a:lnTo>
                <a:lnTo>
                  <a:pt x="4070616" y="1765300"/>
                </a:lnTo>
                <a:lnTo>
                  <a:pt x="4076192" y="1778000"/>
                </a:lnTo>
                <a:close/>
              </a:path>
              <a:path w="6461658" h="1828800">
                <a:moveTo>
                  <a:pt x="2414244" y="1790700"/>
                </a:moveTo>
                <a:lnTo>
                  <a:pt x="2347214" y="1790700"/>
                </a:lnTo>
                <a:lnTo>
                  <a:pt x="2354770" y="1778000"/>
                </a:lnTo>
                <a:lnTo>
                  <a:pt x="2419248" y="1778000"/>
                </a:lnTo>
                <a:lnTo>
                  <a:pt x="2414244" y="1790700"/>
                </a:lnTo>
                <a:close/>
              </a:path>
              <a:path w="6461658" h="1828800">
                <a:moveTo>
                  <a:pt x="4114444" y="1790700"/>
                </a:moveTo>
                <a:lnTo>
                  <a:pt x="4047413" y="1790700"/>
                </a:lnTo>
                <a:lnTo>
                  <a:pt x="4042410" y="1778000"/>
                </a:lnTo>
                <a:lnTo>
                  <a:pt x="4106887" y="1778000"/>
                </a:lnTo>
                <a:lnTo>
                  <a:pt x="4114444" y="1790700"/>
                </a:lnTo>
                <a:close/>
              </a:path>
              <a:path w="6461658" h="1828800">
                <a:moveTo>
                  <a:pt x="2390749" y="1803400"/>
                </a:moveTo>
                <a:lnTo>
                  <a:pt x="2289048" y="1803400"/>
                </a:lnTo>
                <a:lnTo>
                  <a:pt x="2298331" y="1790700"/>
                </a:lnTo>
                <a:lnTo>
                  <a:pt x="2397125" y="1790700"/>
                </a:lnTo>
                <a:lnTo>
                  <a:pt x="2390749" y="1803400"/>
                </a:lnTo>
                <a:close/>
              </a:path>
              <a:path w="6461658" h="1828800">
                <a:moveTo>
                  <a:pt x="4172610" y="1803400"/>
                </a:moveTo>
                <a:lnTo>
                  <a:pt x="4070908" y="1803400"/>
                </a:lnTo>
                <a:lnTo>
                  <a:pt x="4064533" y="1790700"/>
                </a:lnTo>
                <a:lnTo>
                  <a:pt x="4163326" y="1790700"/>
                </a:lnTo>
                <a:lnTo>
                  <a:pt x="4172610" y="1803400"/>
                </a:lnTo>
                <a:close/>
              </a:path>
              <a:path w="6461658" h="1828800">
                <a:moveTo>
                  <a:pt x="40728" y="1828800"/>
                </a:moveTo>
                <a:lnTo>
                  <a:pt x="32016" y="1803400"/>
                </a:lnTo>
                <a:lnTo>
                  <a:pt x="67712" y="1803400"/>
                </a:lnTo>
                <a:lnTo>
                  <a:pt x="40728" y="1828800"/>
                </a:lnTo>
                <a:close/>
              </a:path>
              <a:path w="6461658" h="1828800">
                <a:moveTo>
                  <a:pt x="2292134" y="1828800"/>
                </a:moveTo>
                <a:lnTo>
                  <a:pt x="40728" y="1828800"/>
                </a:lnTo>
                <a:lnTo>
                  <a:pt x="67712" y="1803400"/>
                </a:lnTo>
                <a:lnTo>
                  <a:pt x="2362149" y="1803400"/>
                </a:lnTo>
                <a:lnTo>
                  <a:pt x="2354262" y="1816100"/>
                </a:lnTo>
                <a:lnTo>
                  <a:pt x="2301671" y="1816100"/>
                </a:lnTo>
                <a:lnTo>
                  <a:pt x="2292134" y="1828800"/>
                </a:lnTo>
                <a:close/>
              </a:path>
              <a:path w="6461658" h="1828800">
                <a:moveTo>
                  <a:pt x="6420929" y="1828800"/>
                </a:moveTo>
                <a:lnTo>
                  <a:pt x="4169524" y="1828800"/>
                </a:lnTo>
                <a:lnTo>
                  <a:pt x="4159986" y="1816100"/>
                </a:lnTo>
                <a:lnTo>
                  <a:pt x="4107395" y="1816100"/>
                </a:lnTo>
                <a:lnTo>
                  <a:pt x="4099509" y="1803400"/>
                </a:lnTo>
                <a:lnTo>
                  <a:pt x="6393945" y="1803400"/>
                </a:lnTo>
                <a:lnTo>
                  <a:pt x="6420929" y="1828800"/>
                </a:lnTo>
                <a:close/>
              </a:path>
              <a:path w="6461658" h="1828800">
                <a:moveTo>
                  <a:pt x="6461658" y="1828800"/>
                </a:moveTo>
                <a:lnTo>
                  <a:pt x="6420929" y="1828800"/>
                </a:lnTo>
                <a:lnTo>
                  <a:pt x="6429641" y="1803400"/>
                </a:lnTo>
                <a:lnTo>
                  <a:pt x="6434674" y="1803400"/>
                </a:lnTo>
                <a:lnTo>
                  <a:pt x="6461658" y="1828800"/>
                </a:lnTo>
                <a:close/>
              </a:path>
            </a:pathLst>
          </a:custGeom>
          <a:solidFill>
            <a:srgbClr val="385D89"/>
          </a:solidFill>
        </p:spPr>
        <p:txBody>
          <a:bodyPr wrap="square" lIns="0" tIns="0" rIns="0" bIns="0" rtlCol="0">
            <a:noAutofit/>
          </a:bodyPr>
          <a:lstStyle/>
          <a:p>
            <a:endParaRPr/>
          </a:p>
        </p:txBody>
      </p:sp>
      <p:sp>
        <p:nvSpPr>
          <p:cNvPr id="5" name="object 5"/>
          <p:cNvSpPr txBox="1"/>
          <p:nvPr/>
        </p:nvSpPr>
        <p:spPr>
          <a:xfrm>
            <a:off x="3124669" y="1439545"/>
            <a:ext cx="2202815" cy="556895"/>
          </a:xfrm>
          <a:prstGeom prst="rect">
            <a:avLst/>
          </a:prstGeom>
        </p:spPr>
        <p:txBody>
          <a:bodyPr vert="horz" wrap="square" lIns="0" tIns="0" rIns="0" bIns="0" rtlCol="0">
            <a:noAutofit/>
          </a:bodyPr>
          <a:lstStyle/>
          <a:p>
            <a:pPr marL="12700">
              <a:lnSpc>
                <a:spcPct val="100000"/>
              </a:lnSpc>
            </a:pPr>
            <a:r>
              <a:rPr sz="3600" dirty="0">
                <a:latin typeface="Arial"/>
                <a:cs typeface="Arial"/>
              </a:rPr>
              <a:t>•</a:t>
            </a:r>
            <a:r>
              <a:rPr sz="3600" spc="434" dirty="0">
                <a:latin typeface="Arial"/>
                <a:cs typeface="Arial"/>
              </a:rPr>
              <a:t> </a:t>
            </a:r>
            <a:r>
              <a:rPr sz="3600" spc="15" dirty="0">
                <a:latin typeface="宋体"/>
                <a:cs typeface="宋体"/>
              </a:rPr>
              <a:t>小题小</a:t>
            </a:r>
            <a:r>
              <a:rPr sz="3600" spc="0" dirty="0">
                <a:latin typeface="宋体"/>
                <a:cs typeface="宋体"/>
              </a:rPr>
              <a:t>做</a:t>
            </a:r>
            <a:endParaRPr sz="3600" dirty="0">
              <a:latin typeface="宋体"/>
              <a:cs typeface="宋体"/>
            </a:endParaRPr>
          </a:p>
        </p:txBody>
      </p:sp>
      <p:sp>
        <p:nvSpPr>
          <p:cNvPr id="6" name="object 6"/>
          <p:cNvSpPr/>
          <p:nvPr/>
        </p:nvSpPr>
        <p:spPr>
          <a:xfrm>
            <a:off x="975029" y="3945826"/>
            <a:ext cx="6344958" cy="183464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3044659" y="4398645"/>
            <a:ext cx="2202815" cy="556895"/>
          </a:xfrm>
          <a:prstGeom prst="rect">
            <a:avLst/>
          </a:prstGeom>
        </p:spPr>
        <p:txBody>
          <a:bodyPr vert="horz" wrap="square" lIns="0" tIns="0" rIns="0" bIns="0" rtlCol="0">
            <a:noAutofit/>
          </a:bodyPr>
          <a:lstStyle/>
          <a:p>
            <a:pPr marL="12700">
              <a:lnSpc>
                <a:spcPct val="100000"/>
              </a:lnSpc>
            </a:pPr>
            <a:r>
              <a:rPr sz="3600" dirty="0">
                <a:latin typeface="Arial"/>
                <a:cs typeface="Arial"/>
              </a:rPr>
              <a:t>•</a:t>
            </a:r>
            <a:r>
              <a:rPr sz="3600" spc="434" dirty="0">
                <a:latin typeface="Arial"/>
                <a:cs typeface="Arial"/>
              </a:rPr>
              <a:t> </a:t>
            </a:r>
            <a:r>
              <a:rPr sz="3600" spc="15" dirty="0">
                <a:latin typeface="宋体"/>
                <a:cs typeface="宋体"/>
              </a:rPr>
              <a:t>大题小</a:t>
            </a:r>
            <a:r>
              <a:rPr sz="3600" spc="0" dirty="0">
                <a:latin typeface="宋体"/>
                <a:cs typeface="宋体"/>
              </a:rPr>
              <a:t>做</a:t>
            </a:r>
            <a:endParaRPr sz="3600">
              <a:latin typeface="宋体"/>
              <a:cs typeface="宋体"/>
            </a:endParaRPr>
          </a:p>
        </p:txBody>
      </p:sp>
      <p:sp>
        <p:nvSpPr>
          <p:cNvPr id="8" name="object 8"/>
          <p:cNvSpPr/>
          <p:nvPr/>
        </p:nvSpPr>
        <p:spPr>
          <a:xfrm>
            <a:off x="9179169" y="1689229"/>
            <a:ext cx="321266" cy="425825"/>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9219173" y="4816604"/>
            <a:ext cx="464814" cy="617595"/>
          </a:xfrm>
          <a:prstGeom prst="rect">
            <a:avLst/>
          </a:prstGeom>
          <a:blipFill>
            <a:blip r:embed="rId5" cstate="print"/>
            <a:stretch>
              <a:fillRect/>
            </a:stretch>
          </a:blipFill>
        </p:spPr>
        <p:txBody>
          <a:bodyPr wrap="square" lIns="0" tIns="0" rIns="0" bIns="0" rtlCol="0">
            <a:noAutofit/>
          </a:bodyPr>
          <a:lstStyle/>
          <a:p>
            <a:endParaRPr/>
          </a:p>
        </p:txBody>
      </p:sp>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9224" y="-1"/>
            <a:ext cx="3021953" cy="6858001"/>
          </a:xfrm>
          <a:prstGeom prst="rect">
            <a:avLst/>
          </a:prstGeom>
        </p:spPr>
      </p:pic>
    </p:spTree>
    <p:extLst>
      <p:ext uri="{BB962C8B-B14F-4D97-AF65-F5344CB8AC3E}">
        <p14:creationId xmlns:p14="http://schemas.microsoft.com/office/powerpoint/2010/main" val="23933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1981200" y="304800"/>
            <a:ext cx="8229600" cy="914400"/>
          </a:xfrm>
        </p:spPr>
        <p:txBody>
          <a:bodyPr/>
          <a:lstStyle/>
          <a:p>
            <a:r>
              <a:rPr lang="zh-CN" altLang="en-US" dirty="0"/>
              <a:t>选题缩小示例</a:t>
            </a:r>
          </a:p>
        </p:txBody>
      </p:sp>
      <p:sp>
        <p:nvSpPr>
          <p:cNvPr id="667651" name="Rectangle 3"/>
          <p:cNvSpPr>
            <a:spLocks noGrp="1" noChangeArrowheads="1"/>
          </p:cNvSpPr>
          <p:nvPr>
            <p:ph type="body" idx="1"/>
          </p:nvPr>
        </p:nvSpPr>
        <p:spPr>
          <a:xfrm>
            <a:off x="1981200" y="1295400"/>
            <a:ext cx="8305800" cy="5105400"/>
          </a:xfrm>
        </p:spPr>
        <p:txBody>
          <a:bodyPr>
            <a:normAutofit/>
          </a:bodyPr>
          <a:lstStyle/>
          <a:p>
            <a:pPr algn="just">
              <a:lnSpc>
                <a:spcPct val="90000"/>
              </a:lnSpc>
            </a:pPr>
            <a:r>
              <a:rPr lang="zh-CN" altLang="en-US" sz="3200" dirty="0">
                <a:solidFill>
                  <a:srgbClr val="0000CC"/>
                </a:solidFill>
                <a:latin typeface="黑体" panose="02010609060101010101" pitchFamily="49" charset="-122"/>
                <a:ea typeface="黑体" panose="02010609060101010101" pitchFamily="49" charset="-122"/>
              </a:rPr>
              <a:t>论</a:t>
            </a:r>
            <a:r>
              <a:rPr lang="zh-CN" altLang="en-US" sz="3200" dirty="0">
                <a:solidFill>
                  <a:schemeClr val="hlink"/>
                </a:solidFill>
                <a:latin typeface="黑体" panose="02010609060101010101" pitchFamily="49" charset="-122"/>
                <a:ea typeface="黑体" panose="02010609060101010101" pitchFamily="49" charset="-122"/>
              </a:rPr>
              <a:t>知识产权</a:t>
            </a:r>
            <a:r>
              <a:rPr lang="zh-CN" altLang="en-US" sz="3200" dirty="0">
                <a:solidFill>
                  <a:srgbClr val="0000CC"/>
                </a:solidFill>
                <a:latin typeface="黑体" panose="02010609060101010101" pitchFamily="49" charset="-122"/>
                <a:ea typeface="黑体" panose="02010609060101010101" pitchFamily="49" charset="-122"/>
              </a:rPr>
              <a:t>的法律保护；</a:t>
            </a:r>
          </a:p>
          <a:p>
            <a:pPr algn="just">
              <a:lnSpc>
                <a:spcPct val="90000"/>
              </a:lnSpc>
            </a:pPr>
            <a:endParaRPr lang="zh-CN" altLang="en-US" sz="3200" dirty="0">
              <a:solidFill>
                <a:srgbClr val="0000CC"/>
              </a:solidFill>
              <a:latin typeface="黑体" panose="02010609060101010101" pitchFamily="49" charset="-122"/>
              <a:ea typeface="黑体" panose="02010609060101010101" pitchFamily="49" charset="-122"/>
            </a:endParaRPr>
          </a:p>
          <a:p>
            <a:pPr algn="just">
              <a:lnSpc>
                <a:spcPct val="90000"/>
              </a:lnSpc>
            </a:pPr>
            <a:r>
              <a:rPr lang="zh-CN" altLang="en-US" sz="3200" dirty="0">
                <a:solidFill>
                  <a:srgbClr val="0000CC"/>
                </a:solidFill>
                <a:latin typeface="黑体" panose="02010609060101010101" pitchFamily="49" charset="-122"/>
                <a:ea typeface="黑体" panose="02010609060101010101" pitchFamily="49" charset="-122"/>
              </a:rPr>
              <a:t>论</a:t>
            </a:r>
            <a:r>
              <a:rPr lang="zh-CN" altLang="en-US" sz="3200" dirty="0">
                <a:solidFill>
                  <a:schemeClr val="hlink"/>
                </a:solidFill>
                <a:latin typeface="黑体" panose="02010609060101010101" pitchFamily="49" charset="-122"/>
                <a:ea typeface="黑体" panose="02010609060101010101" pitchFamily="49" charset="-122"/>
              </a:rPr>
              <a:t>商标权</a:t>
            </a:r>
            <a:r>
              <a:rPr lang="zh-CN" altLang="en-US" sz="3200" dirty="0">
                <a:solidFill>
                  <a:srgbClr val="0000CC"/>
                </a:solidFill>
                <a:latin typeface="黑体" panose="02010609060101010101" pitchFamily="49" charset="-122"/>
                <a:ea typeface="黑体" panose="02010609060101010101" pitchFamily="49" charset="-122"/>
              </a:rPr>
              <a:t>的法律保护；</a:t>
            </a:r>
          </a:p>
          <a:p>
            <a:pPr algn="just">
              <a:lnSpc>
                <a:spcPct val="90000"/>
              </a:lnSpc>
            </a:pPr>
            <a:endParaRPr lang="zh-CN" altLang="en-US" sz="3200" dirty="0">
              <a:solidFill>
                <a:srgbClr val="0000CC"/>
              </a:solidFill>
              <a:latin typeface="黑体" panose="02010609060101010101" pitchFamily="49" charset="-122"/>
              <a:ea typeface="黑体" panose="02010609060101010101" pitchFamily="49" charset="-122"/>
            </a:endParaRPr>
          </a:p>
          <a:p>
            <a:pPr algn="just">
              <a:lnSpc>
                <a:spcPct val="90000"/>
              </a:lnSpc>
            </a:pPr>
            <a:r>
              <a:rPr lang="zh-CN" altLang="en-US" sz="3200" dirty="0">
                <a:solidFill>
                  <a:srgbClr val="0000CC"/>
                </a:solidFill>
                <a:latin typeface="黑体" panose="02010609060101010101" pitchFamily="49" charset="-122"/>
                <a:ea typeface="黑体" panose="02010609060101010101" pitchFamily="49" charset="-122"/>
              </a:rPr>
              <a:t>论</a:t>
            </a:r>
            <a:r>
              <a:rPr lang="zh-CN" altLang="en-US" sz="3200" dirty="0">
                <a:solidFill>
                  <a:schemeClr val="hlink"/>
                </a:solidFill>
                <a:latin typeface="黑体" panose="02010609060101010101" pitchFamily="49" charset="-122"/>
                <a:ea typeface="黑体" panose="02010609060101010101" pitchFamily="49" charset="-122"/>
              </a:rPr>
              <a:t>驰名商标</a:t>
            </a:r>
            <a:r>
              <a:rPr lang="zh-CN" altLang="en-US" sz="3200" dirty="0">
                <a:solidFill>
                  <a:srgbClr val="0000CC"/>
                </a:solidFill>
                <a:latin typeface="黑体" panose="02010609060101010101" pitchFamily="49" charset="-122"/>
                <a:ea typeface="黑体" panose="02010609060101010101" pitchFamily="49" charset="-122"/>
              </a:rPr>
              <a:t>的法律保护；</a:t>
            </a:r>
          </a:p>
          <a:p>
            <a:pPr algn="just">
              <a:lnSpc>
                <a:spcPct val="90000"/>
              </a:lnSpc>
            </a:pPr>
            <a:endParaRPr lang="zh-CN" altLang="en-US" sz="3200" dirty="0">
              <a:solidFill>
                <a:srgbClr val="0000CC"/>
              </a:solidFill>
              <a:latin typeface="黑体" panose="02010609060101010101" pitchFamily="49" charset="-122"/>
              <a:ea typeface="黑体" panose="02010609060101010101" pitchFamily="49" charset="-122"/>
            </a:endParaRPr>
          </a:p>
          <a:p>
            <a:pPr algn="just">
              <a:lnSpc>
                <a:spcPct val="90000"/>
              </a:lnSpc>
            </a:pPr>
            <a:r>
              <a:rPr lang="zh-CN" altLang="en-US" sz="3200" dirty="0">
                <a:solidFill>
                  <a:srgbClr val="0000CC"/>
                </a:solidFill>
                <a:latin typeface="黑体" panose="02010609060101010101" pitchFamily="49" charset="-122"/>
                <a:ea typeface="黑体" panose="02010609060101010101" pitchFamily="49" charset="-122"/>
              </a:rPr>
              <a:t>驰名商标</a:t>
            </a:r>
            <a:r>
              <a:rPr lang="zh-CN" altLang="en-US" sz="3200" dirty="0">
                <a:solidFill>
                  <a:schemeClr val="hlink"/>
                </a:solidFill>
                <a:latin typeface="黑体" panose="02010609060101010101" pitchFamily="49" charset="-122"/>
                <a:ea typeface="黑体" panose="02010609060101010101" pitchFamily="49" charset="-122"/>
              </a:rPr>
              <a:t>认定</a:t>
            </a:r>
            <a:r>
              <a:rPr lang="zh-CN" altLang="en-US" sz="3200" dirty="0">
                <a:solidFill>
                  <a:srgbClr val="0000CC"/>
                </a:solidFill>
                <a:latin typeface="黑体" panose="02010609060101010101" pitchFamily="49" charset="-122"/>
                <a:ea typeface="黑体" panose="02010609060101010101" pitchFamily="49" charset="-122"/>
              </a:rPr>
              <a:t>若干法律问题思考； </a:t>
            </a:r>
          </a:p>
          <a:p>
            <a:pPr algn="just">
              <a:lnSpc>
                <a:spcPct val="90000"/>
              </a:lnSpc>
            </a:pPr>
            <a:endParaRPr lang="zh-CN" altLang="en-US" sz="3200" dirty="0">
              <a:solidFill>
                <a:srgbClr val="0000CC"/>
              </a:solidFill>
              <a:latin typeface="黑体" panose="02010609060101010101" pitchFamily="49" charset="-122"/>
              <a:ea typeface="黑体" panose="02010609060101010101" pitchFamily="49" charset="-122"/>
            </a:endParaRPr>
          </a:p>
          <a:p>
            <a:pPr algn="just">
              <a:lnSpc>
                <a:spcPct val="90000"/>
              </a:lnSpc>
            </a:pPr>
            <a:r>
              <a:rPr lang="zh-CN" altLang="en-US" sz="3200" dirty="0">
                <a:solidFill>
                  <a:srgbClr val="0000CC"/>
                </a:solidFill>
                <a:latin typeface="黑体" panose="02010609060101010101" pitchFamily="49" charset="-122"/>
                <a:ea typeface="黑体" panose="02010609060101010101" pitchFamily="49" charset="-122"/>
              </a:rPr>
              <a:t>驰名商标</a:t>
            </a:r>
            <a:r>
              <a:rPr lang="zh-CN" altLang="en-US" sz="3200" dirty="0">
                <a:solidFill>
                  <a:schemeClr val="hlink"/>
                </a:solidFill>
                <a:latin typeface="黑体" panose="02010609060101010101" pitchFamily="49" charset="-122"/>
                <a:ea typeface="黑体" panose="02010609060101010101" pitchFamily="49" charset="-122"/>
              </a:rPr>
              <a:t>被动认定</a:t>
            </a:r>
            <a:r>
              <a:rPr lang="zh-CN" altLang="en-US" sz="3200" dirty="0">
                <a:solidFill>
                  <a:srgbClr val="0000CC"/>
                </a:solidFill>
                <a:latin typeface="黑体" panose="02010609060101010101" pitchFamily="49" charset="-122"/>
                <a:ea typeface="黑体" panose="02010609060101010101" pitchFamily="49" charset="-122"/>
              </a:rPr>
              <a:t>方式之考究</a:t>
            </a:r>
          </a:p>
          <a:p>
            <a:pPr>
              <a:lnSpc>
                <a:spcPct val="90000"/>
              </a:lnSpc>
            </a:pPr>
            <a:endParaRPr lang="zh-CN" altLang="en-US" sz="3200" dirty="0">
              <a:solidFill>
                <a:srgbClr val="0000CC"/>
              </a:solidFill>
              <a:latin typeface="黑体" panose="02010609060101010101" pitchFamily="49" charset="-122"/>
              <a:ea typeface="黑体" panose="02010609060101010101" pitchFamily="49" charset="-122"/>
            </a:endParaRPr>
          </a:p>
        </p:txBody>
      </p:sp>
      <p:sp>
        <p:nvSpPr>
          <p:cNvPr id="667652" name="Line 4"/>
          <p:cNvSpPr>
            <a:spLocks noChangeShapeType="1"/>
          </p:cNvSpPr>
          <p:nvPr/>
        </p:nvSpPr>
        <p:spPr bwMode="auto">
          <a:xfrm>
            <a:off x="3963988" y="1903413"/>
            <a:ext cx="0" cy="457200"/>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7653" name="Line 5"/>
          <p:cNvSpPr>
            <a:spLocks noChangeShapeType="1"/>
          </p:cNvSpPr>
          <p:nvPr/>
        </p:nvSpPr>
        <p:spPr bwMode="auto">
          <a:xfrm>
            <a:off x="3962400" y="2971800"/>
            <a:ext cx="0" cy="457200"/>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7654" name="Line 6"/>
          <p:cNvSpPr>
            <a:spLocks noChangeShapeType="1"/>
          </p:cNvSpPr>
          <p:nvPr/>
        </p:nvSpPr>
        <p:spPr bwMode="auto">
          <a:xfrm>
            <a:off x="3962400" y="4172607"/>
            <a:ext cx="0" cy="457200"/>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7655" name="Line 7"/>
          <p:cNvSpPr>
            <a:spLocks noChangeShapeType="1"/>
          </p:cNvSpPr>
          <p:nvPr/>
        </p:nvSpPr>
        <p:spPr bwMode="auto">
          <a:xfrm>
            <a:off x="3962400" y="5186855"/>
            <a:ext cx="0" cy="609600"/>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724" y="-1"/>
            <a:ext cx="3801453" cy="6858001"/>
          </a:xfrm>
          <a:prstGeom prst="rect">
            <a:avLst/>
          </a:prstGeom>
        </p:spPr>
      </p:pic>
    </p:spTree>
    <p:extLst>
      <p:ext uri="{BB962C8B-B14F-4D97-AF65-F5344CB8AC3E}">
        <p14:creationId xmlns:p14="http://schemas.microsoft.com/office/powerpoint/2010/main" val="26580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67650"/>
                                        </p:tgtEl>
                                        <p:attrNameLst>
                                          <p:attrName>style.visibility</p:attrName>
                                        </p:attrNameLst>
                                      </p:cBhvr>
                                      <p:to>
                                        <p:strVal val="visible"/>
                                      </p:to>
                                    </p:set>
                                    <p:anim calcmode="lin" valueType="num">
                                      <p:cBhvr>
                                        <p:cTn id="12" dur="1000" fill="hold"/>
                                        <p:tgtEl>
                                          <p:spTgt spid="667650"/>
                                        </p:tgtEl>
                                        <p:attrNameLst>
                                          <p:attrName>ppt_w</p:attrName>
                                        </p:attrNameLst>
                                      </p:cBhvr>
                                      <p:tavLst>
                                        <p:tav tm="0">
                                          <p:val>
                                            <p:fltVal val="0"/>
                                          </p:val>
                                        </p:tav>
                                        <p:tav tm="100000">
                                          <p:val>
                                            <p:strVal val="#ppt_w"/>
                                          </p:val>
                                        </p:tav>
                                      </p:tavLst>
                                    </p:anim>
                                    <p:anim calcmode="lin" valueType="num">
                                      <p:cBhvr>
                                        <p:cTn id="13" dur="1000" fill="hold"/>
                                        <p:tgtEl>
                                          <p:spTgt spid="667650"/>
                                        </p:tgtEl>
                                        <p:attrNameLst>
                                          <p:attrName>ppt_h</p:attrName>
                                        </p:attrNameLst>
                                      </p:cBhvr>
                                      <p:tavLst>
                                        <p:tav tm="0">
                                          <p:val>
                                            <p:fltVal val="0"/>
                                          </p:val>
                                        </p:tav>
                                        <p:tav tm="100000">
                                          <p:val>
                                            <p:strVal val="#ppt_h"/>
                                          </p:val>
                                        </p:tav>
                                      </p:tavLst>
                                    </p:anim>
                                    <p:anim calcmode="lin" valueType="num">
                                      <p:cBhvr>
                                        <p:cTn id="14" dur="1000" fill="hold"/>
                                        <p:tgtEl>
                                          <p:spTgt spid="667650"/>
                                        </p:tgtEl>
                                        <p:attrNameLst>
                                          <p:attrName>style.rotation</p:attrName>
                                        </p:attrNameLst>
                                      </p:cBhvr>
                                      <p:tavLst>
                                        <p:tav tm="0">
                                          <p:val>
                                            <p:fltVal val="90"/>
                                          </p:val>
                                        </p:tav>
                                        <p:tav tm="100000">
                                          <p:val>
                                            <p:fltVal val="0"/>
                                          </p:val>
                                        </p:tav>
                                      </p:tavLst>
                                    </p:anim>
                                    <p:animEffect transition="in" filter="fade">
                                      <p:cBhvr>
                                        <p:cTn id="15" dur="1000"/>
                                        <p:tgtEl>
                                          <p:spTgt spid="66765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67651">
                                            <p:txEl>
                                              <p:pRg st="0" end="0"/>
                                            </p:txEl>
                                          </p:spTgt>
                                        </p:tgtEl>
                                        <p:attrNameLst>
                                          <p:attrName>style.visibility</p:attrName>
                                        </p:attrNameLst>
                                      </p:cBhvr>
                                      <p:to>
                                        <p:strVal val="visible"/>
                                      </p:to>
                                    </p:set>
                                    <p:anim calcmode="lin" valueType="num">
                                      <p:cBhvr>
                                        <p:cTn id="20" dur="1000" fill="hold"/>
                                        <p:tgtEl>
                                          <p:spTgt spid="667651">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67651">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667651">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6676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67651">
                                            <p:txEl>
                                              <p:pRg st="2" end="2"/>
                                            </p:txEl>
                                          </p:spTgt>
                                        </p:tgtEl>
                                        <p:attrNameLst>
                                          <p:attrName>style.visibility</p:attrName>
                                        </p:attrNameLst>
                                      </p:cBhvr>
                                      <p:to>
                                        <p:strVal val="visible"/>
                                      </p:to>
                                    </p:set>
                                    <p:anim calcmode="lin" valueType="num">
                                      <p:cBhvr>
                                        <p:cTn id="28" dur="1000" fill="hold"/>
                                        <p:tgtEl>
                                          <p:spTgt spid="66765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6765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6765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6765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667651">
                                            <p:txEl>
                                              <p:pRg st="4" end="4"/>
                                            </p:txEl>
                                          </p:spTgt>
                                        </p:tgtEl>
                                        <p:attrNameLst>
                                          <p:attrName>style.visibility</p:attrName>
                                        </p:attrNameLst>
                                      </p:cBhvr>
                                      <p:to>
                                        <p:strVal val="visible"/>
                                      </p:to>
                                    </p:set>
                                    <p:anim calcmode="lin" valueType="num">
                                      <p:cBhvr>
                                        <p:cTn id="36" dur="1000" fill="hold"/>
                                        <p:tgtEl>
                                          <p:spTgt spid="667651">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67651">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67651">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66765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667651">
                                            <p:txEl>
                                              <p:pRg st="6" end="6"/>
                                            </p:txEl>
                                          </p:spTgt>
                                        </p:tgtEl>
                                        <p:attrNameLst>
                                          <p:attrName>style.visibility</p:attrName>
                                        </p:attrNameLst>
                                      </p:cBhvr>
                                      <p:to>
                                        <p:strVal val="visible"/>
                                      </p:to>
                                    </p:set>
                                    <p:anim calcmode="lin" valueType="num">
                                      <p:cBhvr>
                                        <p:cTn id="44" dur="1000" fill="hold"/>
                                        <p:tgtEl>
                                          <p:spTgt spid="667651">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667651">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667651">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66765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67651">
                                            <p:txEl>
                                              <p:pRg st="8" end="8"/>
                                            </p:txEl>
                                          </p:spTgt>
                                        </p:tgtEl>
                                        <p:attrNameLst>
                                          <p:attrName>style.visibility</p:attrName>
                                        </p:attrNameLst>
                                      </p:cBhvr>
                                      <p:to>
                                        <p:strVal val="visible"/>
                                      </p:to>
                                    </p:set>
                                    <p:anim calcmode="lin" valueType="num">
                                      <p:cBhvr>
                                        <p:cTn id="52" dur="1000" fill="hold"/>
                                        <p:tgtEl>
                                          <p:spTgt spid="667651">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667651">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667651">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66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p:bldP spid="66765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1996</TotalTime>
  <Words>1772</Words>
  <Application>Microsoft Office PowerPoint</Application>
  <PresentationFormat>宽屏</PresentationFormat>
  <Paragraphs>255</Paragraphs>
  <Slides>52</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52</vt:i4>
      </vt:variant>
    </vt:vector>
  </HeadingPairs>
  <TitlesOfParts>
    <vt:vector size="66" baseType="lpstr">
      <vt:lpstr>Arial Unicode MS</vt:lpstr>
      <vt:lpstr>等线</vt:lpstr>
      <vt:lpstr>方正黑体简体</vt:lpstr>
      <vt:lpstr>黑体</vt:lpstr>
      <vt:lpstr>宋体</vt:lpstr>
      <vt:lpstr>微软雅黑</vt:lpstr>
      <vt:lpstr>幼圆</vt:lpstr>
      <vt:lpstr>Arial</vt:lpstr>
      <vt:lpstr>Berlin Sans FB Demi</vt:lpstr>
      <vt:lpstr>Calibri</vt:lpstr>
      <vt:lpstr>Century Gothic</vt:lpstr>
      <vt:lpstr>Times New Roman</vt:lpstr>
      <vt:lpstr>Wingdings 3</vt:lpstr>
      <vt:lpstr>丝状</vt:lpstr>
      <vt:lpstr>   国开法学本科毕业论文     写作要求和注意事项</vt:lpstr>
      <vt:lpstr>PowerPoint 演示文稿</vt:lpstr>
      <vt:lpstr>PowerPoint 演示文稿</vt:lpstr>
      <vt:lpstr>PowerPoint 演示文稿</vt:lpstr>
      <vt:lpstr>PowerPoint 演示文稿</vt:lpstr>
      <vt:lpstr>1.选题应具有专业特征——法律味</vt:lpstr>
      <vt:lpstr>2.选题应小</vt:lpstr>
      <vt:lpstr>PowerPoint 演示文稿</vt:lpstr>
      <vt:lpstr>选题缩小示例</vt:lpstr>
      <vt:lpstr>PowerPoint 演示文稿</vt:lpstr>
      <vt:lpstr>PowerPoint 演示文稿</vt:lpstr>
      <vt:lpstr>二、论文撰写要求 </vt:lpstr>
      <vt:lpstr>如何拟定提纲</vt:lpstr>
      <vt:lpstr>PowerPoint 演示文稿</vt:lpstr>
      <vt:lpstr>搜集资料</vt:lpstr>
      <vt:lpstr>搜集资料要网站：</vt:lpstr>
      <vt:lpstr>搜集资料的路径</vt:lpstr>
      <vt:lpstr>搜集资料的路径</vt:lpstr>
      <vt:lpstr>搜集资料的路径：国开学习网</vt:lpstr>
      <vt:lpstr>搜集资料的路径：国开学习网</vt:lpstr>
      <vt:lpstr>搜集资料的路径：国开学习网</vt:lpstr>
      <vt:lpstr>搜集资料不是为了抄袭</vt:lpstr>
      <vt:lpstr>搜集资料不是为了抄袭</vt:lpstr>
      <vt:lpstr>（一）摘要</vt:lpstr>
      <vt:lpstr>1.明确摘要的内容</vt:lpstr>
      <vt:lpstr>（一）摘要</vt:lpstr>
      <vt:lpstr>（一）摘要</vt:lpstr>
      <vt:lpstr>（一）摘要</vt:lpstr>
      <vt:lpstr>（一）摘要</vt:lpstr>
      <vt:lpstr>（一）摘要</vt:lpstr>
      <vt:lpstr>（一）摘要</vt:lpstr>
      <vt:lpstr>（一）摘要</vt:lpstr>
      <vt:lpstr>（一）摘要</vt:lpstr>
      <vt:lpstr>（五）参考文献注释 （五）注释和参考文献</vt:lpstr>
      <vt:lpstr>（一）摘要</vt:lpstr>
      <vt:lpstr>参考文献 </vt:lpstr>
      <vt:lpstr>参考文献的格式</vt:lpstr>
      <vt:lpstr>参考文献的格式</vt:lpstr>
      <vt:lpstr>PowerPoint 演示文稿</vt:lpstr>
      <vt:lpstr>学位论文与非学位论文格式不同</vt:lpstr>
      <vt:lpstr>（一）摘要</vt:lpstr>
      <vt:lpstr>（一）摘要</vt:lpstr>
      <vt:lpstr>（一）摘要</vt:lpstr>
      <vt:lpstr>（一）摘要</vt:lpstr>
      <vt:lpstr>（一）摘要</vt:lpstr>
      <vt:lpstr>（一）摘要</vt:lpstr>
      <vt:lpstr>（一）摘要</vt:lpstr>
      <vt:lpstr>（一）摘要</vt:lpstr>
      <vt:lpstr>（一）摘要</vt:lpstr>
      <vt:lpstr>PowerPoint 演示文稿</vt:lpstr>
      <vt:lpstr>PowerPoint 演示文稿</vt:lpstr>
      <vt:lpstr>PowerPoint 演示文稿</vt:lpstr>
    </vt:vector>
  </TitlesOfParts>
  <Company>DGOU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国开法学本科毕业论文写作要求和注意事项</dc:title>
  <dc:creator>DGOU</dc:creator>
  <cp:lastModifiedBy>DGOU</cp:lastModifiedBy>
  <cp:revision>39</cp:revision>
  <dcterms:created xsi:type="dcterms:W3CDTF">2020-09-10T07:25:23Z</dcterms:created>
  <dcterms:modified xsi:type="dcterms:W3CDTF">2020-09-29T08:27:09Z</dcterms:modified>
</cp:coreProperties>
</file>