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69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1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xuesheng</a:t>
            </a:r>
          </a:p>
          <a:p>
            <a:pPr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学生使用手册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r>
              <a:t>移动端使用说明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/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84898" y="6245225"/>
            <a:ext cx="301905" cy="2888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L="783590" marR="0" indent="-32639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"/>
          <p:cNvSpPr/>
          <p:nvPr/>
        </p:nvSpPr>
        <p:spPr>
          <a:xfrm>
            <a:off x="-2" y="2136774"/>
            <a:ext cx="9144004" cy="1928816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1" name="使用说明"/>
          <p:cNvSpPr txBox="1"/>
          <p:nvPr/>
        </p:nvSpPr>
        <p:spPr>
          <a:xfrm>
            <a:off x="466725" y="2347595"/>
            <a:ext cx="7886700" cy="1135381"/>
          </a:xfrm>
          <a:prstGeom prst="rect">
            <a:avLst/>
          </a:prstGeom>
          <a:ln w="12700">
            <a:miter lim="400000"/>
          </a:ln>
        </p:spPr>
        <p:txBody>
          <a:bodyPr lIns="34290" tIns="34290" rIns="34290" bIns="34290" anchor="b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使用说明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"/>
          <p:cNvSpPr/>
          <p:nvPr/>
        </p:nvSpPr>
        <p:spPr>
          <a:xfrm>
            <a:off x="-11113" y="1790698"/>
            <a:ext cx="9144001" cy="2498730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105" name="电脑端网络考试说明"/>
          <p:cNvSpPr txBox="1">
            <a:spLocks noGrp="1"/>
          </p:cNvSpPr>
          <p:nvPr>
            <p:ph type="title" idx="4294967295"/>
          </p:nvPr>
        </p:nvSpPr>
        <p:spPr>
          <a:xfrm>
            <a:off x="628650" y="2549525"/>
            <a:ext cx="7886700" cy="993775"/>
          </a:xfrm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5100"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电脑端网络考试说明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"/>
          <p:cNvSpPr/>
          <p:nvPr/>
        </p:nvSpPr>
        <p:spPr>
          <a:xfrm>
            <a:off x="-11113" y="1790698"/>
            <a:ext cx="9144001" cy="2498730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108" name="方式1："/>
          <p:cNvSpPr txBox="1">
            <a:spLocks noGrp="1"/>
          </p:cNvSpPr>
          <p:nvPr>
            <p:ph type="title" idx="4294967295"/>
          </p:nvPr>
        </p:nvSpPr>
        <p:spPr>
          <a:xfrm>
            <a:off x="628650" y="2549525"/>
            <a:ext cx="7886700" cy="993775"/>
          </a:xfrm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5100"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方式1：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111" name="个人空间：网络考试"/>
          <p:cNvSpPr txBox="1"/>
          <p:nvPr/>
        </p:nvSpPr>
        <p:spPr>
          <a:xfrm>
            <a:off x="417512" y="114298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个人空间：网络考试</a:t>
            </a:r>
          </a:p>
        </p:txBody>
      </p:sp>
      <p:pic>
        <p:nvPicPr>
          <p:cNvPr id="11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5" y="579437"/>
            <a:ext cx="9144004" cy="6265863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115" name="个人空间：网络考试"/>
          <p:cNvSpPr txBox="1"/>
          <p:nvPr/>
        </p:nvSpPr>
        <p:spPr>
          <a:xfrm>
            <a:off x="417512" y="114298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个人空间：网络考试</a:t>
            </a:r>
          </a:p>
        </p:txBody>
      </p:sp>
      <p:pic>
        <p:nvPicPr>
          <p:cNvPr id="11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5" y="581025"/>
            <a:ext cx="9144004" cy="627538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437"/>
            <a:ext cx="9144000" cy="63198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9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120" name="个人空间：课程考试"/>
          <p:cNvSpPr txBox="1"/>
          <p:nvPr/>
        </p:nvSpPr>
        <p:spPr>
          <a:xfrm>
            <a:off x="417512" y="114298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个人空间：课程考试</a:t>
            </a:r>
          </a:p>
        </p:txBody>
      </p:sp>
      <p:grpSp>
        <p:nvGrpSpPr>
          <p:cNvPr id="123" name="成组"/>
          <p:cNvGrpSpPr/>
          <p:nvPr/>
        </p:nvGrpSpPr>
        <p:grpSpPr>
          <a:xfrm>
            <a:off x="1698622" y="2991308"/>
            <a:ext cx="3054356" cy="2620184"/>
            <a:chOff x="-1" y="-1"/>
            <a:chExt cx="3054354" cy="2620183"/>
          </a:xfrm>
        </p:grpSpPr>
        <p:sp>
          <p:nvSpPr>
            <p:cNvPr id="121" name="形状"/>
            <p:cNvSpPr/>
            <p:nvPr/>
          </p:nvSpPr>
          <p:spPr>
            <a:xfrm>
              <a:off x="-2" y="-2"/>
              <a:ext cx="3054356" cy="2574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23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2223"/>
                  </a:lnTo>
                  <a:lnTo>
                    <a:pt x="9000" y="12223"/>
                  </a:lnTo>
                  <a:lnTo>
                    <a:pt x="8346" y="0"/>
                  </a:lnTo>
                  <a:lnTo>
                    <a:pt x="3600" y="12223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6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122" name="2.点击考试可以进行相关课程网络考试作答，考试具体发布及考试时间限制由学校定，如果此处为空则说明还没有发布考试"/>
            <p:cNvSpPr txBox="1"/>
            <p:nvPr/>
          </p:nvSpPr>
          <p:spPr>
            <a:xfrm>
              <a:off x="-1" y="1411146"/>
              <a:ext cx="3054354" cy="1209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6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2.点击考试可以进行相关课程网络考试作答，考试具体发布及考试时间限制由学校定，如果此处为空则说明还没有发布考试</a:t>
              </a: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5" y="579437"/>
            <a:ext cx="9144004" cy="62960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6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127" name="个人空间：课程考试"/>
          <p:cNvSpPr txBox="1"/>
          <p:nvPr/>
        </p:nvSpPr>
        <p:spPr>
          <a:xfrm>
            <a:off x="417512" y="114298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个人空间：课程考试</a:t>
            </a:r>
          </a:p>
        </p:txBody>
      </p:sp>
      <p:grpSp>
        <p:nvGrpSpPr>
          <p:cNvPr id="130" name="成组"/>
          <p:cNvGrpSpPr/>
          <p:nvPr/>
        </p:nvGrpSpPr>
        <p:grpSpPr>
          <a:xfrm>
            <a:off x="1155666" y="4591379"/>
            <a:ext cx="6981862" cy="2406000"/>
            <a:chOff x="0" y="0"/>
            <a:chExt cx="6981860" cy="2405999"/>
          </a:xfrm>
        </p:grpSpPr>
        <p:sp>
          <p:nvSpPr>
            <p:cNvPr id="128" name="形状"/>
            <p:cNvSpPr/>
            <p:nvPr/>
          </p:nvSpPr>
          <p:spPr>
            <a:xfrm>
              <a:off x="0" y="-1"/>
              <a:ext cx="6981861" cy="228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76" y="12472"/>
                  </a:moveTo>
                  <a:lnTo>
                    <a:pt x="6576" y="21600"/>
                  </a:lnTo>
                  <a:lnTo>
                    <a:pt x="21600" y="21600"/>
                  </a:lnTo>
                  <a:lnTo>
                    <a:pt x="21600" y="12472"/>
                  </a:lnTo>
                  <a:lnTo>
                    <a:pt x="12836" y="12472"/>
                  </a:lnTo>
                  <a:lnTo>
                    <a:pt x="0" y="0"/>
                  </a:lnTo>
                  <a:lnTo>
                    <a:pt x="9080" y="12472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6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129" name="点击“成绩查询”可以查询到折合完“课程视频学习”+“考试成绩”的综合总评成绩，考试成绩出来后大概24小时后，总评成绩更新，总评成绩通过“60分及以上”为合格"/>
            <p:cNvSpPr txBox="1"/>
            <p:nvPr/>
          </p:nvSpPr>
          <p:spPr>
            <a:xfrm>
              <a:off x="2125695" y="1196963"/>
              <a:ext cx="4856166" cy="1209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6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点击“成绩查询”可以查询到折合完“课程视频学习”+“考试成绩”的综合总评成绩，考试成绩出来后大概24小时后，总评成绩更新，总评成绩通过“60分及以上”为合格</a:t>
              </a:r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"/>
          <p:cNvSpPr/>
          <p:nvPr/>
        </p:nvSpPr>
        <p:spPr>
          <a:xfrm>
            <a:off x="-11113" y="1790698"/>
            <a:ext cx="9144001" cy="2498730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133" name="方式2："/>
          <p:cNvSpPr txBox="1">
            <a:spLocks noGrp="1"/>
          </p:cNvSpPr>
          <p:nvPr>
            <p:ph type="title" idx="4294967295"/>
          </p:nvPr>
        </p:nvSpPr>
        <p:spPr>
          <a:xfrm>
            <a:off x="628650" y="2549525"/>
            <a:ext cx="7886700" cy="993775"/>
          </a:xfrm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5100"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方式2：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1052512"/>
            <a:ext cx="8604250" cy="50053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6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137" name="个人空间：课程考试"/>
          <p:cNvSpPr txBox="1"/>
          <p:nvPr/>
        </p:nvSpPr>
        <p:spPr>
          <a:xfrm>
            <a:off x="417512" y="114298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个人空间：课程考试</a:t>
            </a:r>
          </a:p>
        </p:txBody>
      </p:sp>
      <p:grpSp>
        <p:nvGrpSpPr>
          <p:cNvPr id="140" name="成组"/>
          <p:cNvGrpSpPr/>
          <p:nvPr/>
        </p:nvGrpSpPr>
        <p:grpSpPr>
          <a:xfrm>
            <a:off x="4356097" y="3072737"/>
            <a:ext cx="3144149" cy="3202655"/>
            <a:chOff x="0" y="0"/>
            <a:chExt cx="3144148" cy="3202653"/>
          </a:xfrm>
        </p:grpSpPr>
        <p:sp>
          <p:nvSpPr>
            <p:cNvPr id="138" name="形状"/>
            <p:cNvSpPr/>
            <p:nvPr/>
          </p:nvSpPr>
          <p:spPr>
            <a:xfrm>
              <a:off x="-1" y="-1"/>
              <a:ext cx="3144149" cy="3202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062"/>
                  </a:moveTo>
                  <a:lnTo>
                    <a:pt x="0" y="21600"/>
                  </a:lnTo>
                  <a:lnTo>
                    <a:pt x="20983" y="21600"/>
                  </a:lnTo>
                  <a:lnTo>
                    <a:pt x="20983" y="14062"/>
                  </a:lnTo>
                  <a:lnTo>
                    <a:pt x="17486" y="14062"/>
                  </a:lnTo>
                  <a:lnTo>
                    <a:pt x="21600" y="0"/>
                  </a:lnTo>
                  <a:lnTo>
                    <a:pt x="12240" y="14062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6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139" name="点击此处去考试，到相应考试空间去考试"/>
            <p:cNvSpPr txBox="1"/>
            <p:nvPr/>
          </p:nvSpPr>
          <p:spPr>
            <a:xfrm>
              <a:off x="-1" y="2318729"/>
              <a:ext cx="3054355" cy="650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6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点击此处去考试，到相应考试空间去考试</a:t>
              </a: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5" y="579437"/>
            <a:ext cx="9144004" cy="630396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3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144" name="个人空间：毕业论文"/>
          <p:cNvSpPr txBox="1"/>
          <p:nvPr/>
        </p:nvSpPr>
        <p:spPr>
          <a:xfrm>
            <a:off x="417512" y="114298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个人空间：毕业论文</a:t>
            </a:r>
          </a:p>
        </p:txBody>
      </p:sp>
      <p:grpSp>
        <p:nvGrpSpPr>
          <p:cNvPr id="147" name="成组"/>
          <p:cNvGrpSpPr/>
          <p:nvPr/>
        </p:nvGrpSpPr>
        <p:grpSpPr>
          <a:xfrm>
            <a:off x="6572248" y="2027398"/>
            <a:ext cx="2060579" cy="2136617"/>
            <a:chOff x="0" y="0"/>
            <a:chExt cx="2060577" cy="2136616"/>
          </a:xfrm>
        </p:grpSpPr>
        <p:sp>
          <p:nvSpPr>
            <p:cNvPr id="145" name="形状"/>
            <p:cNvSpPr/>
            <p:nvPr/>
          </p:nvSpPr>
          <p:spPr>
            <a:xfrm>
              <a:off x="-1" y="-1"/>
              <a:ext cx="2060578" cy="213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53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2853"/>
                  </a:lnTo>
                  <a:lnTo>
                    <a:pt x="18000" y="12853"/>
                  </a:lnTo>
                  <a:lnTo>
                    <a:pt x="12044" y="0"/>
                  </a:lnTo>
                  <a:lnTo>
                    <a:pt x="12600" y="12853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146" name="指导教师已经分配完毕，选择相应的论文题目即可"/>
            <p:cNvSpPr txBox="1"/>
            <p:nvPr/>
          </p:nvSpPr>
          <p:spPr>
            <a:xfrm>
              <a:off x="0" y="1404299"/>
              <a:ext cx="2060577" cy="599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4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指导教师已经分配完毕，选择相应的论文题目即可</a:t>
              </a:r>
            </a:p>
          </p:txBody>
        </p:sp>
      </p:grpSp>
      <p:grpSp>
        <p:nvGrpSpPr>
          <p:cNvPr id="150" name="成组"/>
          <p:cNvGrpSpPr/>
          <p:nvPr/>
        </p:nvGrpSpPr>
        <p:grpSpPr>
          <a:xfrm>
            <a:off x="967294" y="5574037"/>
            <a:ext cx="2285497" cy="1014090"/>
            <a:chOff x="0" y="-1"/>
            <a:chExt cx="2285495" cy="1014089"/>
          </a:xfrm>
        </p:grpSpPr>
        <p:sp>
          <p:nvSpPr>
            <p:cNvPr id="148" name="形状"/>
            <p:cNvSpPr/>
            <p:nvPr/>
          </p:nvSpPr>
          <p:spPr>
            <a:xfrm>
              <a:off x="-1" y="-2"/>
              <a:ext cx="2285496" cy="1014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73" y="14026"/>
                  </a:moveTo>
                  <a:lnTo>
                    <a:pt x="12673" y="21600"/>
                  </a:lnTo>
                  <a:lnTo>
                    <a:pt x="21600" y="21600"/>
                  </a:lnTo>
                  <a:lnTo>
                    <a:pt x="21600" y="14026"/>
                  </a:lnTo>
                  <a:lnTo>
                    <a:pt x="16393" y="14026"/>
                  </a:lnTo>
                  <a:lnTo>
                    <a:pt x="0" y="0"/>
                  </a:lnTo>
                  <a:lnTo>
                    <a:pt x="14161" y="14026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149" name="毕业课程"/>
            <p:cNvSpPr txBox="1"/>
            <p:nvPr/>
          </p:nvSpPr>
          <p:spPr>
            <a:xfrm>
              <a:off x="1340929" y="663565"/>
              <a:ext cx="944566" cy="34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4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毕业课程</a:t>
              </a:r>
            </a:p>
          </p:txBody>
        </p:sp>
      </p:grpSp>
      <p:grpSp>
        <p:nvGrpSpPr>
          <p:cNvPr id="153" name="成组"/>
          <p:cNvGrpSpPr/>
          <p:nvPr/>
        </p:nvGrpSpPr>
        <p:grpSpPr>
          <a:xfrm>
            <a:off x="3595686" y="1921496"/>
            <a:ext cx="3305338" cy="2193309"/>
            <a:chOff x="-1" y="0"/>
            <a:chExt cx="3305337" cy="2193307"/>
          </a:xfrm>
        </p:grpSpPr>
        <p:sp>
          <p:nvSpPr>
            <p:cNvPr id="151" name="形状"/>
            <p:cNvSpPr/>
            <p:nvPr/>
          </p:nvSpPr>
          <p:spPr>
            <a:xfrm>
              <a:off x="-2" y="0"/>
              <a:ext cx="3305338" cy="219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08"/>
                  </a:moveTo>
                  <a:lnTo>
                    <a:pt x="0" y="21600"/>
                  </a:lnTo>
                  <a:lnTo>
                    <a:pt x="14804" y="21600"/>
                  </a:lnTo>
                  <a:lnTo>
                    <a:pt x="14804" y="12908"/>
                  </a:lnTo>
                  <a:lnTo>
                    <a:pt x="12337" y="12908"/>
                  </a:lnTo>
                  <a:lnTo>
                    <a:pt x="21600" y="0"/>
                  </a:lnTo>
                  <a:lnTo>
                    <a:pt x="8636" y="12908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152" name="此处为是，学生可以自拟题目，为否则学生不能进行题目自拟"/>
            <p:cNvSpPr txBox="1"/>
            <p:nvPr/>
          </p:nvSpPr>
          <p:spPr>
            <a:xfrm>
              <a:off x="-1" y="1325259"/>
              <a:ext cx="2265367" cy="85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4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此处为是，学生可以自拟题目，为否则学生不能进行题目自拟</a:t>
              </a:r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5" y="579437"/>
            <a:ext cx="9144004" cy="622617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6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157" name="个人空间：毕业课程"/>
          <p:cNvSpPr txBox="1"/>
          <p:nvPr/>
        </p:nvSpPr>
        <p:spPr>
          <a:xfrm>
            <a:off x="417512" y="114298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个人空间：毕业课程</a:t>
            </a:r>
          </a:p>
        </p:txBody>
      </p:sp>
      <p:grpSp>
        <p:nvGrpSpPr>
          <p:cNvPr id="160" name="成组"/>
          <p:cNvGrpSpPr/>
          <p:nvPr/>
        </p:nvGrpSpPr>
        <p:grpSpPr>
          <a:xfrm>
            <a:off x="5170955" y="2154552"/>
            <a:ext cx="3738100" cy="2568714"/>
            <a:chOff x="0" y="0"/>
            <a:chExt cx="3738098" cy="2568712"/>
          </a:xfrm>
        </p:grpSpPr>
        <p:sp>
          <p:nvSpPr>
            <p:cNvPr id="158" name="形状"/>
            <p:cNvSpPr/>
            <p:nvPr/>
          </p:nvSpPr>
          <p:spPr>
            <a:xfrm>
              <a:off x="-1" y="48895"/>
              <a:ext cx="3738099" cy="251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55" y="0"/>
                  </a:moveTo>
                  <a:lnTo>
                    <a:pt x="11455" y="6477"/>
                  </a:lnTo>
                  <a:lnTo>
                    <a:pt x="13145" y="6477"/>
                  </a:lnTo>
                  <a:lnTo>
                    <a:pt x="0" y="21600"/>
                  </a:lnTo>
                  <a:lnTo>
                    <a:pt x="15682" y="6477"/>
                  </a:lnTo>
                  <a:lnTo>
                    <a:pt x="21600" y="6477"/>
                  </a:lnTo>
                  <a:lnTo>
                    <a:pt x="21600" y="0"/>
                  </a:lnTo>
                  <a:lnTo>
                    <a:pt x="13145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159" name="填写题目相关说明，点击确定等待老师批阅"/>
            <p:cNvSpPr txBox="1"/>
            <p:nvPr/>
          </p:nvSpPr>
          <p:spPr>
            <a:xfrm>
              <a:off x="1982319" y="-1"/>
              <a:ext cx="1755779" cy="85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4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填写题目相关说明，点击确定等待老师批阅</a:t>
              </a:r>
            </a:p>
          </p:txBody>
        </p:sp>
      </p:grpSp>
      <p:grpSp>
        <p:nvGrpSpPr>
          <p:cNvPr id="163" name="成组"/>
          <p:cNvGrpSpPr/>
          <p:nvPr/>
        </p:nvGrpSpPr>
        <p:grpSpPr>
          <a:xfrm>
            <a:off x="761999" y="2826859"/>
            <a:ext cx="2933276" cy="877590"/>
            <a:chOff x="0" y="-1"/>
            <a:chExt cx="2933274" cy="877589"/>
          </a:xfrm>
        </p:grpSpPr>
        <p:sp>
          <p:nvSpPr>
            <p:cNvPr id="161" name="形状"/>
            <p:cNvSpPr/>
            <p:nvPr/>
          </p:nvSpPr>
          <p:spPr>
            <a:xfrm>
              <a:off x="-1" y="11587"/>
              <a:ext cx="2933276" cy="86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373"/>
                  </a:lnTo>
                  <a:lnTo>
                    <a:pt x="10731" y="14373"/>
                  </a:lnTo>
                  <a:lnTo>
                    <a:pt x="10731" y="11978"/>
                  </a:lnTo>
                  <a:lnTo>
                    <a:pt x="21600" y="21600"/>
                  </a:lnTo>
                  <a:lnTo>
                    <a:pt x="10731" y="8384"/>
                  </a:lnTo>
                  <a:lnTo>
                    <a:pt x="10731" y="0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162" name="输入要写作的论文题目名称"/>
            <p:cNvSpPr txBox="1"/>
            <p:nvPr/>
          </p:nvSpPr>
          <p:spPr>
            <a:xfrm>
              <a:off x="-1" y="-2"/>
              <a:ext cx="1457328" cy="599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4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输入要写作的论文题目名称</a:t>
              </a:r>
            </a:p>
          </p:txBody>
        </p:sp>
      </p:grpSp>
      <p:grpSp>
        <p:nvGrpSpPr>
          <p:cNvPr id="166" name="成组"/>
          <p:cNvGrpSpPr/>
          <p:nvPr/>
        </p:nvGrpSpPr>
        <p:grpSpPr>
          <a:xfrm>
            <a:off x="761999" y="5240337"/>
            <a:ext cx="3980863" cy="574681"/>
            <a:chOff x="0" y="0"/>
            <a:chExt cx="3980861" cy="574679"/>
          </a:xfrm>
        </p:grpSpPr>
        <p:sp>
          <p:nvSpPr>
            <p:cNvPr id="164" name="形状"/>
            <p:cNvSpPr/>
            <p:nvPr/>
          </p:nvSpPr>
          <p:spPr>
            <a:xfrm>
              <a:off x="-1" y="0"/>
              <a:ext cx="3980863" cy="57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7907" y="21600"/>
                  </a:lnTo>
                  <a:lnTo>
                    <a:pt x="7907" y="18000"/>
                  </a:lnTo>
                  <a:lnTo>
                    <a:pt x="21600" y="21583"/>
                  </a:lnTo>
                  <a:lnTo>
                    <a:pt x="7907" y="12600"/>
                  </a:lnTo>
                  <a:lnTo>
                    <a:pt x="7907" y="0"/>
                  </a:lnTo>
                  <a:lnTo>
                    <a:pt x="4613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165" name="完成后点击确定"/>
            <p:cNvSpPr txBox="1"/>
            <p:nvPr/>
          </p:nvSpPr>
          <p:spPr>
            <a:xfrm>
              <a:off x="0" y="114617"/>
              <a:ext cx="1457326" cy="34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4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完成后点击确定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.jpeg" descr="image.jpeg"/>
          <p:cNvPicPr>
            <a:picLocks noChangeAspect="1"/>
          </p:cNvPicPr>
          <p:nvPr/>
        </p:nvPicPr>
        <p:blipFill>
          <a:blip r:embed="rId2"/>
          <a:srcRect b="35475"/>
          <a:stretch>
            <a:fillRect/>
          </a:stretch>
        </p:blipFill>
        <p:spPr>
          <a:xfrm>
            <a:off x="-11115" y="2027235"/>
            <a:ext cx="9144004" cy="39735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6" name="矩形"/>
          <p:cNvSpPr/>
          <p:nvPr/>
        </p:nvSpPr>
        <p:spPr>
          <a:xfrm>
            <a:off x="-11113" y="857247"/>
            <a:ext cx="9144001" cy="2498730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7" name="电脑端"/>
          <p:cNvSpPr txBox="1">
            <a:spLocks noGrp="1"/>
          </p:cNvSpPr>
          <p:nvPr>
            <p:ph type="title" idx="4294967295"/>
          </p:nvPr>
        </p:nvSpPr>
        <p:spPr>
          <a:xfrm>
            <a:off x="617537" y="1609725"/>
            <a:ext cx="7886701" cy="993775"/>
          </a:xfrm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5100"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电脑端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5" y="579437"/>
            <a:ext cx="9144004" cy="62499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9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170" name="个人空间：毕业论文"/>
          <p:cNvSpPr txBox="1"/>
          <p:nvPr/>
        </p:nvSpPr>
        <p:spPr>
          <a:xfrm>
            <a:off x="417512" y="114298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个人空间：毕业论文</a:t>
            </a:r>
          </a:p>
        </p:txBody>
      </p:sp>
      <p:grpSp>
        <p:nvGrpSpPr>
          <p:cNvPr id="173" name="成组"/>
          <p:cNvGrpSpPr/>
          <p:nvPr/>
        </p:nvGrpSpPr>
        <p:grpSpPr>
          <a:xfrm>
            <a:off x="4382125" y="1939924"/>
            <a:ext cx="4663454" cy="2077429"/>
            <a:chOff x="0" y="0"/>
            <a:chExt cx="4663452" cy="2077428"/>
          </a:xfrm>
        </p:grpSpPr>
        <p:sp>
          <p:nvSpPr>
            <p:cNvPr id="171" name="形状"/>
            <p:cNvSpPr/>
            <p:nvPr/>
          </p:nvSpPr>
          <p:spPr>
            <a:xfrm>
              <a:off x="-1" y="0"/>
              <a:ext cx="4663454" cy="207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1" y="0"/>
                  </a:moveTo>
                  <a:lnTo>
                    <a:pt x="10541" y="10071"/>
                  </a:lnTo>
                  <a:lnTo>
                    <a:pt x="0" y="21600"/>
                  </a:lnTo>
                  <a:lnTo>
                    <a:pt x="10541" y="14388"/>
                  </a:lnTo>
                  <a:lnTo>
                    <a:pt x="10541" y="17265"/>
                  </a:lnTo>
                  <a:lnTo>
                    <a:pt x="21600" y="17265"/>
                  </a:lnTo>
                  <a:lnTo>
                    <a:pt x="21600" y="0"/>
                  </a:lnTo>
                  <a:lnTo>
                    <a:pt x="12384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172" name="点击此处上传开题报告，然后提交等待指导教师查阅，指导教师“同意”后可以进行论文终稿的提交"/>
            <p:cNvSpPr txBox="1"/>
            <p:nvPr/>
          </p:nvSpPr>
          <p:spPr>
            <a:xfrm>
              <a:off x="2275849" y="276542"/>
              <a:ext cx="2387604" cy="1107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4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点击此处上传开题报告，然后提交等待指导教师查阅，指导教师“同意”后可以进行论文终稿的提交</a:t>
              </a:r>
            </a:p>
          </p:txBody>
        </p:sp>
      </p:grpSp>
      <p:grpSp>
        <p:nvGrpSpPr>
          <p:cNvPr id="176" name="成组"/>
          <p:cNvGrpSpPr/>
          <p:nvPr/>
        </p:nvGrpSpPr>
        <p:grpSpPr>
          <a:xfrm>
            <a:off x="168273" y="1921544"/>
            <a:ext cx="2697282" cy="4250658"/>
            <a:chOff x="0" y="0"/>
            <a:chExt cx="2697281" cy="4250657"/>
          </a:xfrm>
        </p:grpSpPr>
        <p:sp>
          <p:nvSpPr>
            <p:cNvPr id="174" name="形状"/>
            <p:cNvSpPr/>
            <p:nvPr/>
          </p:nvSpPr>
          <p:spPr>
            <a:xfrm>
              <a:off x="-1" y="-1"/>
              <a:ext cx="2697282" cy="425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113"/>
                  </a:moveTo>
                  <a:lnTo>
                    <a:pt x="0" y="21600"/>
                  </a:lnTo>
                  <a:lnTo>
                    <a:pt x="16781" y="21600"/>
                  </a:lnTo>
                  <a:lnTo>
                    <a:pt x="16781" y="12113"/>
                  </a:lnTo>
                  <a:lnTo>
                    <a:pt x="13984" y="12113"/>
                  </a:lnTo>
                  <a:lnTo>
                    <a:pt x="21600" y="0"/>
                  </a:lnTo>
                  <a:lnTo>
                    <a:pt x="9789" y="12113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175" name="绿色表示，论文题目指导教师已通过，如果“不通过”重新拟定题目，重新提交，等待指导教师审核"/>
            <p:cNvSpPr txBox="1"/>
            <p:nvPr/>
          </p:nvSpPr>
          <p:spPr>
            <a:xfrm>
              <a:off x="0" y="2763484"/>
              <a:ext cx="2095502" cy="1107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4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绿色表示，论文题目指导教师已通过，如果“不通过”重新拟定题目，重新提交，等待指导教师审核</a:t>
              </a: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5" y="579437"/>
            <a:ext cx="9144004" cy="628015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9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180" name="个人空间：毕业论文"/>
          <p:cNvSpPr txBox="1"/>
          <p:nvPr/>
        </p:nvSpPr>
        <p:spPr>
          <a:xfrm>
            <a:off x="417512" y="114298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个人空间：毕业论文</a:t>
            </a:r>
          </a:p>
        </p:txBody>
      </p:sp>
      <p:grpSp>
        <p:nvGrpSpPr>
          <p:cNvPr id="183" name="成组"/>
          <p:cNvGrpSpPr/>
          <p:nvPr/>
        </p:nvGrpSpPr>
        <p:grpSpPr>
          <a:xfrm>
            <a:off x="5284547" y="3971337"/>
            <a:ext cx="2403719" cy="1265830"/>
            <a:chOff x="0" y="0"/>
            <a:chExt cx="2403717" cy="1265828"/>
          </a:xfrm>
        </p:grpSpPr>
        <p:sp>
          <p:nvSpPr>
            <p:cNvPr id="181" name="形状"/>
            <p:cNvSpPr/>
            <p:nvPr/>
          </p:nvSpPr>
          <p:spPr>
            <a:xfrm>
              <a:off x="-1" y="0"/>
              <a:ext cx="2403719" cy="1265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92" y="13175"/>
                  </a:moveTo>
                  <a:lnTo>
                    <a:pt x="7392" y="21600"/>
                  </a:lnTo>
                  <a:lnTo>
                    <a:pt x="21600" y="21600"/>
                  </a:lnTo>
                  <a:lnTo>
                    <a:pt x="21600" y="13175"/>
                  </a:lnTo>
                  <a:lnTo>
                    <a:pt x="13312" y="13175"/>
                  </a:lnTo>
                  <a:lnTo>
                    <a:pt x="0" y="0"/>
                  </a:lnTo>
                  <a:lnTo>
                    <a:pt x="9760" y="13175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0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182" name="查看教师审查过程记录"/>
            <p:cNvSpPr txBox="1"/>
            <p:nvPr/>
          </p:nvSpPr>
          <p:spPr>
            <a:xfrm>
              <a:off x="822563" y="884348"/>
              <a:ext cx="1581154" cy="269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查看教师审查过程记录</a:t>
              </a:r>
            </a:p>
          </p:txBody>
        </p:sp>
      </p:grpSp>
      <p:grpSp>
        <p:nvGrpSpPr>
          <p:cNvPr id="186" name="成组"/>
          <p:cNvGrpSpPr/>
          <p:nvPr/>
        </p:nvGrpSpPr>
        <p:grpSpPr>
          <a:xfrm>
            <a:off x="3557584" y="1848898"/>
            <a:ext cx="3547376" cy="545054"/>
            <a:chOff x="-1" y="0"/>
            <a:chExt cx="3547374" cy="545053"/>
          </a:xfrm>
        </p:grpSpPr>
        <p:sp>
          <p:nvSpPr>
            <p:cNvPr id="184" name="形状"/>
            <p:cNvSpPr/>
            <p:nvPr/>
          </p:nvSpPr>
          <p:spPr>
            <a:xfrm>
              <a:off x="-2" y="0"/>
              <a:ext cx="3547376" cy="54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79"/>
                  </a:moveTo>
                  <a:lnTo>
                    <a:pt x="0" y="21600"/>
                  </a:lnTo>
                  <a:lnTo>
                    <a:pt x="6641" y="21600"/>
                  </a:lnTo>
                  <a:lnTo>
                    <a:pt x="6641" y="15288"/>
                  </a:lnTo>
                  <a:lnTo>
                    <a:pt x="21600" y="0"/>
                  </a:lnTo>
                  <a:lnTo>
                    <a:pt x="6641" y="12583"/>
                  </a:lnTo>
                  <a:lnTo>
                    <a:pt x="6641" y="10779"/>
                  </a:lnTo>
                  <a:lnTo>
                    <a:pt x="3874" y="10779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0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185" name="点击审查记录"/>
            <p:cNvSpPr txBox="1"/>
            <p:nvPr/>
          </p:nvSpPr>
          <p:spPr>
            <a:xfrm>
              <a:off x="-2" y="273906"/>
              <a:ext cx="1090616" cy="269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点击审查记录</a:t>
              </a:r>
            </a:p>
          </p:txBody>
        </p: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5" y="579437"/>
            <a:ext cx="9144004" cy="62690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9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190" name="个人空间：毕业论文"/>
          <p:cNvSpPr txBox="1"/>
          <p:nvPr/>
        </p:nvSpPr>
        <p:spPr>
          <a:xfrm>
            <a:off x="417512" y="114298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个人空间：毕业论文</a:t>
            </a:r>
          </a:p>
        </p:txBody>
      </p:sp>
      <p:grpSp>
        <p:nvGrpSpPr>
          <p:cNvPr id="193" name="成组"/>
          <p:cNvGrpSpPr/>
          <p:nvPr/>
        </p:nvGrpSpPr>
        <p:grpSpPr>
          <a:xfrm>
            <a:off x="6143622" y="3565640"/>
            <a:ext cx="2487619" cy="2184287"/>
            <a:chOff x="-1" y="0"/>
            <a:chExt cx="2487617" cy="2184286"/>
          </a:xfrm>
        </p:grpSpPr>
        <p:sp>
          <p:nvSpPr>
            <p:cNvPr id="191" name="形状"/>
            <p:cNvSpPr/>
            <p:nvPr/>
          </p:nvSpPr>
          <p:spPr>
            <a:xfrm>
              <a:off x="-2" y="-1"/>
              <a:ext cx="2487618" cy="218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64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1647"/>
                  </a:lnTo>
                  <a:lnTo>
                    <a:pt x="9000" y="11647"/>
                  </a:lnTo>
                  <a:lnTo>
                    <a:pt x="4456" y="0"/>
                  </a:lnTo>
                  <a:lnTo>
                    <a:pt x="3600" y="11647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192" name="下载学校相关论文要求文件，按要求撰写论文，方能通过评审"/>
            <p:cNvSpPr txBox="1"/>
            <p:nvPr/>
          </p:nvSpPr>
          <p:spPr>
            <a:xfrm>
              <a:off x="0" y="1254326"/>
              <a:ext cx="2487617" cy="85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4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下载学校相关论文要求文件，按要求撰写论文，方能通过评审</a:t>
              </a:r>
            </a:p>
          </p:txBody>
        </p:sp>
      </p:grpSp>
      <p:grpSp>
        <p:nvGrpSpPr>
          <p:cNvPr id="196" name="成组"/>
          <p:cNvGrpSpPr/>
          <p:nvPr/>
        </p:nvGrpSpPr>
        <p:grpSpPr>
          <a:xfrm>
            <a:off x="2222499" y="1276977"/>
            <a:ext cx="5956334" cy="758202"/>
            <a:chOff x="0" y="0"/>
            <a:chExt cx="5956333" cy="758200"/>
          </a:xfrm>
        </p:grpSpPr>
        <p:sp>
          <p:nvSpPr>
            <p:cNvPr id="194" name="形状"/>
            <p:cNvSpPr/>
            <p:nvPr/>
          </p:nvSpPr>
          <p:spPr>
            <a:xfrm>
              <a:off x="0" y="0"/>
              <a:ext cx="5956334" cy="7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751"/>
                  </a:moveTo>
                  <a:lnTo>
                    <a:pt x="0" y="21600"/>
                  </a:lnTo>
                  <a:lnTo>
                    <a:pt x="6505" y="21600"/>
                  </a:lnTo>
                  <a:lnTo>
                    <a:pt x="6505" y="14688"/>
                  </a:lnTo>
                  <a:lnTo>
                    <a:pt x="21600" y="0"/>
                  </a:lnTo>
                  <a:lnTo>
                    <a:pt x="6505" y="11726"/>
                  </a:lnTo>
                  <a:lnTo>
                    <a:pt x="6505" y="9751"/>
                  </a:lnTo>
                  <a:lnTo>
                    <a:pt x="3795" y="9751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195" name="点击论文资料下载"/>
            <p:cNvSpPr txBox="1"/>
            <p:nvPr/>
          </p:nvSpPr>
          <p:spPr>
            <a:xfrm>
              <a:off x="0" y="377514"/>
              <a:ext cx="1793877" cy="34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4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点击论文资料下载</a:t>
              </a:r>
            </a:p>
          </p:txBody>
        </p:sp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5" y="579437"/>
            <a:ext cx="9145591" cy="626427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99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00" name="个人空间：毕业论文"/>
          <p:cNvSpPr txBox="1"/>
          <p:nvPr/>
        </p:nvSpPr>
        <p:spPr>
          <a:xfrm>
            <a:off x="417512" y="114298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个人空间：毕业论文</a:t>
            </a:r>
          </a:p>
        </p:txBody>
      </p:sp>
      <p:grpSp>
        <p:nvGrpSpPr>
          <p:cNvPr id="203" name="成组"/>
          <p:cNvGrpSpPr/>
          <p:nvPr/>
        </p:nvGrpSpPr>
        <p:grpSpPr>
          <a:xfrm>
            <a:off x="4228626" y="4743447"/>
            <a:ext cx="4608989" cy="1217994"/>
            <a:chOff x="0" y="0"/>
            <a:chExt cx="4608988" cy="1217992"/>
          </a:xfrm>
        </p:grpSpPr>
        <p:sp>
          <p:nvSpPr>
            <p:cNvPr id="201" name="形状"/>
            <p:cNvSpPr/>
            <p:nvPr/>
          </p:nvSpPr>
          <p:spPr>
            <a:xfrm>
              <a:off x="0" y="-1"/>
              <a:ext cx="4608989" cy="1217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24" y="0"/>
                  </a:moveTo>
                  <a:lnTo>
                    <a:pt x="12724" y="6536"/>
                  </a:lnTo>
                  <a:lnTo>
                    <a:pt x="0" y="21600"/>
                  </a:lnTo>
                  <a:lnTo>
                    <a:pt x="12724" y="9337"/>
                  </a:lnTo>
                  <a:lnTo>
                    <a:pt x="12724" y="11205"/>
                  </a:lnTo>
                  <a:lnTo>
                    <a:pt x="21600" y="11205"/>
                  </a:lnTo>
                  <a:lnTo>
                    <a:pt x="21600" y="0"/>
                  </a:lnTo>
                  <a:lnTo>
                    <a:pt x="14204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202" name="点击提交，等待指导教师审核"/>
            <p:cNvSpPr txBox="1"/>
            <p:nvPr/>
          </p:nvSpPr>
          <p:spPr>
            <a:xfrm>
              <a:off x="2715099" y="16191"/>
              <a:ext cx="1893890" cy="599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4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点击提交，等待指导教师审核</a:t>
              </a:r>
            </a:p>
          </p:txBody>
        </p:sp>
      </p:grpSp>
      <p:grpSp>
        <p:nvGrpSpPr>
          <p:cNvPr id="206" name="成组"/>
          <p:cNvGrpSpPr/>
          <p:nvPr/>
        </p:nvGrpSpPr>
        <p:grpSpPr>
          <a:xfrm>
            <a:off x="4695036" y="2724147"/>
            <a:ext cx="2894805" cy="2252551"/>
            <a:chOff x="0" y="0"/>
            <a:chExt cx="2894804" cy="2252550"/>
          </a:xfrm>
        </p:grpSpPr>
        <p:sp>
          <p:nvSpPr>
            <p:cNvPr id="204" name="形状"/>
            <p:cNvSpPr/>
            <p:nvPr/>
          </p:nvSpPr>
          <p:spPr>
            <a:xfrm>
              <a:off x="-1" y="-1"/>
              <a:ext cx="2894805" cy="225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90" y="0"/>
                  </a:moveTo>
                  <a:lnTo>
                    <a:pt x="9790" y="3410"/>
                  </a:lnTo>
                  <a:lnTo>
                    <a:pt x="11758" y="3410"/>
                  </a:lnTo>
                  <a:lnTo>
                    <a:pt x="0" y="21600"/>
                  </a:lnTo>
                  <a:lnTo>
                    <a:pt x="14711" y="3410"/>
                  </a:lnTo>
                  <a:lnTo>
                    <a:pt x="21600" y="3410"/>
                  </a:lnTo>
                  <a:lnTo>
                    <a:pt x="21600" y="0"/>
                  </a:lnTo>
                  <a:lnTo>
                    <a:pt x="11758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205" name="上传论文终稿"/>
            <p:cNvSpPr txBox="1"/>
            <p:nvPr/>
          </p:nvSpPr>
          <p:spPr>
            <a:xfrm>
              <a:off x="1312060" y="5079"/>
              <a:ext cx="1582742" cy="34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4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上传论文终稿</a:t>
              </a:r>
            </a:p>
          </p:txBody>
        </p:sp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5" y="579437"/>
            <a:ext cx="9144004" cy="62976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9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10" name="个人空间：毕业论文"/>
          <p:cNvSpPr txBox="1"/>
          <p:nvPr/>
        </p:nvSpPr>
        <p:spPr>
          <a:xfrm>
            <a:off x="417512" y="114298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个人空间：毕业论文</a:t>
            </a:r>
          </a:p>
        </p:txBody>
      </p:sp>
      <p:grpSp>
        <p:nvGrpSpPr>
          <p:cNvPr id="213" name="成组"/>
          <p:cNvGrpSpPr/>
          <p:nvPr/>
        </p:nvGrpSpPr>
        <p:grpSpPr>
          <a:xfrm>
            <a:off x="4081797" y="3463923"/>
            <a:ext cx="4208133" cy="2476348"/>
            <a:chOff x="0" y="0"/>
            <a:chExt cx="4208131" cy="2476347"/>
          </a:xfrm>
        </p:grpSpPr>
        <p:sp>
          <p:nvSpPr>
            <p:cNvPr id="211" name="形状"/>
            <p:cNvSpPr/>
            <p:nvPr/>
          </p:nvSpPr>
          <p:spPr>
            <a:xfrm>
              <a:off x="-1" y="0"/>
              <a:ext cx="4208133" cy="247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05" y="0"/>
                  </a:moveTo>
                  <a:lnTo>
                    <a:pt x="10705" y="9665"/>
                  </a:lnTo>
                  <a:lnTo>
                    <a:pt x="12521" y="9665"/>
                  </a:lnTo>
                  <a:lnTo>
                    <a:pt x="0" y="21600"/>
                  </a:lnTo>
                  <a:lnTo>
                    <a:pt x="15245" y="9665"/>
                  </a:lnTo>
                  <a:lnTo>
                    <a:pt x="21600" y="9665"/>
                  </a:lnTo>
                  <a:lnTo>
                    <a:pt x="21600" y="0"/>
                  </a:lnTo>
                  <a:lnTo>
                    <a:pt x="12521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212" name="论文终稿审核通过，即可等待指导教师给出论文成绩，不通过则重新修改提交论文终稿"/>
            <p:cNvSpPr txBox="1"/>
            <p:nvPr/>
          </p:nvSpPr>
          <p:spPr>
            <a:xfrm>
              <a:off x="2085638" y="316"/>
              <a:ext cx="2122493" cy="1107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4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论文终稿审核通过，即可等待指导教师给出论文成绩，不通过则重新修改提交论文终稿</a:t>
              </a:r>
            </a:p>
          </p:txBody>
        </p:sp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.jpeg" descr="image.jpeg"/>
          <p:cNvPicPr>
            <a:picLocks noChangeAspect="1"/>
          </p:cNvPicPr>
          <p:nvPr/>
        </p:nvPicPr>
        <p:blipFill>
          <a:blip r:embed="rId3"/>
          <a:srcRect b="7670"/>
          <a:stretch>
            <a:fillRect/>
          </a:stretch>
        </p:blipFill>
        <p:spPr>
          <a:xfrm>
            <a:off x="0" y="1263649"/>
            <a:ext cx="9132890" cy="47498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6" name="矩形"/>
          <p:cNvSpPr/>
          <p:nvPr/>
        </p:nvSpPr>
        <p:spPr>
          <a:xfrm>
            <a:off x="-11113" y="857247"/>
            <a:ext cx="9144001" cy="2498730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17" name="移动端登录"/>
          <p:cNvSpPr txBox="1">
            <a:spLocks noGrp="1"/>
          </p:cNvSpPr>
          <p:nvPr>
            <p:ph type="title" idx="4294967295"/>
          </p:nvPr>
        </p:nvSpPr>
        <p:spPr>
          <a:xfrm>
            <a:off x="617537" y="2027235"/>
            <a:ext cx="7886701" cy="993778"/>
          </a:xfrm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5100"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移动端登录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.jpeg" descr="image.jpeg"/>
          <p:cNvPicPr>
            <a:picLocks noChangeAspect="1"/>
          </p:cNvPicPr>
          <p:nvPr/>
        </p:nvPicPr>
        <p:blipFill>
          <a:blip r:embed="rId2"/>
          <a:srcRect t="1" b="46551"/>
          <a:stretch>
            <a:fillRect/>
          </a:stretch>
        </p:blipFill>
        <p:spPr>
          <a:xfrm>
            <a:off x="0" y="1439862"/>
            <a:ext cx="5392738" cy="41624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2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2" y="2778125"/>
            <a:ext cx="2782890" cy="2757490"/>
          </a:xfrm>
          <a:prstGeom prst="rect">
            <a:avLst/>
          </a:prstGeom>
          <a:ln>
            <a:solidFill>
              <a:srgbClr val="3C8C93"/>
            </a:solidFill>
            <a:miter/>
          </a:ln>
        </p:spPr>
      </p:pic>
      <p:grpSp>
        <p:nvGrpSpPr>
          <p:cNvPr id="225" name="成组"/>
          <p:cNvGrpSpPr/>
          <p:nvPr/>
        </p:nvGrpSpPr>
        <p:grpSpPr>
          <a:xfrm>
            <a:off x="4317561" y="2589210"/>
            <a:ext cx="4221606" cy="1092204"/>
            <a:chOff x="0" y="0"/>
            <a:chExt cx="4221605" cy="1092203"/>
          </a:xfrm>
        </p:grpSpPr>
        <p:sp>
          <p:nvSpPr>
            <p:cNvPr id="223" name="形状"/>
            <p:cNvSpPr/>
            <p:nvPr/>
          </p:nvSpPr>
          <p:spPr>
            <a:xfrm>
              <a:off x="-1" y="0"/>
              <a:ext cx="4221606" cy="109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50" y="0"/>
                  </a:moveTo>
                  <a:lnTo>
                    <a:pt x="5550" y="12600"/>
                  </a:lnTo>
                  <a:lnTo>
                    <a:pt x="0" y="19616"/>
                  </a:lnTo>
                  <a:lnTo>
                    <a:pt x="5550" y="18000"/>
                  </a:lnTo>
                  <a:lnTo>
                    <a:pt x="555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8225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50000"/>
                </a:lnSpc>
                <a:defRPr sz="21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224" name="扫描二维码，进入应用商城，…"/>
            <p:cNvSpPr txBox="1"/>
            <p:nvPr/>
          </p:nvSpPr>
          <p:spPr>
            <a:xfrm>
              <a:off x="1084699" y="157480"/>
              <a:ext cx="3136905" cy="777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latin typeface="黑体"/>
                  <a:ea typeface="黑体"/>
                  <a:cs typeface="黑体"/>
                  <a:sym typeface="黑体"/>
                </a:defRPr>
              </a:pPr>
              <a:r>
                <a:t>扫描二维码，进入应用商城，</a:t>
              </a:r>
            </a:p>
            <a:p>
              <a:pPr algn="ctr">
                <a:lnSpc>
                  <a:spcPct val="150000"/>
                </a:lnSpc>
                <a:defRPr sz="2100">
                  <a:latin typeface="黑体"/>
                  <a:ea typeface="黑体"/>
                  <a:cs typeface="黑体"/>
                  <a:sym typeface="黑体"/>
                </a:defRPr>
              </a:pPr>
              <a:r>
                <a:t>下载“学习通”。</a:t>
              </a:r>
            </a:p>
          </p:txBody>
        </p:sp>
      </p:grpSp>
      <p:sp>
        <p:nvSpPr>
          <p:cNvPr id="226" name="矩形"/>
          <p:cNvSpPr/>
          <p:nvPr/>
        </p:nvSpPr>
        <p:spPr>
          <a:xfrm>
            <a:off x="-11113" y="857249"/>
            <a:ext cx="9144001" cy="584204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27" name="移动端：登录"/>
          <p:cNvSpPr txBox="1"/>
          <p:nvPr/>
        </p:nvSpPr>
        <p:spPr>
          <a:xfrm>
            <a:off x="417510" y="974724"/>
            <a:ext cx="5603880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移动端：登录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.jpeg" descr="image.jpeg"/>
          <p:cNvPicPr>
            <a:picLocks noChangeAspect="1"/>
          </p:cNvPicPr>
          <p:nvPr/>
        </p:nvPicPr>
        <p:blipFill>
          <a:blip r:embed="rId2"/>
          <a:srcRect t="1" b="46551"/>
          <a:stretch>
            <a:fillRect/>
          </a:stretch>
        </p:blipFill>
        <p:spPr>
          <a:xfrm>
            <a:off x="0" y="1439862"/>
            <a:ext cx="5392738" cy="41624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0" name="image.jpeg" descr="image.jpeg"/>
          <p:cNvPicPr>
            <a:picLocks noChangeAspect="1"/>
          </p:cNvPicPr>
          <p:nvPr/>
        </p:nvPicPr>
        <p:blipFill>
          <a:blip r:embed="rId3"/>
          <a:srcRect t="2563" r="35737" b="61505"/>
          <a:stretch>
            <a:fillRect/>
          </a:stretch>
        </p:blipFill>
        <p:spPr>
          <a:xfrm>
            <a:off x="1262060" y="2713035"/>
            <a:ext cx="2906718" cy="2889253"/>
          </a:xfrm>
          <a:prstGeom prst="rect">
            <a:avLst/>
          </a:prstGeom>
          <a:ln>
            <a:solidFill>
              <a:srgbClr val="3C8C93"/>
            </a:solidFill>
            <a:miter/>
          </a:ln>
        </p:spPr>
      </p:pic>
      <p:grpSp>
        <p:nvGrpSpPr>
          <p:cNvPr id="233" name="成组"/>
          <p:cNvGrpSpPr/>
          <p:nvPr/>
        </p:nvGrpSpPr>
        <p:grpSpPr>
          <a:xfrm>
            <a:off x="3503082" y="2713035"/>
            <a:ext cx="4536021" cy="1092204"/>
            <a:chOff x="0" y="0"/>
            <a:chExt cx="4536020" cy="1092203"/>
          </a:xfrm>
        </p:grpSpPr>
        <p:sp>
          <p:nvSpPr>
            <p:cNvPr id="231" name="形状"/>
            <p:cNvSpPr/>
            <p:nvPr/>
          </p:nvSpPr>
          <p:spPr>
            <a:xfrm>
              <a:off x="-1" y="0"/>
              <a:ext cx="4536021" cy="109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62" y="0"/>
                  </a:moveTo>
                  <a:lnTo>
                    <a:pt x="6662" y="12600"/>
                  </a:lnTo>
                  <a:lnTo>
                    <a:pt x="0" y="14244"/>
                  </a:lnTo>
                  <a:lnTo>
                    <a:pt x="6662" y="18000"/>
                  </a:lnTo>
                  <a:lnTo>
                    <a:pt x="6662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9152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50000"/>
                </a:lnSpc>
                <a:defRPr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232" name="下载完成，点击“学习通”，进入移动学习平台。"/>
            <p:cNvSpPr txBox="1"/>
            <p:nvPr/>
          </p:nvSpPr>
          <p:spPr>
            <a:xfrm>
              <a:off x="1399115" y="103505"/>
              <a:ext cx="3136905" cy="8851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lnSpc>
                  <a:spcPct val="150000"/>
                </a:lnSpc>
                <a:defRPr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下载完成，点击“学习通”，进入移动学习平台。</a:t>
              </a:r>
            </a:p>
          </p:txBody>
        </p:sp>
      </p:grpSp>
      <p:sp>
        <p:nvSpPr>
          <p:cNvPr id="234" name="矩形"/>
          <p:cNvSpPr/>
          <p:nvPr/>
        </p:nvSpPr>
        <p:spPr>
          <a:xfrm>
            <a:off x="-11113" y="857249"/>
            <a:ext cx="9144001" cy="584204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35" name="正方形"/>
          <p:cNvSpPr/>
          <p:nvPr/>
        </p:nvSpPr>
        <p:spPr>
          <a:xfrm>
            <a:off x="1493837" y="2820985"/>
            <a:ext cx="992189" cy="984253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36" name="移动端：登录"/>
          <p:cNvSpPr txBox="1"/>
          <p:nvPr/>
        </p:nvSpPr>
        <p:spPr>
          <a:xfrm>
            <a:off x="417510" y="974724"/>
            <a:ext cx="5603880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移动端：登录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3DC42F08504D50333CE5189836983FC7" descr="3DC42F08504D50333CE5189836983FC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10" y="1441450"/>
            <a:ext cx="2517778" cy="447675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9" name="矩形"/>
          <p:cNvSpPr/>
          <p:nvPr/>
        </p:nvSpPr>
        <p:spPr>
          <a:xfrm>
            <a:off x="-11113" y="857249"/>
            <a:ext cx="9144001" cy="584204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40" name="矩形"/>
          <p:cNvSpPr/>
          <p:nvPr/>
        </p:nvSpPr>
        <p:spPr>
          <a:xfrm>
            <a:off x="3827462" y="5464173"/>
            <a:ext cx="650878" cy="26194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grpSp>
        <p:nvGrpSpPr>
          <p:cNvPr id="243" name="成组"/>
          <p:cNvGrpSpPr/>
          <p:nvPr/>
        </p:nvGrpSpPr>
        <p:grpSpPr>
          <a:xfrm>
            <a:off x="417509" y="4646611"/>
            <a:ext cx="3405438" cy="821829"/>
            <a:chOff x="-1" y="-1"/>
            <a:chExt cx="3405436" cy="821828"/>
          </a:xfrm>
        </p:grpSpPr>
        <p:sp>
          <p:nvSpPr>
            <p:cNvPr id="241" name="形状"/>
            <p:cNvSpPr/>
            <p:nvPr/>
          </p:nvSpPr>
          <p:spPr>
            <a:xfrm>
              <a:off x="-1" y="-1"/>
              <a:ext cx="3405437" cy="82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2142"/>
                  </a:lnTo>
                  <a:lnTo>
                    <a:pt x="8681" y="12142"/>
                  </a:lnTo>
                  <a:lnTo>
                    <a:pt x="21600" y="21600"/>
                  </a:lnTo>
                  <a:lnTo>
                    <a:pt x="12402" y="12142"/>
                  </a:lnTo>
                  <a:lnTo>
                    <a:pt x="14882" y="12142"/>
                  </a:lnTo>
                  <a:lnTo>
                    <a:pt x="14882" y="0"/>
                  </a:lnTo>
                  <a:lnTo>
                    <a:pt x="8681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242" name="点击“他登录方式”"/>
            <p:cNvSpPr txBox="1"/>
            <p:nvPr/>
          </p:nvSpPr>
          <p:spPr>
            <a:xfrm>
              <a:off x="-2" y="26511"/>
              <a:ext cx="2346330" cy="40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点击“他登录方式”</a:t>
              </a:r>
            </a:p>
          </p:txBody>
        </p:sp>
      </p:grpSp>
      <p:sp>
        <p:nvSpPr>
          <p:cNvPr id="244" name="移动学习空间：登录"/>
          <p:cNvSpPr txBox="1"/>
          <p:nvPr/>
        </p:nvSpPr>
        <p:spPr>
          <a:xfrm>
            <a:off x="417510" y="974724"/>
            <a:ext cx="5603880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移动学习空间：登录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8DF71EB01C77EA6C4D2FEDEC0FF4AD85" descr="8DF71EB01C77EA6C4D2FEDEC0FF4AD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695450"/>
            <a:ext cx="2322515" cy="41306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7" name="矩形"/>
          <p:cNvSpPr/>
          <p:nvPr/>
        </p:nvSpPr>
        <p:spPr>
          <a:xfrm>
            <a:off x="-11113" y="857249"/>
            <a:ext cx="9144001" cy="584204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48" name="矩形"/>
          <p:cNvSpPr/>
          <p:nvPr/>
        </p:nvSpPr>
        <p:spPr>
          <a:xfrm>
            <a:off x="1298575" y="3024185"/>
            <a:ext cx="1546225" cy="26194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grpSp>
        <p:nvGrpSpPr>
          <p:cNvPr id="251" name="成组"/>
          <p:cNvGrpSpPr/>
          <p:nvPr/>
        </p:nvGrpSpPr>
        <p:grpSpPr>
          <a:xfrm>
            <a:off x="2792372" y="3100384"/>
            <a:ext cx="3816394" cy="461967"/>
            <a:chOff x="0" y="-1"/>
            <a:chExt cx="3816392" cy="461966"/>
          </a:xfrm>
        </p:grpSpPr>
        <p:sp>
          <p:nvSpPr>
            <p:cNvPr id="249" name="形状"/>
            <p:cNvSpPr/>
            <p:nvPr/>
          </p:nvSpPr>
          <p:spPr>
            <a:xfrm>
              <a:off x="-1" y="-2"/>
              <a:ext cx="3816394" cy="46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44" y="0"/>
                  </a:moveTo>
                  <a:lnTo>
                    <a:pt x="7844" y="3600"/>
                  </a:lnTo>
                  <a:lnTo>
                    <a:pt x="0" y="2935"/>
                  </a:lnTo>
                  <a:lnTo>
                    <a:pt x="7844" y="9000"/>
                  </a:lnTo>
                  <a:lnTo>
                    <a:pt x="784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0137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250" name="2.输入账号：学号"/>
            <p:cNvSpPr txBox="1"/>
            <p:nvPr/>
          </p:nvSpPr>
          <p:spPr>
            <a:xfrm>
              <a:off x="1385926" y="26511"/>
              <a:ext cx="2430466" cy="40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rPr dirty="0"/>
                <a:t>2.输入账号：学号</a:t>
              </a:r>
            </a:p>
          </p:txBody>
        </p:sp>
      </p:grpSp>
      <p:sp>
        <p:nvSpPr>
          <p:cNvPr id="252" name="矩形"/>
          <p:cNvSpPr/>
          <p:nvPr/>
        </p:nvSpPr>
        <p:spPr>
          <a:xfrm>
            <a:off x="1298575" y="3440112"/>
            <a:ext cx="1546225" cy="26194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grpSp>
        <p:nvGrpSpPr>
          <p:cNvPr id="255" name="成组"/>
          <p:cNvGrpSpPr/>
          <p:nvPr/>
        </p:nvGrpSpPr>
        <p:grpSpPr>
          <a:xfrm>
            <a:off x="2711038" y="3612526"/>
            <a:ext cx="4497836" cy="1187753"/>
            <a:chOff x="-1" y="-1"/>
            <a:chExt cx="3724690" cy="1187752"/>
          </a:xfrm>
        </p:grpSpPr>
        <p:sp>
          <p:nvSpPr>
            <p:cNvPr id="253" name="形状"/>
            <p:cNvSpPr/>
            <p:nvPr/>
          </p:nvSpPr>
          <p:spPr>
            <a:xfrm>
              <a:off x="-2" y="-2"/>
              <a:ext cx="3724692" cy="115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05" y="9120"/>
                  </a:moveTo>
                  <a:lnTo>
                    <a:pt x="7505" y="21600"/>
                  </a:lnTo>
                  <a:lnTo>
                    <a:pt x="21600" y="21600"/>
                  </a:lnTo>
                  <a:lnTo>
                    <a:pt x="21600" y="9120"/>
                  </a:lnTo>
                  <a:lnTo>
                    <a:pt x="13378" y="9120"/>
                  </a:lnTo>
                  <a:lnTo>
                    <a:pt x="0" y="0"/>
                  </a:lnTo>
                  <a:lnTo>
                    <a:pt x="9854" y="912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254" name="3.输入密码：身份证后六位"/>
            <p:cNvSpPr txBox="1"/>
            <p:nvPr/>
          </p:nvSpPr>
          <p:spPr>
            <a:xfrm>
              <a:off x="1294221" y="461315"/>
              <a:ext cx="2430467" cy="726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3.输入密码：身份证后六位</a:t>
              </a:r>
            </a:p>
          </p:txBody>
        </p:sp>
      </p:grpSp>
      <p:sp>
        <p:nvSpPr>
          <p:cNvPr id="256" name="矩形"/>
          <p:cNvSpPr/>
          <p:nvPr/>
        </p:nvSpPr>
        <p:spPr>
          <a:xfrm>
            <a:off x="1298575" y="2630485"/>
            <a:ext cx="1546225" cy="26194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grpSp>
        <p:nvGrpSpPr>
          <p:cNvPr id="259" name="成组"/>
          <p:cNvGrpSpPr/>
          <p:nvPr/>
        </p:nvGrpSpPr>
        <p:grpSpPr>
          <a:xfrm>
            <a:off x="2695529" y="1797049"/>
            <a:ext cx="3816397" cy="805184"/>
            <a:chOff x="-2" y="0"/>
            <a:chExt cx="3913234" cy="805183"/>
          </a:xfrm>
        </p:grpSpPr>
        <p:sp>
          <p:nvSpPr>
            <p:cNvPr id="257" name="形状"/>
            <p:cNvSpPr/>
            <p:nvPr/>
          </p:nvSpPr>
          <p:spPr>
            <a:xfrm>
              <a:off x="-2" y="0"/>
              <a:ext cx="3913234" cy="80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38" y="0"/>
                  </a:moveTo>
                  <a:lnTo>
                    <a:pt x="7238" y="11691"/>
                  </a:lnTo>
                  <a:lnTo>
                    <a:pt x="0" y="21600"/>
                  </a:lnTo>
                  <a:lnTo>
                    <a:pt x="7238" y="16702"/>
                  </a:lnTo>
                  <a:lnTo>
                    <a:pt x="7238" y="20042"/>
                  </a:lnTo>
                  <a:lnTo>
                    <a:pt x="21600" y="20042"/>
                  </a:lnTo>
                  <a:lnTo>
                    <a:pt x="21600" y="0"/>
                  </a:lnTo>
                  <a:lnTo>
                    <a:pt x="9632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258" name="1.输入：山东曲阜远东职业技术学院高职扩招平台"/>
            <p:cNvSpPr txBox="1"/>
            <p:nvPr/>
          </p:nvSpPr>
          <p:spPr>
            <a:xfrm>
              <a:off x="1311315" y="250312"/>
              <a:ext cx="2601916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rPr dirty="0"/>
                <a:t>1.输入：</a:t>
              </a:r>
              <a:r>
                <a:rPr lang="zh-CN" altLang="en-US" dirty="0"/>
                <a:t>茂名教学中心</a:t>
              </a:r>
              <a:endParaRPr dirty="0"/>
            </a:p>
          </p:txBody>
        </p:sp>
      </p:grpSp>
      <p:sp>
        <p:nvSpPr>
          <p:cNvPr id="260" name="移动学习空间：登录"/>
          <p:cNvSpPr txBox="1"/>
          <p:nvPr/>
        </p:nvSpPr>
        <p:spPr>
          <a:xfrm>
            <a:off x="417510" y="974724"/>
            <a:ext cx="5603880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移动学习空间：登录</a:t>
            </a:r>
          </a:p>
        </p:txBody>
      </p:sp>
      <p:sp>
        <p:nvSpPr>
          <p:cNvPr id="261" name="完成登录"/>
          <p:cNvSpPr txBox="1"/>
          <p:nvPr/>
        </p:nvSpPr>
        <p:spPr>
          <a:xfrm>
            <a:off x="4835525" y="5219698"/>
            <a:ext cx="1614488" cy="602612"/>
          </a:xfrm>
          <a:prstGeom prst="rect">
            <a:avLst/>
          </a:prstGeom>
          <a:solidFill>
            <a:srgbClr val="FFFFFF"/>
          </a:solidFill>
          <a:ln w="28575">
            <a:solidFill>
              <a:srgbClr val="3C8C93"/>
            </a:solidFill>
          </a:ln>
        </p:spPr>
        <p:txBody>
          <a:bodyPr lIns="45718" tIns="45718" rIns="45718" bIns="45718">
            <a:spAutoFit/>
          </a:bodyPr>
          <a:lstStyle>
            <a:lvl1pPr>
              <a:defRPr sz="2700">
                <a:solidFill>
                  <a:srgbClr val="FF0000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rPr dirty="0" err="1"/>
              <a:t>完成登录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"/>
          <p:cNvSpPr/>
          <p:nvPr/>
        </p:nvSpPr>
        <p:spPr>
          <a:xfrm>
            <a:off x="-11113" y="857249"/>
            <a:ext cx="9144001" cy="584204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30" name="登录方式"/>
          <p:cNvSpPr txBox="1"/>
          <p:nvPr/>
        </p:nvSpPr>
        <p:spPr>
          <a:xfrm>
            <a:off x="417510" y="974724"/>
            <a:ext cx="5603880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登录方式</a:t>
            </a:r>
          </a:p>
        </p:txBody>
      </p:sp>
      <p:sp>
        <p:nvSpPr>
          <p:cNvPr id="31" name="打开浏览器，输入网址：…"/>
          <p:cNvSpPr txBox="1"/>
          <p:nvPr/>
        </p:nvSpPr>
        <p:spPr>
          <a:xfrm>
            <a:off x="1476375" y="3141660"/>
            <a:ext cx="6994525" cy="1077214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3200">
                <a:latin typeface="宋体"/>
                <a:ea typeface="宋体"/>
                <a:cs typeface="宋体"/>
                <a:sym typeface="宋体"/>
              </a:defRPr>
            </a:pPr>
            <a:r>
              <a:rPr dirty="0" err="1"/>
              <a:t>打开浏览器，输入网址</a:t>
            </a:r>
            <a:r>
              <a:rPr dirty="0"/>
              <a:t>：</a:t>
            </a:r>
          </a:p>
          <a:p>
            <a:pPr>
              <a:defRPr sz="3200" b="1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rPr lang="en" dirty="0">
                <a:solidFill>
                  <a:srgbClr val="FF0000"/>
                </a:solidFill>
              </a:rPr>
              <a:t>http://</a:t>
            </a:r>
            <a:r>
              <a:rPr lang="en" dirty="0" err="1">
                <a:solidFill>
                  <a:srgbClr val="FF0000"/>
                </a:solidFill>
              </a:rPr>
              <a:t>mmnzjy.jxjy.chaoxing.com</a:t>
            </a:r>
            <a:endParaRPr lang="e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矩形"/>
          <p:cNvSpPr/>
          <p:nvPr/>
        </p:nvSpPr>
        <p:spPr>
          <a:xfrm>
            <a:off x="-11113" y="857249"/>
            <a:ext cx="9144001" cy="584204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64" name="移动学习空间：绑定手机号"/>
          <p:cNvSpPr txBox="1"/>
          <p:nvPr/>
        </p:nvSpPr>
        <p:spPr>
          <a:xfrm>
            <a:off x="417510" y="974724"/>
            <a:ext cx="5603880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移动学习空间：绑定手机号</a:t>
            </a:r>
          </a:p>
        </p:txBody>
      </p:sp>
      <p:pic>
        <p:nvPicPr>
          <p:cNvPr id="265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1770060"/>
            <a:ext cx="2179640" cy="3873505"/>
          </a:xfrm>
          <a:prstGeom prst="rect">
            <a:avLst/>
          </a:prstGeom>
          <a:ln>
            <a:solidFill>
              <a:srgbClr val="3C8C93"/>
            </a:solidFill>
          </a:ln>
        </p:spPr>
      </p:pic>
      <p:sp>
        <p:nvSpPr>
          <p:cNvPr id="266" name="矩形"/>
          <p:cNvSpPr/>
          <p:nvPr/>
        </p:nvSpPr>
        <p:spPr>
          <a:xfrm>
            <a:off x="2436810" y="2495549"/>
            <a:ext cx="2027240" cy="71914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grpSp>
        <p:nvGrpSpPr>
          <p:cNvPr id="269" name="成组"/>
          <p:cNvGrpSpPr/>
          <p:nvPr/>
        </p:nvGrpSpPr>
        <p:grpSpPr>
          <a:xfrm>
            <a:off x="4230637" y="2681507"/>
            <a:ext cx="3924353" cy="896395"/>
            <a:chOff x="-1" y="-1"/>
            <a:chExt cx="3924351" cy="896394"/>
          </a:xfrm>
        </p:grpSpPr>
        <p:sp>
          <p:nvSpPr>
            <p:cNvPr id="267" name="形状"/>
            <p:cNvSpPr/>
            <p:nvPr/>
          </p:nvSpPr>
          <p:spPr>
            <a:xfrm>
              <a:off x="-2" y="-2"/>
              <a:ext cx="3924353" cy="87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59" y="4691"/>
                  </a:moveTo>
                  <a:lnTo>
                    <a:pt x="5059" y="7509"/>
                  </a:lnTo>
                  <a:lnTo>
                    <a:pt x="0" y="0"/>
                  </a:lnTo>
                  <a:lnTo>
                    <a:pt x="5059" y="11737"/>
                  </a:lnTo>
                  <a:lnTo>
                    <a:pt x="5059" y="21600"/>
                  </a:lnTo>
                  <a:lnTo>
                    <a:pt x="21600" y="21600"/>
                  </a:lnTo>
                  <a:lnTo>
                    <a:pt x="21600" y="4691"/>
                  </a:lnTo>
                  <a:lnTo>
                    <a:pt x="7816" y="4691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268" name="绑定手机号，下次可直接用手机号登录或找回密码。"/>
            <p:cNvSpPr txBox="1"/>
            <p:nvPr/>
          </p:nvSpPr>
          <p:spPr>
            <a:xfrm>
              <a:off x="919210" y="169957"/>
              <a:ext cx="3005141" cy="726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绑定手机号，下次可直接用手机号登录或找回密码。</a:t>
              </a:r>
            </a:p>
          </p:txBody>
        </p:sp>
      </p:grp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916110"/>
            <a:ext cx="2349500" cy="41862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72" name="矩形"/>
          <p:cNvSpPr/>
          <p:nvPr/>
        </p:nvSpPr>
        <p:spPr>
          <a:xfrm>
            <a:off x="-11113" y="857249"/>
            <a:ext cx="9144001" cy="584204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73" name="移动端：登录成功界面"/>
          <p:cNvSpPr txBox="1"/>
          <p:nvPr/>
        </p:nvSpPr>
        <p:spPr>
          <a:xfrm>
            <a:off x="417510" y="974724"/>
            <a:ext cx="5603880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移动端：登录成功界面</a:t>
            </a:r>
          </a:p>
        </p:txBody>
      </p:sp>
      <p:grpSp>
        <p:nvGrpSpPr>
          <p:cNvPr id="276" name="成组"/>
          <p:cNvGrpSpPr/>
          <p:nvPr/>
        </p:nvGrpSpPr>
        <p:grpSpPr>
          <a:xfrm>
            <a:off x="236536" y="3705222"/>
            <a:ext cx="3175722" cy="2173376"/>
            <a:chOff x="0" y="-1"/>
            <a:chExt cx="3175720" cy="2173375"/>
          </a:xfrm>
        </p:grpSpPr>
        <p:sp>
          <p:nvSpPr>
            <p:cNvPr id="274" name="形状"/>
            <p:cNvSpPr/>
            <p:nvPr/>
          </p:nvSpPr>
          <p:spPr>
            <a:xfrm>
              <a:off x="0" y="-2"/>
              <a:ext cx="3175721" cy="217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551"/>
                  </a:lnTo>
                  <a:lnTo>
                    <a:pt x="7980" y="8551"/>
                  </a:lnTo>
                  <a:lnTo>
                    <a:pt x="21600" y="21600"/>
                  </a:lnTo>
                  <a:lnTo>
                    <a:pt x="11400" y="8551"/>
                  </a:lnTo>
                  <a:lnTo>
                    <a:pt x="13681" y="8551"/>
                  </a:lnTo>
                  <a:lnTo>
                    <a:pt x="13681" y="0"/>
                  </a:lnTo>
                  <a:lnTo>
                    <a:pt x="7980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275" name="点击首页进入学习空间"/>
            <p:cNvSpPr txBox="1"/>
            <p:nvPr/>
          </p:nvSpPr>
          <p:spPr>
            <a:xfrm>
              <a:off x="-1" y="66992"/>
              <a:ext cx="2011366" cy="726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点击首页进入学习空间</a:t>
              </a:r>
            </a:p>
          </p:txBody>
        </p:sp>
      </p:grp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910" y="1412875"/>
            <a:ext cx="2774953" cy="49180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79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80" name="移动学习：课程学习"/>
          <p:cNvSpPr txBox="1"/>
          <p:nvPr/>
        </p:nvSpPr>
        <p:spPr>
          <a:xfrm>
            <a:off x="417510" y="114298"/>
            <a:ext cx="5603880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移动学习：课程学习</a:t>
            </a:r>
          </a:p>
        </p:txBody>
      </p:sp>
      <p:sp>
        <p:nvSpPr>
          <p:cNvPr id="281" name="矩形"/>
          <p:cNvSpPr/>
          <p:nvPr/>
        </p:nvSpPr>
        <p:spPr>
          <a:xfrm>
            <a:off x="4067175" y="3357562"/>
            <a:ext cx="434975" cy="49371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grpSp>
        <p:nvGrpSpPr>
          <p:cNvPr id="284" name="成组"/>
          <p:cNvGrpSpPr/>
          <p:nvPr/>
        </p:nvGrpSpPr>
        <p:grpSpPr>
          <a:xfrm>
            <a:off x="4697530" y="2439984"/>
            <a:ext cx="3620975" cy="1015717"/>
            <a:chOff x="0" y="0"/>
            <a:chExt cx="3620973" cy="1015715"/>
          </a:xfrm>
        </p:grpSpPr>
        <p:sp>
          <p:nvSpPr>
            <p:cNvPr id="282" name="形状"/>
            <p:cNvSpPr/>
            <p:nvPr/>
          </p:nvSpPr>
          <p:spPr>
            <a:xfrm>
              <a:off x="-1" y="-1"/>
              <a:ext cx="3620974" cy="1015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7" y="0"/>
                  </a:moveTo>
                  <a:lnTo>
                    <a:pt x="4157" y="12120"/>
                  </a:lnTo>
                  <a:lnTo>
                    <a:pt x="7064" y="12120"/>
                  </a:lnTo>
                  <a:lnTo>
                    <a:pt x="0" y="21600"/>
                  </a:lnTo>
                  <a:lnTo>
                    <a:pt x="11425" y="12120"/>
                  </a:lnTo>
                  <a:lnTo>
                    <a:pt x="21600" y="12120"/>
                  </a:lnTo>
                  <a:lnTo>
                    <a:pt x="21600" y="0"/>
                  </a:lnTo>
                  <a:lnTo>
                    <a:pt x="7064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283" name="点击进入“课程学习”"/>
            <p:cNvSpPr txBox="1"/>
            <p:nvPr/>
          </p:nvSpPr>
          <p:spPr>
            <a:xfrm>
              <a:off x="696792" y="80486"/>
              <a:ext cx="2924180" cy="40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点击进入“课程学习”</a:t>
              </a:r>
            </a:p>
          </p:txBody>
        </p:sp>
      </p:grpSp>
      <p:grpSp>
        <p:nvGrpSpPr>
          <p:cNvPr id="287" name="成组"/>
          <p:cNvGrpSpPr/>
          <p:nvPr/>
        </p:nvGrpSpPr>
        <p:grpSpPr>
          <a:xfrm>
            <a:off x="5705472" y="4313237"/>
            <a:ext cx="2924181" cy="1370018"/>
            <a:chOff x="-1" y="0"/>
            <a:chExt cx="2924180" cy="1370017"/>
          </a:xfrm>
        </p:grpSpPr>
        <p:sp>
          <p:nvSpPr>
            <p:cNvPr id="285" name="形状"/>
            <p:cNvSpPr/>
            <p:nvPr/>
          </p:nvSpPr>
          <p:spPr>
            <a:xfrm>
              <a:off x="-1" y="-1"/>
              <a:ext cx="2924181" cy="1370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286" name="注意：移动端一定要通过学习通APP进行学习，不要通过手机网页等其他方式进行学习"/>
            <p:cNvSpPr txBox="1"/>
            <p:nvPr/>
          </p:nvSpPr>
          <p:spPr>
            <a:xfrm>
              <a:off x="-2" y="4285"/>
              <a:ext cx="2924182" cy="1361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注意：移动端一定要通过学习通APP进行学习，不要通过手机网页等其他方式进行学习</a:t>
              </a:r>
            </a:p>
          </p:txBody>
        </p:sp>
      </p:grp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90" name="移动学习：课程学习"/>
          <p:cNvSpPr txBox="1"/>
          <p:nvPr/>
        </p:nvSpPr>
        <p:spPr>
          <a:xfrm>
            <a:off x="417510" y="114298"/>
            <a:ext cx="5603880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移动学习：课程学习</a:t>
            </a:r>
          </a:p>
        </p:txBody>
      </p:sp>
      <p:pic>
        <p:nvPicPr>
          <p:cNvPr id="29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2" y="1287462"/>
            <a:ext cx="2338390" cy="415607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2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5" y="1254125"/>
            <a:ext cx="2444750" cy="434975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3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25" y="1287462"/>
            <a:ext cx="2471740" cy="43926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4" name="矩形"/>
          <p:cNvSpPr/>
          <p:nvPr/>
        </p:nvSpPr>
        <p:spPr>
          <a:xfrm>
            <a:off x="506412" y="2020885"/>
            <a:ext cx="530228" cy="25082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95" name="矩形"/>
          <p:cNvSpPr/>
          <p:nvPr/>
        </p:nvSpPr>
        <p:spPr>
          <a:xfrm>
            <a:off x="3984625" y="2025649"/>
            <a:ext cx="528638" cy="24924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96" name="矩形"/>
          <p:cNvSpPr/>
          <p:nvPr/>
        </p:nvSpPr>
        <p:spPr>
          <a:xfrm>
            <a:off x="7415210" y="2032000"/>
            <a:ext cx="614365" cy="25082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299" name="移动学习：课程学习"/>
          <p:cNvSpPr txBox="1"/>
          <p:nvPr/>
        </p:nvSpPr>
        <p:spPr>
          <a:xfrm>
            <a:off x="417510" y="114298"/>
            <a:ext cx="5603880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移动学习：课程学习</a:t>
            </a:r>
          </a:p>
        </p:txBody>
      </p:sp>
      <p:pic>
        <p:nvPicPr>
          <p:cNvPr id="30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833437"/>
            <a:ext cx="2921000" cy="5191127"/>
          </a:xfrm>
          <a:prstGeom prst="rect">
            <a:avLst/>
          </a:prstGeom>
          <a:ln>
            <a:solidFill>
              <a:srgbClr val="3C8C93"/>
            </a:solidFill>
          </a:ln>
        </p:spPr>
      </p:pic>
      <p:sp>
        <p:nvSpPr>
          <p:cNvPr id="301" name="矩形"/>
          <p:cNvSpPr/>
          <p:nvPr/>
        </p:nvSpPr>
        <p:spPr>
          <a:xfrm>
            <a:off x="981075" y="1925635"/>
            <a:ext cx="2803525" cy="59849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grpSp>
        <p:nvGrpSpPr>
          <p:cNvPr id="304" name="成组"/>
          <p:cNvGrpSpPr/>
          <p:nvPr/>
        </p:nvGrpSpPr>
        <p:grpSpPr>
          <a:xfrm>
            <a:off x="-11115" y="2509943"/>
            <a:ext cx="2028830" cy="1830286"/>
            <a:chOff x="0" y="-1"/>
            <a:chExt cx="2028828" cy="1830284"/>
          </a:xfrm>
        </p:grpSpPr>
        <p:sp>
          <p:nvSpPr>
            <p:cNvPr id="302" name="形状"/>
            <p:cNvSpPr/>
            <p:nvPr/>
          </p:nvSpPr>
          <p:spPr>
            <a:xfrm>
              <a:off x="0" y="-2"/>
              <a:ext cx="2028829" cy="183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58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1858"/>
                  </a:lnTo>
                  <a:lnTo>
                    <a:pt x="18000" y="11858"/>
                  </a:lnTo>
                  <a:lnTo>
                    <a:pt x="20334" y="0"/>
                  </a:lnTo>
                  <a:lnTo>
                    <a:pt x="12600" y="11858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303" name="1.点击课程封面，进入课程。"/>
            <p:cNvSpPr txBox="1"/>
            <p:nvPr/>
          </p:nvSpPr>
          <p:spPr>
            <a:xfrm>
              <a:off x="0" y="1054310"/>
              <a:ext cx="2028827" cy="726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1.点击课程封面，进入课程。</a:t>
              </a:r>
            </a:p>
          </p:txBody>
        </p:sp>
      </p:grpSp>
      <p:pic>
        <p:nvPicPr>
          <p:cNvPr id="305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775" y="833437"/>
            <a:ext cx="2919415" cy="5189538"/>
          </a:xfrm>
          <a:prstGeom prst="rect">
            <a:avLst/>
          </a:prstGeom>
          <a:ln>
            <a:solidFill>
              <a:srgbClr val="3C8C93"/>
            </a:solidFill>
          </a:ln>
        </p:spPr>
      </p:pic>
      <p:sp>
        <p:nvSpPr>
          <p:cNvPr id="306" name="矩形"/>
          <p:cNvSpPr/>
          <p:nvPr/>
        </p:nvSpPr>
        <p:spPr>
          <a:xfrm>
            <a:off x="5264150" y="2773360"/>
            <a:ext cx="465138" cy="298453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grpSp>
        <p:nvGrpSpPr>
          <p:cNvPr id="309" name="成组"/>
          <p:cNvGrpSpPr/>
          <p:nvPr/>
        </p:nvGrpSpPr>
        <p:grpSpPr>
          <a:xfrm>
            <a:off x="5674649" y="2735259"/>
            <a:ext cx="2854993" cy="517531"/>
            <a:chOff x="0" y="0"/>
            <a:chExt cx="2854992" cy="517529"/>
          </a:xfrm>
        </p:grpSpPr>
        <p:sp>
          <p:nvSpPr>
            <p:cNvPr id="307" name="形状"/>
            <p:cNvSpPr/>
            <p:nvPr/>
          </p:nvSpPr>
          <p:spPr>
            <a:xfrm>
              <a:off x="-2" y="-1"/>
              <a:ext cx="2854994" cy="51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8" y="0"/>
                  </a:moveTo>
                  <a:lnTo>
                    <a:pt x="5398" y="3600"/>
                  </a:lnTo>
                  <a:lnTo>
                    <a:pt x="0" y="8265"/>
                  </a:lnTo>
                  <a:lnTo>
                    <a:pt x="5398" y="9000"/>
                  </a:lnTo>
                  <a:lnTo>
                    <a:pt x="5398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8098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308" name="2.点击“章节”"/>
            <p:cNvSpPr txBox="1"/>
            <p:nvPr/>
          </p:nvSpPr>
          <p:spPr>
            <a:xfrm>
              <a:off x="713449" y="54292"/>
              <a:ext cx="2141542" cy="40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2.点击“章节”</a:t>
              </a:r>
            </a:p>
          </p:txBody>
        </p:sp>
      </p:grpSp>
      <p:sp>
        <p:nvSpPr>
          <p:cNvPr id="310" name="矩形"/>
          <p:cNvSpPr/>
          <p:nvPr/>
        </p:nvSpPr>
        <p:spPr>
          <a:xfrm>
            <a:off x="4643437" y="4641848"/>
            <a:ext cx="455615" cy="19844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grpSp>
        <p:nvGrpSpPr>
          <p:cNvPr id="313" name="成组"/>
          <p:cNvGrpSpPr/>
          <p:nvPr/>
        </p:nvGrpSpPr>
        <p:grpSpPr>
          <a:xfrm>
            <a:off x="5124283" y="4731793"/>
            <a:ext cx="3638720" cy="909067"/>
            <a:chOff x="0" y="0"/>
            <a:chExt cx="3638718" cy="909066"/>
          </a:xfrm>
        </p:grpSpPr>
        <p:sp>
          <p:nvSpPr>
            <p:cNvPr id="311" name="形状"/>
            <p:cNvSpPr/>
            <p:nvPr/>
          </p:nvSpPr>
          <p:spPr>
            <a:xfrm>
              <a:off x="-1" y="-2"/>
              <a:ext cx="3638720" cy="88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92" y="4956"/>
                  </a:moveTo>
                  <a:lnTo>
                    <a:pt x="6192" y="7730"/>
                  </a:lnTo>
                  <a:lnTo>
                    <a:pt x="0" y="0"/>
                  </a:lnTo>
                  <a:lnTo>
                    <a:pt x="6192" y="11891"/>
                  </a:lnTo>
                  <a:lnTo>
                    <a:pt x="6192" y="21600"/>
                  </a:lnTo>
                  <a:lnTo>
                    <a:pt x="21600" y="21600"/>
                  </a:lnTo>
                  <a:lnTo>
                    <a:pt x="21600" y="4956"/>
                  </a:lnTo>
                  <a:lnTo>
                    <a:pt x="8760" y="4956"/>
                  </a:lnTo>
                  <a:close/>
                </a:path>
              </a:pathLst>
            </a:custGeom>
            <a:solidFill>
              <a:srgbClr val="FFC000"/>
            </a:solidFill>
            <a:ln w="2857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312" name="注：每个章节需要完成的任务点数量"/>
            <p:cNvSpPr txBox="1"/>
            <p:nvPr/>
          </p:nvSpPr>
          <p:spPr>
            <a:xfrm>
              <a:off x="1043151" y="182629"/>
              <a:ext cx="2595567" cy="726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注：每个章节需要完成的任务点数量</a:t>
              </a:r>
            </a:p>
          </p:txBody>
        </p:sp>
      </p:grpSp>
      <p:sp>
        <p:nvSpPr>
          <p:cNvPr id="314" name="矩形"/>
          <p:cNvSpPr/>
          <p:nvPr/>
        </p:nvSpPr>
        <p:spPr>
          <a:xfrm>
            <a:off x="4565650" y="3916362"/>
            <a:ext cx="1027113" cy="209553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grpSp>
        <p:nvGrpSpPr>
          <p:cNvPr id="317" name="成组"/>
          <p:cNvGrpSpPr/>
          <p:nvPr/>
        </p:nvGrpSpPr>
        <p:grpSpPr>
          <a:xfrm>
            <a:off x="5482616" y="3572192"/>
            <a:ext cx="3280387" cy="1043937"/>
            <a:chOff x="0" y="0"/>
            <a:chExt cx="3280386" cy="1043935"/>
          </a:xfrm>
        </p:grpSpPr>
        <p:sp>
          <p:nvSpPr>
            <p:cNvPr id="315" name="形状"/>
            <p:cNvSpPr/>
            <p:nvPr/>
          </p:nvSpPr>
          <p:spPr>
            <a:xfrm>
              <a:off x="-1" y="37782"/>
              <a:ext cx="3280388" cy="968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09" y="0"/>
                  </a:moveTo>
                  <a:lnTo>
                    <a:pt x="4509" y="3600"/>
                  </a:lnTo>
                  <a:lnTo>
                    <a:pt x="0" y="10282"/>
                  </a:lnTo>
                  <a:lnTo>
                    <a:pt x="4509" y="9000"/>
                  </a:lnTo>
                  <a:lnTo>
                    <a:pt x="4509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7358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316" name="3.点击进入相应章节学习，电脑端与移动端学习数据同步。"/>
            <p:cNvSpPr txBox="1"/>
            <p:nvPr/>
          </p:nvSpPr>
          <p:spPr>
            <a:xfrm>
              <a:off x="684819" y="0"/>
              <a:ext cx="2595567" cy="1043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3.点击进入相应章节学习，电脑端与移动端学习数据同步。</a:t>
              </a:r>
            </a:p>
          </p:txBody>
        </p:sp>
      </p:grp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70CB3AEB8454D99AFFFE386AF21AB050" descr="70CB3AEB8454D99AFFFE386AF21AB0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735012"/>
            <a:ext cx="3243265" cy="576897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20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321" name="个人空间：课程考试"/>
          <p:cNvSpPr txBox="1"/>
          <p:nvPr/>
        </p:nvSpPr>
        <p:spPr>
          <a:xfrm>
            <a:off x="417512" y="114298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个人空间：课程考试</a:t>
            </a:r>
          </a:p>
        </p:txBody>
      </p:sp>
      <p:grpSp>
        <p:nvGrpSpPr>
          <p:cNvPr id="324" name="成组"/>
          <p:cNvGrpSpPr/>
          <p:nvPr/>
        </p:nvGrpSpPr>
        <p:grpSpPr>
          <a:xfrm>
            <a:off x="1415181" y="2861953"/>
            <a:ext cx="7539911" cy="2573649"/>
            <a:chOff x="0" y="0"/>
            <a:chExt cx="7539910" cy="2573647"/>
          </a:xfrm>
        </p:grpSpPr>
        <p:sp>
          <p:nvSpPr>
            <p:cNvPr id="322" name="形状"/>
            <p:cNvSpPr/>
            <p:nvPr/>
          </p:nvSpPr>
          <p:spPr>
            <a:xfrm>
              <a:off x="0" y="-1"/>
              <a:ext cx="7539911" cy="257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9" y="13499"/>
                  </a:moveTo>
                  <a:lnTo>
                    <a:pt x="11499" y="21600"/>
                  </a:lnTo>
                  <a:lnTo>
                    <a:pt x="21600" y="21600"/>
                  </a:lnTo>
                  <a:lnTo>
                    <a:pt x="21600" y="13499"/>
                  </a:lnTo>
                  <a:lnTo>
                    <a:pt x="15708" y="13499"/>
                  </a:lnTo>
                  <a:lnTo>
                    <a:pt x="0" y="0"/>
                  </a:lnTo>
                  <a:lnTo>
                    <a:pt x="13183" y="13499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6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323" name="点击“通知”打开对应的考试通知"/>
            <p:cNvSpPr txBox="1"/>
            <p:nvPr/>
          </p:nvSpPr>
          <p:spPr>
            <a:xfrm>
              <a:off x="4014069" y="1905624"/>
              <a:ext cx="3525842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6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点击“通知”打开对应的考试通知</a:t>
              </a:r>
            </a:p>
          </p:txBody>
        </p:sp>
      </p:grp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958850"/>
            <a:ext cx="2952750" cy="50768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27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328" name="个人空间：课程考试"/>
          <p:cNvSpPr txBox="1"/>
          <p:nvPr/>
        </p:nvSpPr>
        <p:spPr>
          <a:xfrm>
            <a:off x="417512" y="114298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个人空间：课程考试</a:t>
            </a:r>
          </a:p>
        </p:txBody>
      </p:sp>
      <p:grpSp>
        <p:nvGrpSpPr>
          <p:cNvPr id="331" name="成组"/>
          <p:cNvGrpSpPr/>
          <p:nvPr/>
        </p:nvGrpSpPr>
        <p:grpSpPr>
          <a:xfrm>
            <a:off x="2579521" y="2539657"/>
            <a:ext cx="6375568" cy="2888008"/>
            <a:chOff x="-1" y="0"/>
            <a:chExt cx="6375567" cy="2888007"/>
          </a:xfrm>
        </p:grpSpPr>
        <p:sp>
          <p:nvSpPr>
            <p:cNvPr id="329" name="形状"/>
            <p:cNvSpPr/>
            <p:nvPr/>
          </p:nvSpPr>
          <p:spPr>
            <a:xfrm>
              <a:off x="-1" y="-1"/>
              <a:ext cx="6375567" cy="2888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55" y="14381"/>
                  </a:moveTo>
                  <a:lnTo>
                    <a:pt x="9655" y="21600"/>
                  </a:lnTo>
                  <a:lnTo>
                    <a:pt x="21600" y="21600"/>
                  </a:lnTo>
                  <a:lnTo>
                    <a:pt x="21600" y="14381"/>
                  </a:lnTo>
                  <a:lnTo>
                    <a:pt x="14632" y="14381"/>
                  </a:lnTo>
                  <a:lnTo>
                    <a:pt x="0" y="0"/>
                  </a:lnTo>
                  <a:lnTo>
                    <a:pt x="11646" y="14381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6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330" name="点击课程中的任务，点击此考试看见考试任务"/>
            <p:cNvSpPr txBox="1"/>
            <p:nvPr/>
          </p:nvSpPr>
          <p:spPr>
            <a:xfrm>
              <a:off x="2849725" y="2080284"/>
              <a:ext cx="3525841" cy="650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6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点击课程中的任务，点击此考试看见考试任务</a:t>
              </a:r>
            </a:p>
          </p:txBody>
        </p:sp>
      </p:grp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9441E35E8C8E82EC7543C0FFD8705F1D" descr="9441E35E8C8E82EC7543C0FFD8705F1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579437"/>
            <a:ext cx="3351213" cy="596265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4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335" name="个人空间：课程考试"/>
          <p:cNvSpPr txBox="1"/>
          <p:nvPr/>
        </p:nvSpPr>
        <p:spPr>
          <a:xfrm>
            <a:off x="417512" y="114298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个人空间：课程考试</a:t>
            </a:r>
          </a:p>
        </p:txBody>
      </p:sp>
      <p:grpSp>
        <p:nvGrpSpPr>
          <p:cNvPr id="338" name="成组"/>
          <p:cNvGrpSpPr/>
          <p:nvPr/>
        </p:nvGrpSpPr>
        <p:grpSpPr>
          <a:xfrm>
            <a:off x="1977681" y="4462461"/>
            <a:ext cx="6977410" cy="965206"/>
            <a:chOff x="0" y="-1"/>
            <a:chExt cx="6977408" cy="965205"/>
          </a:xfrm>
        </p:grpSpPr>
        <p:sp>
          <p:nvSpPr>
            <p:cNvPr id="336" name="形状"/>
            <p:cNvSpPr/>
            <p:nvPr/>
          </p:nvSpPr>
          <p:spPr>
            <a:xfrm>
              <a:off x="-1" y="-2"/>
              <a:ext cx="6977410" cy="96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5" y="0"/>
                  </a:moveTo>
                  <a:lnTo>
                    <a:pt x="10685" y="3600"/>
                  </a:lnTo>
                  <a:lnTo>
                    <a:pt x="0" y="227"/>
                  </a:lnTo>
                  <a:lnTo>
                    <a:pt x="10685" y="9000"/>
                  </a:lnTo>
                  <a:lnTo>
                    <a:pt x="1068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6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337" name="点击此处考试，进入相应的考试页面，完成相应的考试作答"/>
            <p:cNvSpPr txBox="1"/>
            <p:nvPr/>
          </p:nvSpPr>
          <p:spPr>
            <a:xfrm>
              <a:off x="3451567" y="157480"/>
              <a:ext cx="3525842" cy="650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6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点击此处考试，进入相应的考试页面，完成相应的考试作答</a:t>
              </a:r>
            </a:p>
          </p:txBody>
        </p:sp>
      </p:grp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image.jpeg" descr="image.jpeg"/>
          <p:cNvPicPr>
            <a:picLocks noChangeAspect="1"/>
          </p:cNvPicPr>
          <p:nvPr/>
        </p:nvPicPr>
        <p:blipFill>
          <a:blip r:embed="rId2"/>
          <a:srcRect t="1" b="46551"/>
          <a:stretch>
            <a:fillRect/>
          </a:stretch>
        </p:blipFill>
        <p:spPr>
          <a:xfrm>
            <a:off x="3743325" y="1458912"/>
            <a:ext cx="5392738" cy="41624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1" name="矩形"/>
          <p:cNvSpPr/>
          <p:nvPr/>
        </p:nvSpPr>
        <p:spPr>
          <a:xfrm>
            <a:off x="-11113" y="-3175"/>
            <a:ext cx="9144001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342" name="移动学习：学习资源"/>
          <p:cNvSpPr txBox="1"/>
          <p:nvPr/>
        </p:nvSpPr>
        <p:spPr>
          <a:xfrm>
            <a:off x="417510" y="114298"/>
            <a:ext cx="5603880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移动学习：学习资源</a:t>
            </a:r>
          </a:p>
        </p:txBody>
      </p:sp>
      <p:pic>
        <p:nvPicPr>
          <p:cNvPr id="343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2719385"/>
            <a:ext cx="2949575" cy="2901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4" name="矩形"/>
          <p:cNvSpPr/>
          <p:nvPr/>
        </p:nvSpPr>
        <p:spPr>
          <a:xfrm>
            <a:off x="5113337" y="4506912"/>
            <a:ext cx="542928" cy="67786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grpSp>
        <p:nvGrpSpPr>
          <p:cNvPr id="347" name="成组"/>
          <p:cNvGrpSpPr/>
          <p:nvPr/>
        </p:nvGrpSpPr>
        <p:grpSpPr>
          <a:xfrm>
            <a:off x="542923" y="2271710"/>
            <a:ext cx="4615529" cy="3176592"/>
            <a:chOff x="0" y="0"/>
            <a:chExt cx="4615528" cy="3176591"/>
          </a:xfrm>
        </p:grpSpPr>
        <p:sp>
          <p:nvSpPr>
            <p:cNvPr id="345" name="形状"/>
            <p:cNvSpPr/>
            <p:nvPr/>
          </p:nvSpPr>
          <p:spPr>
            <a:xfrm>
              <a:off x="0" y="-1"/>
              <a:ext cx="4615529" cy="3176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588" y="21600"/>
                  </a:lnTo>
                  <a:lnTo>
                    <a:pt x="18588" y="18000"/>
                  </a:lnTo>
                  <a:lnTo>
                    <a:pt x="21600" y="17899"/>
                  </a:lnTo>
                  <a:lnTo>
                    <a:pt x="18588" y="12600"/>
                  </a:lnTo>
                  <a:lnTo>
                    <a:pt x="18588" y="0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rgbClr val="3C8C93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100">
                  <a:solidFill>
                    <a:srgbClr val="FFFFFF"/>
                  </a:solidFill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346" name="同学们：…"/>
            <p:cNvSpPr txBox="1"/>
            <p:nvPr/>
          </p:nvSpPr>
          <p:spPr>
            <a:xfrm>
              <a:off x="0" y="196374"/>
              <a:ext cx="3971929" cy="2783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lnSpc>
                  <a:spcPct val="150000"/>
                </a:lnSpc>
                <a:defRPr>
                  <a:solidFill>
                    <a:srgbClr val="FFFFFF"/>
                  </a:solidFill>
                  <a:latin typeface="黑体"/>
                  <a:ea typeface="黑体"/>
                  <a:cs typeface="黑体"/>
                  <a:sym typeface="黑体"/>
                </a:defRPr>
              </a:pPr>
              <a:r>
                <a:t>同学们：</a:t>
              </a:r>
            </a:p>
            <a:p>
              <a:pPr>
                <a:lnSpc>
                  <a:spcPct val="150000"/>
                </a:lnSpc>
                <a:defRPr>
                  <a:solidFill>
                    <a:srgbClr val="FFFFFF"/>
                  </a:solidFill>
                  <a:latin typeface="黑体"/>
                  <a:ea typeface="黑体"/>
                  <a:cs typeface="黑体"/>
                  <a:sym typeface="黑体"/>
                </a:defRPr>
              </a:pPr>
              <a:r>
                <a:t>    除了课程学习，移动学习平台还提供了海量学习资源，帮助我们拓展学习。</a:t>
              </a:r>
            </a:p>
            <a:p>
              <a:pPr>
                <a:lnSpc>
                  <a:spcPct val="150000"/>
                </a:lnSpc>
                <a:defRPr>
                  <a:solidFill>
                    <a:srgbClr val="FFFFFF"/>
                  </a:solidFill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  <a:p>
              <a:pPr algn="ctr">
                <a:lnSpc>
                  <a:spcPct val="150000"/>
                </a:lnSpc>
                <a:defRPr sz="2100">
                  <a:solidFill>
                    <a:srgbClr val="FFFFFF"/>
                  </a:solidFill>
                  <a:latin typeface="黑体"/>
                  <a:ea typeface="黑体"/>
                  <a:cs typeface="黑体"/>
                  <a:sym typeface="黑体"/>
                </a:defRPr>
              </a:pPr>
              <a:r>
                <a:t>让我们一起遨游知识的海洋吧！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"/>
          <p:cNvSpPr/>
          <p:nvPr/>
        </p:nvSpPr>
        <p:spPr>
          <a:xfrm>
            <a:off x="-11113" y="857249"/>
            <a:ext cx="9144001" cy="584204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43" name="个人空间：登录"/>
          <p:cNvSpPr txBox="1"/>
          <p:nvPr/>
        </p:nvSpPr>
        <p:spPr>
          <a:xfrm>
            <a:off x="417510" y="974724"/>
            <a:ext cx="5603880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个人空间：登录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8ABFD8D-F538-F643-8298-EBA8EE0E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43" y="1558928"/>
            <a:ext cx="4378033" cy="4892206"/>
          </a:xfrm>
          <a:prstGeom prst="rect">
            <a:avLst/>
          </a:prstGeom>
        </p:spPr>
      </p:pic>
      <p:grpSp>
        <p:nvGrpSpPr>
          <p:cNvPr id="37" name="成组"/>
          <p:cNvGrpSpPr/>
          <p:nvPr/>
        </p:nvGrpSpPr>
        <p:grpSpPr>
          <a:xfrm>
            <a:off x="4819167" y="2282021"/>
            <a:ext cx="3454508" cy="1273261"/>
            <a:chOff x="-1" y="0"/>
            <a:chExt cx="3454506" cy="1273259"/>
          </a:xfrm>
        </p:grpSpPr>
        <p:sp>
          <p:nvSpPr>
            <p:cNvPr id="35" name="形状"/>
            <p:cNvSpPr/>
            <p:nvPr/>
          </p:nvSpPr>
          <p:spPr>
            <a:xfrm>
              <a:off x="-2" y="0"/>
              <a:ext cx="3454508" cy="127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64" y="0"/>
                  </a:moveTo>
                  <a:lnTo>
                    <a:pt x="8964" y="6194"/>
                  </a:lnTo>
                  <a:lnTo>
                    <a:pt x="11070" y="6194"/>
                  </a:lnTo>
                  <a:lnTo>
                    <a:pt x="0" y="21600"/>
                  </a:lnTo>
                  <a:lnTo>
                    <a:pt x="14229" y="6194"/>
                  </a:lnTo>
                  <a:lnTo>
                    <a:pt x="21600" y="6194"/>
                  </a:lnTo>
                  <a:lnTo>
                    <a:pt x="21600" y="0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0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36" name="输入账号：学号"/>
            <p:cNvSpPr txBox="1"/>
            <p:nvPr/>
          </p:nvSpPr>
          <p:spPr>
            <a:xfrm>
              <a:off x="1433613" y="47942"/>
              <a:ext cx="2020892" cy="269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marL="228600" indent="-228600" algn="ctr">
                <a:buSzPct val="100000"/>
                <a:buAutoNum type="arabicPeriod"/>
                <a:defRPr sz="10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输入账号：学号</a:t>
              </a:r>
            </a:p>
          </p:txBody>
        </p:sp>
      </p:grpSp>
      <p:grpSp>
        <p:nvGrpSpPr>
          <p:cNvPr id="41" name="成组"/>
          <p:cNvGrpSpPr/>
          <p:nvPr/>
        </p:nvGrpSpPr>
        <p:grpSpPr>
          <a:xfrm>
            <a:off x="3052031" y="4458462"/>
            <a:ext cx="2311403" cy="1089492"/>
            <a:chOff x="0" y="0"/>
            <a:chExt cx="2311402" cy="1089491"/>
          </a:xfrm>
        </p:grpSpPr>
        <p:sp>
          <p:nvSpPr>
            <p:cNvPr id="39" name="形状"/>
            <p:cNvSpPr/>
            <p:nvPr/>
          </p:nvSpPr>
          <p:spPr>
            <a:xfrm>
              <a:off x="0" y="-1"/>
              <a:ext cx="2311403" cy="108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7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5872"/>
                  </a:lnTo>
                  <a:lnTo>
                    <a:pt x="9000" y="15872"/>
                  </a:lnTo>
                  <a:lnTo>
                    <a:pt x="8448" y="0"/>
                  </a:lnTo>
                  <a:lnTo>
                    <a:pt x="3600" y="15872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0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40" name="2.输入密码：身份证后六位"/>
            <p:cNvSpPr txBox="1"/>
            <p:nvPr/>
          </p:nvSpPr>
          <p:spPr>
            <a:xfrm>
              <a:off x="0" y="810406"/>
              <a:ext cx="2311402" cy="269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2.输入密码：身份证后六位</a:t>
              </a:r>
            </a:p>
          </p:txBody>
        </p:sp>
      </p:grpSp>
      <p:sp>
        <p:nvSpPr>
          <p:cNvPr id="44" name="完成登录"/>
          <p:cNvSpPr txBox="1"/>
          <p:nvPr/>
        </p:nvSpPr>
        <p:spPr>
          <a:xfrm>
            <a:off x="5363434" y="5784326"/>
            <a:ext cx="1614488" cy="5740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700">
                <a:solidFill>
                  <a:srgbClr val="FF0000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rPr dirty="0" err="1"/>
              <a:t>完成登录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.png" descr="image.png"/>
          <p:cNvPicPr>
            <a:picLocks noChangeAspect="1"/>
          </p:cNvPicPr>
          <p:nvPr/>
        </p:nvPicPr>
        <p:blipFill>
          <a:blip r:embed="rId2"/>
          <a:srcRect b="14529"/>
          <a:stretch>
            <a:fillRect/>
          </a:stretch>
        </p:blipFill>
        <p:spPr>
          <a:xfrm>
            <a:off x="0" y="1439860"/>
            <a:ext cx="9132890" cy="45608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7" name="矩形"/>
          <p:cNvSpPr/>
          <p:nvPr/>
        </p:nvSpPr>
        <p:spPr>
          <a:xfrm>
            <a:off x="417512" y="2632074"/>
            <a:ext cx="1087439" cy="33179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48" name="矩形"/>
          <p:cNvSpPr/>
          <p:nvPr/>
        </p:nvSpPr>
        <p:spPr>
          <a:xfrm>
            <a:off x="-11113" y="857249"/>
            <a:ext cx="9144001" cy="584204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49" name="登录成功：绑定手机号码"/>
          <p:cNvSpPr txBox="1"/>
          <p:nvPr/>
        </p:nvSpPr>
        <p:spPr>
          <a:xfrm>
            <a:off x="417510" y="974724"/>
            <a:ext cx="5603880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登录成功：绑定手机号码</a:t>
            </a:r>
          </a:p>
        </p:txBody>
      </p:sp>
      <p:sp>
        <p:nvSpPr>
          <p:cNvPr id="50" name="矩形"/>
          <p:cNvSpPr/>
          <p:nvPr/>
        </p:nvSpPr>
        <p:spPr>
          <a:xfrm>
            <a:off x="2417760" y="3028950"/>
            <a:ext cx="2025653" cy="442913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grpSp>
        <p:nvGrpSpPr>
          <p:cNvPr id="53" name="成组"/>
          <p:cNvGrpSpPr/>
          <p:nvPr/>
        </p:nvGrpSpPr>
        <p:grpSpPr>
          <a:xfrm>
            <a:off x="4395461" y="3011484"/>
            <a:ext cx="3113419" cy="642944"/>
            <a:chOff x="0" y="0"/>
            <a:chExt cx="3113418" cy="642942"/>
          </a:xfrm>
        </p:grpSpPr>
        <p:sp>
          <p:nvSpPr>
            <p:cNvPr id="51" name="形状"/>
            <p:cNvSpPr/>
            <p:nvPr/>
          </p:nvSpPr>
          <p:spPr>
            <a:xfrm>
              <a:off x="-1" y="-1"/>
              <a:ext cx="3113420" cy="64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70" y="0"/>
                  </a:moveTo>
                  <a:lnTo>
                    <a:pt x="6170" y="3600"/>
                  </a:lnTo>
                  <a:lnTo>
                    <a:pt x="0" y="7859"/>
                  </a:lnTo>
                  <a:lnTo>
                    <a:pt x="6170" y="9000"/>
                  </a:lnTo>
                  <a:lnTo>
                    <a:pt x="617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8742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0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52" name="2.绑定手机号，绑定成功可以通过手机号登录（包括移动端）。"/>
            <p:cNvSpPr txBox="1"/>
            <p:nvPr/>
          </p:nvSpPr>
          <p:spPr>
            <a:xfrm>
              <a:off x="889326" y="97948"/>
              <a:ext cx="2224091" cy="447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2.绑定手机号，绑定成功可以通过手机号登录（包括移动端）。</a:t>
              </a:r>
            </a:p>
          </p:txBody>
        </p:sp>
      </p:grpSp>
      <p:grpSp>
        <p:nvGrpSpPr>
          <p:cNvPr id="56" name="成组"/>
          <p:cNvGrpSpPr/>
          <p:nvPr/>
        </p:nvGrpSpPr>
        <p:grpSpPr>
          <a:xfrm>
            <a:off x="542922" y="2913275"/>
            <a:ext cx="1528770" cy="1325355"/>
            <a:chOff x="-1" y="0"/>
            <a:chExt cx="1528768" cy="1325353"/>
          </a:xfrm>
        </p:grpSpPr>
        <p:sp>
          <p:nvSpPr>
            <p:cNvPr id="54" name="形状"/>
            <p:cNvSpPr/>
            <p:nvPr/>
          </p:nvSpPr>
          <p:spPr>
            <a:xfrm>
              <a:off x="-2" y="0"/>
              <a:ext cx="1528770" cy="1325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07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2079"/>
                  </a:lnTo>
                  <a:lnTo>
                    <a:pt x="9000" y="12079"/>
                  </a:lnTo>
                  <a:lnTo>
                    <a:pt x="6547" y="0"/>
                  </a:lnTo>
                  <a:lnTo>
                    <a:pt x="3600" y="12079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0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55" name="1.点击进入“账号管理”"/>
            <p:cNvSpPr txBox="1"/>
            <p:nvPr/>
          </p:nvSpPr>
          <p:spPr>
            <a:xfrm>
              <a:off x="-2" y="898631"/>
              <a:ext cx="1528769" cy="269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1.点击进入“账号管理”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"/>
          <p:cNvSpPr/>
          <p:nvPr/>
        </p:nvSpPr>
        <p:spPr>
          <a:xfrm>
            <a:off x="-2" y="-3176"/>
            <a:ext cx="9144004" cy="584202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59" name="个人空间：课程学习"/>
          <p:cNvSpPr txBox="1"/>
          <p:nvPr/>
        </p:nvSpPr>
        <p:spPr>
          <a:xfrm>
            <a:off x="428625" y="114298"/>
            <a:ext cx="5603875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个人空间：课程学习</a:t>
            </a:r>
          </a:p>
        </p:txBody>
      </p:sp>
      <p:pic>
        <p:nvPicPr>
          <p:cNvPr id="6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437"/>
            <a:ext cx="9144000" cy="628332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.png" descr="image.png"/>
          <p:cNvPicPr>
            <a:picLocks noChangeAspect="1"/>
          </p:cNvPicPr>
          <p:nvPr/>
        </p:nvPicPr>
        <p:blipFill>
          <a:blip r:embed="rId2"/>
          <a:srcRect b="21371"/>
          <a:stretch>
            <a:fillRect/>
          </a:stretch>
        </p:blipFill>
        <p:spPr>
          <a:xfrm>
            <a:off x="-11115" y="563560"/>
            <a:ext cx="9144004" cy="63023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3" name="矩形"/>
          <p:cNvSpPr/>
          <p:nvPr/>
        </p:nvSpPr>
        <p:spPr>
          <a:xfrm>
            <a:off x="693737" y="3968748"/>
            <a:ext cx="193678" cy="25241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grpSp>
        <p:nvGrpSpPr>
          <p:cNvPr id="66" name="成组"/>
          <p:cNvGrpSpPr/>
          <p:nvPr/>
        </p:nvGrpSpPr>
        <p:grpSpPr>
          <a:xfrm>
            <a:off x="965856" y="4190265"/>
            <a:ext cx="3968097" cy="586526"/>
            <a:chOff x="-1" y="0"/>
            <a:chExt cx="3968096" cy="586524"/>
          </a:xfrm>
        </p:grpSpPr>
        <p:sp>
          <p:nvSpPr>
            <p:cNvPr id="64" name="形状"/>
            <p:cNvSpPr/>
            <p:nvPr/>
          </p:nvSpPr>
          <p:spPr>
            <a:xfrm>
              <a:off x="-2" y="0"/>
              <a:ext cx="3968097" cy="586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43" y="4587"/>
                  </a:moveTo>
                  <a:lnTo>
                    <a:pt x="9943" y="7423"/>
                  </a:lnTo>
                  <a:lnTo>
                    <a:pt x="0" y="0"/>
                  </a:lnTo>
                  <a:lnTo>
                    <a:pt x="9943" y="11676"/>
                  </a:lnTo>
                  <a:lnTo>
                    <a:pt x="9943" y="21600"/>
                  </a:lnTo>
                  <a:lnTo>
                    <a:pt x="21600" y="21600"/>
                  </a:lnTo>
                  <a:lnTo>
                    <a:pt x="21600" y="4587"/>
                  </a:lnTo>
                  <a:lnTo>
                    <a:pt x="11886" y="4587"/>
                  </a:lnTo>
                  <a:close/>
                </a:path>
              </a:pathLst>
            </a:custGeom>
            <a:solidFill>
              <a:srgbClr val="FFC000"/>
            </a:solidFill>
            <a:ln w="2857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0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65" name="注：每个章节需要完成的任务点数量（2个可能存在课后习题）"/>
            <p:cNvSpPr txBox="1"/>
            <p:nvPr/>
          </p:nvSpPr>
          <p:spPr>
            <a:xfrm>
              <a:off x="1826552" y="132020"/>
              <a:ext cx="2141542" cy="447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注：每个章节需要完成的任务点数量（2个可能存在课后习题）</a:t>
              </a:r>
            </a:p>
          </p:txBody>
        </p:sp>
      </p:grpSp>
      <p:sp>
        <p:nvSpPr>
          <p:cNvPr id="67" name="矩形"/>
          <p:cNvSpPr/>
          <p:nvPr/>
        </p:nvSpPr>
        <p:spPr>
          <a:xfrm>
            <a:off x="438150" y="3159125"/>
            <a:ext cx="1252538" cy="19685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grpSp>
        <p:nvGrpSpPr>
          <p:cNvPr id="70" name="成组"/>
          <p:cNvGrpSpPr/>
          <p:nvPr/>
        </p:nvGrpSpPr>
        <p:grpSpPr>
          <a:xfrm>
            <a:off x="1622475" y="3221352"/>
            <a:ext cx="3149553" cy="269237"/>
            <a:chOff x="0" y="-1"/>
            <a:chExt cx="3149551" cy="269235"/>
          </a:xfrm>
        </p:grpSpPr>
        <p:sp>
          <p:nvSpPr>
            <p:cNvPr id="68" name="形状"/>
            <p:cNvSpPr/>
            <p:nvPr/>
          </p:nvSpPr>
          <p:spPr>
            <a:xfrm>
              <a:off x="-1" y="9913"/>
              <a:ext cx="3149553" cy="24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67" y="500"/>
                  </a:moveTo>
                  <a:lnTo>
                    <a:pt x="6467" y="4017"/>
                  </a:lnTo>
                  <a:lnTo>
                    <a:pt x="0" y="0"/>
                  </a:lnTo>
                  <a:lnTo>
                    <a:pt x="6467" y="9292"/>
                  </a:lnTo>
                  <a:lnTo>
                    <a:pt x="6467" y="21600"/>
                  </a:lnTo>
                  <a:lnTo>
                    <a:pt x="21600" y="21600"/>
                  </a:lnTo>
                  <a:lnTo>
                    <a:pt x="21600" y="500"/>
                  </a:lnTo>
                  <a:lnTo>
                    <a:pt x="8989" y="50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0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69" name="2.点击进入相应章节学习"/>
            <p:cNvSpPr txBox="1"/>
            <p:nvPr/>
          </p:nvSpPr>
          <p:spPr>
            <a:xfrm>
              <a:off x="942923" y="-2"/>
              <a:ext cx="2206628" cy="269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2.点击进入相应章节学习</a:t>
              </a:r>
            </a:p>
          </p:txBody>
        </p:sp>
      </p:grpSp>
      <p:sp>
        <p:nvSpPr>
          <p:cNvPr id="71" name="矩形"/>
          <p:cNvSpPr/>
          <p:nvPr/>
        </p:nvSpPr>
        <p:spPr>
          <a:xfrm>
            <a:off x="-11113" y="-20640"/>
            <a:ext cx="9144001" cy="584205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72" name="个人空间：课程学习"/>
          <p:cNvSpPr txBox="1"/>
          <p:nvPr/>
        </p:nvSpPr>
        <p:spPr>
          <a:xfrm>
            <a:off x="417512" y="96836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个人空间：课程学习</a:t>
            </a:r>
          </a:p>
        </p:txBody>
      </p:sp>
      <p:sp>
        <p:nvSpPr>
          <p:cNvPr id="73" name="矩形"/>
          <p:cNvSpPr/>
          <p:nvPr/>
        </p:nvSpPr>
        <p:spPr>
          <a:xfrm>
            <a:off x="4706937" y="725487"/>
            <a:ext cx="639765" cy="47149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grpSp>
        <p:nvGrpSpPr>
          <p:cNvPr id="76" name="成组"/>
          <p:cNvGrpSpPr/>
          <p:nvPr/>
        </p:nvGrpSpPr>
        <p:grpSpPr>
          <a:xfrm>
            <a:off x="4933947" y="1079921"/>
            <a:ext cx="1266831" cy="1470077"/>
            <a:chOff x="-1" y="-1"/>
            <a:chExt cx="1266830" cy="1470075"/>
          </a:xfrm>
        </p:grpSpPr>
        <p:sp>
          <p:nvSpPr>
            <p:cNvPr id="74" name="形状"/>
            <p:cNvSpPr/>
            <p:nvPr/>
          </p:nvSpPr>
          <p:spPr>
            <a:xfrm>
              <a:off x="0" y="-2"/>
              <a:ext cx="1266830" cy="146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82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827"/>
                  </a:lnTo>
                  <a:lnTo>
                    <a:pt x="9000" y="17827"/>
                  </a:lnTo>
                  <a:lnTo>
                    <a:pt x="1350" y="0"/>
                  </a:lnTo>
                  <a:lnTo>
                    <a:pt x="3600" y="17827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0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75" name="1.点击“首页”"/>
            <p:cNvSpPr txBox="1"/>
            <p:nvPr/>
          </p:nvSpPr>
          <p:spPr>
            <a:xfrm>
              <a:off x="-2" y="1200838"/>
              <a:ext cx="1266832" cy="269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1.点击“首页”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37" y="4989512"/>
            <a:ext cx="4556127" cy="67151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487487"/>
            <a:ext cx="5241925" cy="35417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82" name="成组"/>
          <p:cNvGrpSpPr/>
          <p:nvPr/>
        </p:nvGrpSpPr>
        <p:grpSpPr>
          <a:xfrm>
            <a:off x="4190538" y="3828572"/>
            <a:ext cx="3434227" cy="1377602"/>
            <a:chOff x="-1" y="0"/>
            <a:chExt cx="3434226" cy="1377601"/>
          </a:xfrm>
        </p:grpSpPr>
        <p:sp>
          <p:nvSpPr>
            <p:cNvPr id="80" name="形状"/>
            <p:cNvSpPr/>
            <p:nvPr/>
          </p:nvSpPr>
          <p:spPr>
            <a:xfrm>
              <a:off x="-2" y="21113"/>
              <a:ext cx="3434227" cy="1356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27" y="0"/>
                  </a:moveTo>
                  <a:lnTo>
                    <a:pt x="10327" y="10895"/>
                  </a:lnTo>
                  <a:lnTo>
                    <a:pt x="12206" y="10895"/>
                  </a:lnTo>
                  <a:lnTo>
                    <a:pt x="0" y="21600"/>
                  </a:lnTo>
                  <a:lnTo>
                    <a:pt x="15024" y="10895"/>
                  </a:lnTo>
                  <a:lnTo>
                    <a:pt x="21600" y="10895"/>
                  </a:lnTo>
                  <a:lnTo>
                    <a:pt x="21600" y="0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rgbClr val="FFC000"/>
            </a:solidFill>
            <a:ln w="2857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81" name="点击提交作业，完成任务点学习"/>
            <p:cNvSpPr txBox="1"/>
            <p:nvPr/>
          </p:nvSpPr>
          <p:spPr>
            <a:xfrm>
              <a:off x="1641934" y="-1"/>
              <a:ext cx="1792291" cy="726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点击提交作业，完成任务点学习</a:t>
              </a:r>
            </a:p>
          </p:txBody>
        </p:sp>
      </p:grpSp>
      <p:grpSp>
        <p:nvGrpSpPr>
          <p:cNvPr id="85" name="成组"/>
          <p:cNvGrpSpPr/>
          <p:nvPr/>
        </p:nvGrpSpPr>
        <p:grpSpPr>
          <a:xfrm>
            <a:off x="3832264" y="2562222"/>
            <a:ext cx="4449729" cy="1619040"/>
            <a:chOff x="0" y="0"/>
            <a:chExt cx="4449728" cy="1619038"/>
          </a:xfrm>
        </p:grpSpPr>
        <p:sp>
          <p:nvSpPr>
            <p:cNvPr id="83" name="形状"/>
            <p:cNvSpPr/>
            <p:nvPr/>
          </p:nvSpPr>
          <p:spPr>
            <a:xfrm>
              <a:off x="-1" y="-1"/>
              <a:ext cx="4449729" cy="161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08" y="0"/>
                  </a:moveTo>
                  <a:lnTo>
                    <a:pt x="8608" y="4723"/>
                  </a:lnTo>
                  <a:lnTo>
                    <a:pt x="10773" y="4723"/>
                  </a:lnTo>
                  <a:lnTo>
                    <a:pt x="0" y="21600"/>
                  </a:lnTo>
                  <a:lnTo>
                    <a:pt x="14021" y="4723"/>
                  </a:lnTo>
                  <a:lnTo>
                    <a:pt x="21600" y="4723"/>
                  </a:lnTo>
                  <a:lnTo>
                    <a:pt x="21600" y="0"/>
                  </a:lnTo>
                  <a:lnTo>
                    <a:pt x="10773" y="0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0D0D0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0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84" name="进行答题即可，答题对错不影响平时成绩"/>
            <p:cNvSpPr txBox="1"/>
            <p:nvPr/>
          </p:nvSpPr>
          <p:spPr>
            <a:xfrm>
              <a:off x="1773197" y="42386"/>
              <a:ext cx="2676530" cy="269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0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进行答题即可，答题对错不影响平时成绩</a:t>
              </a:r>
            </a:p>
          </p:txBody>
        </p:sp>
      </p:grpSp>
      <p:sp>
        <p:nvSpPr>
          <p:cNvPr id="86" name="矩形"/>
          <p:cNvSpPr/>
          <p:nvPr/>
        </p:nvSpPr>
        <p:spPr>
          <a:xfrm>
            <a:off x="-2" y="-11113"/>
            <a:ext cx="9144004" cy="582613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87" name="个人空间：课后习题"/>
          <p:cNvSpPr txBox="1"/>
          <p:nvPr/>
        </p:nvSpPr>
        <p:spPr>
          <a:xfrm>
            <a:off x="428625" y="106361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个人空间：课后习题</a:t>
            </a:r>
          </a:p>
        </p:txBody>
      </p:sp>
      <p:pic>
        <p:nvPicPr>
          <p:cNvPr id="88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62" y="1217612"/>
            <a:ext cx="4429127" cy="2921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91" name="成组"/>
          <p:cNvGrpSpPr/>
          <p:nvPr/>
        </p:nvGrpSpPr>
        <p:grpSpPr>
          <a:xfrm>
            <a:off x="4251686" y="1426328"/>
            <a:ext cx="3473092" cy="505662"/>
            <a:chOff x="0" y="-1"/>
            <a:chExt cx="3473091" cy="505660"/>
          </a:xfrm>
        </p:grpSpPr>
        <p:sp>
          <p:nvSpPr>
            <p:cNvPr id="89" name="形状"/>
            <p:cNvSpPr/>
            <p:nvPr/>
          </p:nvSpPr>
          <p:spPr>
            <a:xfrm>
              <a:off x="-1" y="-2"/>
              <a:ext cx="3473092" cy="50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47" y="6749"/>
                  </a:moveTo>
                  <a:lnTo>
                    <a:pt x="13247" y="9224"/>
                  </a:lnTo>
                  <a:lnTo>
                    <a:pt x="0" y="0"/>
                  </a:lnTo>
                  <a:lnTo>
                    <a:pt x="13247" y="12937"/>
                  </a:lnTo>
                  <a:lnTo>
                    <a:pt x="13247" y="21600"/>
                  </a:lnTo>
                  <a:lnTo>
                    <a:pt x="21600" y="21600"/>
                  </a:lnTo>
                  <a:lnTo>
                    <a:pt x="21600" y="6749"/>
                  </a:lnTo>
                  <a:lnTo>
                    <a:pt x="14639" y="6749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0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90" name="部分课程存在练习题"/>
            <p:cNvSpPr txBox="1"/>
            <p:nvPr/>
          </p:nvSpPr>
          <p:spPr>
            <a:xfrm>
              <a:off x="2130062" y="197204"/>
              <a:ext cx="1343028" cy="269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部分课程存在练习题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81025"/>
            <a:ext cx="5932488" cy="61944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4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15" y="581025"/>
            <a:ext cx="3306766" cy="61944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5" name="矩形"/>
          <p:cNvSpPr/>
          <p:nvPr/>
        </p:nvSpPr>
        <p:spPr>
          <a:xfrm>
            <a:off x="-2" y="-3176"/>
            <a:ext cx="9144004" cy="584202"/>
          </a:xfrm>
          <a:prstGeom prst="rect">
            <a:avLst/>
          </a:prstGeom>
          <a:solidFill>
            <a:srgbClr val="3C8C9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endParaRPr/>
          </a:p>
        </p:txBody>
      </p:sp>
      <p:sp>
        <p:nvSpPr>
          <p:cNvPr id="96" name="个人空间：课程学习"/>
          <p:cNvSpPr txBox="1"/>
          <p:nvPr/>
        </p:nvSpPr>
        <p:spPr>
          <a:xfrm>
            <a:off x="428625" y="114298"/>
            <a:ext cx="5405438" cy="408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■"/>
              <a:defRPr>
                <a:solidFill>
                  <a:srgbClr val="FFFFFF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个人空间：课程学习</a:t>
            </a:r>
          </a:p>
        </p:txBody>
      </p:sp>
      <p:grpSp>
        <p:nvGrpSpPr>
          <p:cNvPr id="99" name="成组"/>
          <p:cNvGrpSpPr/>
          <p:nvPr/>
        </p:nvGrpSpPr>
        <p:grpSpPr>
          <a:xfrm>
            <a:off x="591996" y="1840332"/>
            <a:ext cx="3729184" cy="3239670"/>
            <a:chOff x="0" y="0"/>
            <a:chExt cx="3729182" cy="3239669"/>
          </a:xfrm>
        </p:grpSpPr>
        <p:sp>
          <p:nvSpPr>
            <p:cNvPr id="97" name="形状"/>
            <p:cNvSpPr/>
            <p:nvPr/>
          </p:nvSpPr>
          <p:spPr>
            <a:xfrm>
              <a:off x="-1" y="0"/>
              <a:ext cx="3729184" cy="323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13" y="12624"/>
                  </a:moveTo>
                  <a:lnTo>
                    <a:pt x="9113" y="21600"/>
                  </a:lnTo>
                  <a:lnTo>
                    <a:pt x="21600" y="21600"/>
                  </a:lnTo>
                  <a:lnTo>
                    <a:pt x="21600" y="12624"/>
                  </a:lnTo>
                  <a:lnTo>
                    <a:pt x="14316" y="12624"/>
                  </a:lnTo>
                  <a:lnTo>
                    <a:pt x="0" y="0"/>
                  </a:lnTo>
                  <a:lnTo>
                    <a:pt x="11194" y="12624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2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98" name="任务点变成绿色，即为完成此任务点的学习，完成全部的任务点学习，就可以获得全部的课程视频学习分数。"/>
            <p:cNvSpPr txBox="1"/>
            <p:nvPr/>
          </p:nvSpPr>
          <p:spPr>
            <a:xfrm>
              <a:off x="1573352" y="2089047"/>
              <a:ext cx="2155829" cy="955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2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任务点变成绿色，即为完成此任务点的学习，完成全部的任务点学习，就可以获得全部的课程视频学习分数。</a:t>
              </a:r>
            </a:p>
          </p:txBody>
        </p:sp>
      </p:grpSp>
      <p:grpSp>
        <p:nvGrpSpPr>
          <p:cNvPr id="102" name="成组"/>
          <p:cNvGrpSpPr/>
          <p:nvPr/>
        </p:nvGrpSpPr>
        <p:grpSpPr>
          <a:xfrm>
            <a:off x="5521323" y="3989879"/>
            <a:ext cx="2414593" cy="2010874"/>
            <a:chOff x="0" y="0"/>
            <a:chExt cx="2414592" cy="2010872"/>
          </a:xfrm>
        </p:grpSpPr>
        <p:sp>
          <p:nvSpPr>
            <p:cNvPr id="100" name="形状"/>
            <p:cNvSpPr/>
            <p:nvPr/>
          </p:nvSpPr>
          <p:spPr>
            <a:xfrm>
              <a:off x="0" y="-1"/>
              <a:ext cx="2414593" cy="201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83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3483"/>
                  </a:lnTo>
                  <a:lnTo>
                    <a:pt x="9000" y="13483"/>
                  </a:lnTo>
                  <a:lnTo>
                    <a:pt x="5377" y="0"/>
                  </a:lnTo>
                  <a:lnTo>
                    <a:pt x="3600" y="13483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3C8C9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200"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101" name="此处为学习进度条的查看，完成多少任务点的学习，获得多少相应的课程视频权重分数"/>
            <p:cNvSpPr txBox="1"/>
            <p:nvPr/>
          </p:nvSpPr>
          <p:spPr>
            <a:xfrm>
              <a:off x="0" y="1263474"/>
              <a:ext cx="2414592" cy="739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200"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此处为学习进度条的查看，完成多少任务点的学习，获得多少相应的课程视频权重分数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默认设计模板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默认设计模板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默认设计模板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默认设计模板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365</Words>
  <Application>Microsoft Macintosh PowerPoint</Application>
  <PresentationFormat>全屏显示(4:3)</PresentationFormat>
  <Paragraphs>97</Paragraphs>
  <Slides>38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3" baseType="lpstr">
      <vt:lpstr>黑体</vt:lpstr>
      <vt:lpstr>宋体</vt:lpstr>
      <vt:lpstr>Arial</vt:lpstr>
      <vt:lpstr>Calibri</vt:lpstr>
      <vt:lpstr>默认设计模板</vt:lpstr>
      <vt:lpstr>PowerPoint 演示文稿</vt:lpstr>
      <vt:lpstr>电脑端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电脑端网络考试说明</vt:lpstr>
      <vt:lpstr>方式1：</vt:lpstr>
      <vt:lpstr>PowerPoint 演示文稿</vt:lpstr>
      <vt:lpstr>PowerPoint 演示文稿</vt:lpstr>
      <vt:lpstr>PowerPoint 演示文稿</vt:lpstr>
      <vt:lpstr>PowerPoint 演示文稿</vt:lpstr>
      <vt:lpstr>方式2：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移动端登录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Young weihai</cp:lastModifiedBy>
  <cp:revision>13</cp:revision>
  <dcterms:created xsi:type="dcterms:W3CDTF">2020-05-06T01:32:23Z</dcterms:created>
  <dcterms:modified xsi:type="dcterms:W3CDTF">2020-12-28T13:24:43Z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2052-1.8.2.2861</vt:lpwstr>
  </property>
</Properties>
</file>