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8" r:id="rId3"/>
    <p:sldId id="11433" r:id="rId4"/>
    <p:sldId id="11434" r:id="rId5"/>
    <p:sldId id="11435" r:id="rId6"/>
    <p:sldId id="11437" r:id="rId7"/>
    <p:sldId id="11436" r:id="rId8"/>
    <p:sldId id="11438" r:id="rId9"/>
    <p:sldId id="11439" r:id="rId10"/>
    <p:sldId id="11446" r:id="rId11"/>
    <p:sldId id="11440" r:id="rId12"/>
    <p:sldId id="11443" r:id="rId13"/>
    <p:sldId id="11447" r:id="rId14"/>
    <p:sldId id="11441" r:id="rId15"/>
    <p:sldId id="11442" r:id="rId16"/>
    <p:sldId id="11454" r:id="rId17"/>
    <p:sldId id="11453" r:id="rId18"/>
    <p:sldId id="262" r:id="rId19"/>
  </p:sldIdLst>
  <p:sldSz cx="12192000" cy="6858000"/>
  <p:notesSz cx="6858000" cy="9144000"/>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546A"/>
    <a:srgbClr val="DD79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84"/>
      </p:cViewPr>
      <p:guideLst/>
    </p:cSldViewPr>
  </p:slideViewPr>
  <p:notesTextViewPr>
    <p:cViewPr>
      <p:scale>
        <a:sx n="1" d="1"/>
        <a:sy n="1" d="1"/>
      </p:scale>
      <p:origin x="0" y="0"/>
    </p:cViewPr>
  </p:notesTextViewPr>
  <p:sorterViewPr>
    <p:cViewPr>
      <p:scale>
        <a:sx n="33" d="100"/>
        <a:sy n="33"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E26FED-0DD7-4A82-A311-86EEE75CA699}" type="datetimeFigureOut">
              <a:rPr lang="zh-CN" altLang="en-US" smtClean="0"/>
              <a:t>2022/9/27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E61829-E50B-4091-AE21-893680968DF2}"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4E61829-E50B-4091-AE21-893680968DF2}"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68CC2D-76F1-462D-95A1-A11D84385989}"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4CAA79-63ED-4D4C-97FF-23192032DF93}"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68CC2D-76F1-462D-95A1-A11D84385989}"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4CAA79-63ED-4D4C-97FF-23192032DF93}"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4CAA79-63ED-4D4C-97FF-23192032DF93}"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4CAA79-63ED-4D4C-97FF-23192032DF93}"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68CC2D-76F1-462D-95A1-A11D84385989}"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4CAA79-63ED-4D4C-97FF-23192032DF93}"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4E61829-E50B-4091-AE21-893680968DF2}" type="slidenum">
              <a:rPr lang="zh-CN" altLang="en-US" smtClean="0"/>
              <a:t>18</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4E61829-E50B-4091-AE21-893680968DF2}"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4CAA79-63ED-4D4C-97FF-23192032DF93}"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AC173A-3DA8-4893-B28A-1E15F55C330A}"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D8ACD6-B84E-46E9-AEC8-A46527A8B4DC}"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4E61829-E50B-4091-AE21-893680968DF2}"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68CC2D-76F1-462D-95A1-A11D84385989}"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68CC2D-76F1-462D-95A1-A11D84385989}"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68CC2D-76F1-462D-95A1-A11D84385989}"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276664BA-FAEB-42F3-A8BE-09D6F18B1435}" type="datetimeFigureOut">
              <a:rPr lang="zh-CN" altLang="en-US" smtClean="0"/>
              <a:t>2022/9/27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C08AC1F-CD8D-497D-9859-AB6A0353CDB5}"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76664BA-FAEB-42F3-A8BE-09D6F18B1435}" type="datetimeFigureOut">
              <a:rPr lang="zh-CN" altLang="en-US" smtClean="0"/>
              <a:t>2022/9/27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C08AC1F-CD8D-497D-9859-AB6A0353CDB5}"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76664BA-FAEB-42F3-A8BE-09D6F18B1435}" type="datetimeFigureOut">
              <a:rPr lang="zh-CN" altLang="en-US" smtClean="0"/>
              <a:t>2022/9/27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C08AC1F-CD8D-497D-9859-AB6A0353CDB5}"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标题幻灯片">
    <p:spTree>
      <p:nvGrpSpPr>
        <p:cNvPr id="1" name=""/>
        <p:cNvGrpSpPr/>
        <p:nvPr/>
      </p:nvGrpSpPr>
      <p:grpSpPr>
        <a:xfrm>
          <a:off x="0" y="0"/>
          <a:ext cx="0" cy="0"/>
          <a:chOff x="0" y="0"/>
          <a:chExt cx="0" cy="0"/>
        </a:xfrm>
      </p:grpSpPr>
      <p:grpSp>
        <p:nvGrpSpPr>
          <p:cNvPr id="2" name="组合 1"/>
          <p:cNvGrpSpPr/>
          <p:nvPr userDrawn="1"/>
        </p:nvGrpSpPr>
        <p:grpSpPr>
          <a:xfrm rot="20932037" flipH="1">
            <a:off x="10437887" y="5321909"/>
            <a:ext cx="1804027" cy="1603342"/>
            <a:chOff x="176073" y="436443"/>
            <a:chExt cx="3814267" cy="3954252"/>
          </a:xfrm>
        </p:grpSpPr>
        <p:sp>
          <p:nvSpPr>
            <p:cNvPr id="3" name="等腰三角形 2"/>
            <p:cNvSpPr/>
            <p:nvPr/>
          </p:nvSpPr>
          <p:spPr>
            <a:xfrm rot="4706719">
              <a:off x="779420" y="328112"/>
              <a:ext cx="3102590" cy="331925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等腰三角形 3"/>
            <p:cNvSpPr/>
            <p:nvPr/>
          </p:nvSpPr>
          <p:spPr>
            <a:xfrm rot="4706719">
              <a:off x="1566438" y="3122874"/>
              <a:ext cx="1321558" cy="121408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等腰三角形 4"/>
            <p:cNvSpPr/>
            <p:nvPr/>
          </p:nvSpPr>
          <p:spPr>
            <a:xfrm rot="4706719">
              <a:off x="35615" y="1079874"/>
              <a:ext cx="1924335" cy="1643419"/>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6" name="组合 5"/>
          <p:cNvGrpSpPr/>
          <p:nvPr userDrawn="1"/>
        </p:nvGrpSpPr>
        <p:grpSpPr>
          <a:xfrm rot="667963">
            <a:off x="108807" y="165330"/>
            <a:ext cx="1804027" cy="1603342"/>
            <a:chOff x="176073" y="436443"/>
            <a:chExt cx="3814267" cy="3954252"/>
          </a:xfrm>
        </p:grpSpPr>
        <p:sp>
          <p:nvSpPr>
            <p:cNvPr id="7" name="等腰三角形 6"/>
            <p:cNvSpPr/>
            <p:nvPr/>
          </p:nvSpPr>
          <p:spPr>
            <a:xfrm rot="4706719">
              <a:off x="779420" y="328112"/>
              <a:ext cx="3102590" cy="3319251"/>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等腰三角形 7"/>
            <p:cNvSpPr/>
            <p:nvPr/>
          </p:nvSpPr>
          <p:spPr>
            <a:xfrm rot="4706719">
              <a:off x="1566438" y="3122874"/>
              <a:ext cx="1321558" cy="1214084"/>
            </a:xfrm>
            <a:prstGeom prst="triangl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等腰三角形 8"/>
            <p:cNvSpPr/>
            <p:nvPr/>
          </p:nvSpPr>
          <p:spPr>
            <a:xfrm rot="4706719">
              <a:off x="35615" y="1079874"/>
              <a:ext cx="1924335" cy="1643419"/>
            </a:xfrm>
            <a:prstGeom prst="triangle">
              <a:avLst/>
            </a:prstGeom>
            <a:noFill/>
            <a:ln>
              <a:solidFill>
                <a:srgbClr val="DD7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4_Title Slide">
    <p:spTree>
      <p:nvGrpSpPr>
        <p:cNvPr id="1" name=""/>
        <p:cNvGrpSpPr/>
        <p:nvPr/>
      </p:nvGrpSpPr>
      <p:grpSpPr>
        <a:xfrm>
          <a:off x="0" y="0"/>
          <a:ext cx="0" cy="0"/>
          <a:chOff x="0" y="0"/>
          <a:chExt cx="0" cy="0"/>
        </a:xfrm>
      </p:grpSpPr>
      <p:grpSp>
        <p:nvGrpSpPr>
          <p:cNvPr id="2" name="组合 1"/>
          <p:cNvGrpSpPr/>
          <p:nvPr userDrawn="1"/>
        </p:nvGrpSpPr>
        <p:grpSpPr>
          <a:xfrm rot="20932037" flipH="1">
            <a:off x="10437887" y="5321909"/>
            <a:ext cx="1804027" cy="1603342"/>
            <a:chOff x="176073" y="436443"/>
            <a:chExt cx="3814267" cy="3954252"/>
          </a:xfrm>
        </p:grpSpPr>
        <p:sp>
          <p:nvSpPr>
            <p:cNvPr id="3" name="等腰三角形 2"/>
            <p:cNvSpPr/>
            <p:nvPr/>
          </p:nvSpPr>
          <p:spPr>
            <a:xfrm rot="4706719">
              <a:off x="779420" y="328112"/>
              <a:ext cx="3102590" cy="331925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等腰三角形 3"/>
            <p:cNvSpPr/>
            <p:nvPr/>
          </p:nvSpPr>
          <p:spPr>
            <a:xfrm rot="4706719">
              <a:off x="1566438" y="3122874"/>
              <a:ext cx="1321558" cy="121408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等腰三角形 4"/>
            <p:cNvSpPr/>
            <p:nvPr/>
          </p:nvSpPr>
          <p:spPr>
            <a:xfrm rot="4706719">
              <a:off x="35615" y="1079874"/>
              <a:ext cx="1924335" cy="1643419"/>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6" name="组合 5"/>
          <p:cNvGrpSpPr/>
          <p:nvPr userDrawn="1"/>
        </p:nvGrpSpPr>
        <p:grpSpPr>
          <a:xfrm rot="667963">
            <a:off x="108807" y="165330"/>
            <a:ext cx="1804027" cy="1603342"/>
            <a:chOff x="176073" y="436443"/>
            <a:chExt cx="3814267" cy="3954252"/>
          </a:xfrm>
        </p:grpSpPr>
        <p:sp>
          <p:nvSpPr>
            <p:cNvPr id="7" name="等腰三角形 6"/>
            <p:cNvSpPr/>
            <p:nvPr/>
          </p:nvSpPr>
          <p:spPr>
            <a:xfrm rot="4706719">
              <a:off x="779420" y="328112"/>
              <a:ext cx="3102590" cy="3319251"/>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等腰三角形 7"/>
            <p:cNvSpPr/>
            <p:nvPr/>
          </p:nvSpPr>
          <p:spPr>
            <a:xfrm rot="4706719">
              <a:off x="1566438" y="3122874"/>
              <a:ext cx="1321558" cy="1214084"/>
            </a:xfrm>
            <a:prstGeom prst="triangl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等腰三角形 8"/>
            <p:cNvSpPr/>
            <p:nvPr/>
          </p:nvSpPr>
          <p:spPr>
            <a:xfrm rot="4706719">
              <a:off x="35615" y="1079874"/>
              <a:ext cx="1924335" cy="1643419"/>
            </a:xfrm>
            <a:prstGeom prst="triangle">
              <a:avLst/>
            </a:prstGeom>
            <a:noFill/>
            <a:ln>
              <a:solidFill>
                <a:srgbClr val="DD7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仅标题">
    <p:spTree>
      <p:nvGrpSpPr>
        <p:cNvPr id="1" name=""/>
        <p:cNvGrpSpPr/>
        <p:nvPr/>
      </p:nvGrpSpPr>
      <p:grpSpPr>
        <a:xfrm>
          <a:off x="0" y="0"/>
          <a:ext cx="0" cy="0"/>
          <a:chOff x="0" y="0"/>
          <a:chExt cx="0" cy="0"/>
        </a:xfrm>
      </p:grpSpPr>
      <p:grpSp>
        <p:nvGrpSpPr>
          <p:cNvPr id="2" name="组合 1"/>
          <p:cNvGrpSpPr/>
          <p:nvPr userDrawn="1"/>
        </p:nvGrpSpPr>
        <p:grpSpPr>
          <a:xfrm rot="20932037" flipH="1">
            <a:off x="10437887" y="5321909"/>
            <a:ext cx="1804027" cy="1603342"/>
            <a:chOff x="176073" y="436443"/>
            <a:chExt cx="3814267" cy="3954252"/>
          </a:xfrm>
        </p:grpSpPr>
        <p:sp>
          <p:nvSpPr>
            <p:cNvPr id="3" name="等腰三角形 2"/>
            <p:cNvSpPr/>
            <p:nvPr/>
          </p:nvSpPr>
          <p:spPr>
            <a:xfrm rot="4706719">
              <a:off x="779420" y="328112"/>
              <a:ext cx="3102590" cy="331925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等腰三角形 3"/>
            <p:cNvSpPr/>
            <p:nvPr/>
          </p:nvSpPr>
          <p:spPr>
            <a:xfrm rot="4706719">
              <a:off x="1566438" y="3122874"/>
              <a:ext cx="1321558" cy="121408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等腰三角形 4"/>
            <p:cNvSpPr/>
            <p:nvPr/>
          </p:nvSpPr>
          <p:spPr>
            <a:xfrm rot="4706719">
              <a:off x="35615" y="1079874"/>
              <a:ext cx="1924335" cy="1643419"/>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6" name="组合 5"/>
          <p:cNvGrpSpPr/>
          <p:nvPr userDrawn="1"/>
        </p:nvGrpSpPr>
        <p:grpSpPr>
          <a:xfrm rot="667963">
            <a:off x="108807" y="165330"/>
            <a:ext cx="1804027" cy="1603342"/>
            <a:chOff x="176073" y="436443"/>
            <a:chExt cx="3814267" cy="3954252"/>
          </a:xfrm>
        </p:grpSpPr>
        <p:sp>
          <p:nvSpPr>
            <p:cNvPr id="7" name="等腰三角形 6"/>
            <p:cNvSpPr/>
            <p:nvPr/>
          </p:nvSpPr>
          <p:spPr>
            <a:xfrm rot="4706719">
              <a:off x="779420" y="328112"/>
              <a:ext cx="3102590" cy="3319251"/>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等腰三角形 7"/>
            <p:cNvSpPr/>
            <p:nvPr/>
          </p:nvSpPr>
          <p:spPr>
            <a:xfrm rot="4706719">
              <a:off x="1566438" y="3122874"/>
              <a:ext cx="1321558" cy="1214084"/>
            </a:xfrm>
            <a:prstGeom prst="triangl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等腰三角形 8"/>
            <p:cNvSpPr/>
            <p:nvPr/>
          </p:nvSpPr>
          <p:spPr>
            <a:xfrm rot="4706719">
              <a:off x="35615" y="1079874"/>
              <a:ext cx="1924335" cy="1643419"/>
            </a:xfrm>
            <a:prstGeom prst="triangle">
              <a:avLst/>
            </a:prstGeom>
            <a:noFill/>
            <a:ln>
              <a:solidFill>
                <a:srgbClr val="DD7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76664BA-FAEB-42F3-A8BE-09D6F18B1435}" type="datetimeFigureOut">
              <a:rPr lang="zh-CN" altLang="en-US" smtClean="0"/>
              <a:t>2022/9/27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C08AC1F-CD8D-497D-9859-AB6A0353CDB5}"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276664BA-FAEB-42F3-A8BE-09D6F18B1435}" type="datetimeFigureOut">
              <a:rPr lang="zh-CN" altLang="en-US" smtClean="0"/>
              <a:t>2022/9/27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C08AC1F-CD8D-497D-9859-AB6A0353CDB5}"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276664BA-FAEB-42F3-A8BE-09D6F18B1435}" type="datetimeFigureOut">
              <a:rPr lang="zh-CN" altLang="en-US" smtClean="0"/>
              <a:t>2022/9/27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C08AC1F-CD8D-497D-9859-AB6A0353CDB5}"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276664BA-FAEB-42F3-A8BE-09D6F18B1435}" type="datetimeFigureOut">
              <a:rPr lang="zh-CN" altLang="en-US" smtClean="0"/>
              <a:t>2022/9/27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C08AC1F-CD8D-497D-9859-AB6A0353CDB5}"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276664BA-FAEB-42F3-A8BE-09D6F18B1435}" type="datetimeFigureOut">
              <a:rPr lang="zh-CN" altLang="en-US" smtClean="0"/>
              <a:t>2022/9/27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C08AC1F-CD8D-497D-9859-AB6A0353CDB5}" type="slidenum">
              <a:rPr lang="zh-CN" altLang="en-US" smtClean="0"/>
              <a:t>‹#›</a:t>
            </a:fld>
            <a:endParaRPr lang="zh-CN" altLang="en-US"/>
          </a:p>
        </p:txBody>
      </p:sp>
      <p:grpSp>
        <p:nvGrpSpPr>
          <p:cNvPr id="6" name="组合 5"/>
          <p:cNvGrpSpPr/>
          <p:nvPr userDrawn="1"/>
        </p:nvGrpSpPr>
        <p:grpSpPr>
          <a:xfrm rot="20932037" flipH="1">
            <a:off x="10437887" y="5321909"/>
            <a:ext cx="1804027" cy="1603342"/>
            <a:chOff x="176073" y="436443"/>
            <a:chExt cx="3814267" cy="3954252"/>
          </a:xfrm>
        </p:grpSpPr>
        <p:sp>
          <p:nvSpPr>
            <p:cNvPr id="7" name="等腰三角形 6"/>
            <p:cNvSpPr/>
            <p:nvPr/>
          </p:nvSpPr>
          <p:spPr>
            <a:xfrm rot="4706719">
              <a:off x="779420" y="328112"/>
              <a:ext cx="3102590" cy="331925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等腰三角形 7"/>
            <p:cNvSpPr/>
            <p:nvPr/>
          </p:nvSpPr>
          <p:spPr>
            <a:xfrm rot="4706719">
              <a:off x="1566438" y="3122874"/>
              <a:ext cx="1321558" cy="121408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等腰三角形 8"/>
            <p:cNvSpPr/>
            <p:nvPr/>
          </p:nvSpPr>
          <p:spPr>
            <a:xfrm rot="4706719">
              <a:off x="35615" y="1079874"/>
              <a:ext cx="1924335" cy="1643419"/>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0" name="组合 9"/>
          <p:cNvGrpSpPr/>
          <p:nvPr userDrawn="1"/>
        </p:nvGrpSpPr>
        <p:grpSpPr>
          <a:xfrm rot="667963">
            <a:off x="108807" y="165330"/>
            <a:ext cx="1804027" cy="1603342"/>
            <a:chOff x="176073" y="436443"/>
            <a:chExt cx="3814267" cy="3954252"/>
          </a:xfrm>
        </p:grpSpPr>
        <p:sp>
          <p:nvSpPr>
            <p:cNvPr id="11" name="等腰三角形 10"/>
            <p:cNvSpPr/>
            <p:nvPr/>
          </p:nvSpPr>
          <p:spPr>
            <a:xfrm rot="4706719">
              <a:off x="779420" y="328112"/>
              <a:ext cx="3102590" cy="3319251"/>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等腰三角形 11"/>
            <p:cNvSpPr/>
            <p:nvPr/>
          </p:nvSpPr>
          <p:spPr>
            <a:xfrm rot="4706719">
              <a:off x="1566438" y="3122874"/>
              <a:ext cx="1321558" cy="1214084"/>
            </a:xfrm>
            <a:prstGeom prst="triangl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等腰三角形 12"/>
            <p:cNvSpPr/>
            <p:nvPr/>
          </p:nvSpPr>
          <p:spPr>
            <a:xfrm rot="4706719">
              <a:off x="35615" y="1079874"/>
              <a:ext cx="1924335" cy="1643419"/>
            </a:xfrm>
            <a:prstGeom prst="triangle">
              <a:avLst/>
            </a:prstGeom>
            <a:noFill/>
            <a:ln>
              <a:solidFill>
                <a:srgbClr val="DD7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76664BA-FAEB-42F3-A8BE-09D6F18B1435}" type="datetimeFigureOut">
              <a:rPr lang="zh-CN" altLang="en-US" smtClean="0"/>
              <a:t>2022/9/27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C08AC1F-CD8D-497D-9859-AB6A0353CDB5}" type="slidenum">
              <a:rPr lang="zh-CN" altLang="en-US" smtClean="0"/>
              <a:t>‹#›</a:t>
            </a:fld>
            <a:endParaRPr lang="zh-CN" altLang="en-US"/>
          </a:p>
        </p:txBody>
      </p:sp>
      <p:grpSp>
        <p:nvGrpSpPr>
          <p:cNvPr id="5" name="组合 4"/>
          <p:cNvGrpSpPr/>
          <p:nvPr userDrawn="1"/>
        </p:nvGrpSpPr>
        <p:grpSpPr>
          <a:xfrm rot="20932037" flipH="1">
            <a:off x="10437887" y="5321909"/>
            <a:ext cx="1804027" cy="1603342"/>
            <a:chOff x="176073" y="436443"/>
            <a:chExt cx="3814267" cy="3954252"/>
          </a:xfrm>
        </p:grpSpPr>
        <p:sp>
          <p:nvSpPr>
            <p:cNvPr id="6" name="等腰三角形 5"/>
            <p:cNvSpPr/>
            <p:nvPr/>
          </p:nvSpPr>
          <p:spPr>
            <a:xfrm rot="4706719">
              <a:off x="779420" y="328112"/>
              <a:ext cx="3102590" cy="331925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等腰三角形 6"/>
            <p:cNvSpPr/>
            <p:nvPr/>
          </p:nvSpPr>
          <p:spPr>
            <a:xfrm rot="4706719">
              <a:off x="1566438" y="3122874"/>
              <a:ext cx="1321558" cy="121408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等腰三角形 7"/>
            <p:cNvSpPr/>
            <p:nvPr/>
          </p:nvSpPr>
          <p:spPr>
            <a:xfrm rot="4706719">
              <a:off x="35615" y="1079874"/>
              <a:ext cx="1924335" cy="1643419"/>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9" name="组合 8"/>
          <p:cNvGrpSpPr/>
          <p:nvPr userDrawn="1"/>
        </p:nvGrpSpPr>
        <p:grpSpPr>
          <a:xfrm rot="667963">
            <a:off x="108807" y="165330"/>
            <a:ext cx="1804027" cy="1603342"/>
            <a:chOff x="176073" y="436443"/>
            <a:chExt cx="3814267" cy="3954252"/>
          </a:xfrm>
        </p:grpSpPr>
        <p:sp>
          <p:nvSpPr>
            <p:cNvPr id="10" name="等腰三角形 9"/>
            <p:cNvSpPr/>
            <p:nvPr/>
          </p:nvSpPr>
          <p:spPr>
            <a:xfrm rot="4706719">
              <a:off x="779420" y="328112"/>
              <a:ext cx="3102590" cy="3319251"/>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等腰三角形 10"/>
            <p:cNvSpPr/>
            <p:nvPr/>
          </p:nvSpPr>
          <p:spPr>
            <a:xfrm rot="4706719">
              <a:off x="1566438" y="3122874"/>
              <a:ext cx="1321558" cy="1214084"/>
            </a:xfrm>
            <a:prstGeom prst="triangl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等腰三角形 11"/>
            <p:cNvSpPr/>
            <p:nvPr/>
          </p:nvSpPr>
          <p:spPr>
            <a:xfrm rot="4706719">
              <a:off x="35615" y="1079874"/>
              <a:ext cx="1924335" cy="1643419"/>
            </a:xfrm>
            <a:prstGeom prst="triangle">
              <a:avLst/>
            </a:prstGeom>
            <a:noFill/>
            <a:ln>
              <a:solidFill>
                <a:srgbClr val="DD7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76664BA-FAEB-42F3-A8BE-09D6F18B1435}" type="datetimeFigureOut">
              <a:rPr lang="zh-CN" altLang="en-US" smtClean="0"/>
              <a:t>2022/9/27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C08AC1F-CD8D-497D-9859-AB6A0353CDB5}"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76664BA-FAEB-42F3-A8BE-09D6F18B1435}" type="datetimeFigureOut">
              <a:rPr lang="zh-CN" altLang="en-US" smtClean="0"/>
              <a:t>2022/9/27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C08AC1F-CD8D-497D-9859-AB6A0353CDB5}"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6664BA-FAEB-42F3-A8BE-09D6F18B1435}" type="datetimeFigureOut">
              <a:rPr lang="zh-CN" altLang="en-US" smtClean="0"/>
              <a:t>2022/9/27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08AC1F-CD8D-497D-9859-AB6A0353CDB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tags" Target="../tags/tag10.xml"/><Relationship Id="rId3" Type="http://schemas.openxmlformats.org/officeDocument/2006/relationships/tags" Target="../tags/tag5.xml"/><Relationship Id="rId7" Type="http://schemas.openxmlformats.org/officeDocument/2006/relationships/tags" Target="../tags/tag9.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5" Type="http://schemas.openxmlformats.org/officeDocument/2006/relationships/tags" Target="../tags/tag7.xml"/><Relationship Id="rId10" Type="http://schemas.openxmlformats.org/officeDocument/2006/relationships/notesSlide" Target="../notesSlides/notesSlide2.xml"/><Relationship Id="rId4" Type="http://schemas.openxmlformats.org/officeDocument/2006/relationships/tags" Target="../tags/tag6.xml"/><Relationship Id="rId9"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组合 31"/>
          <p:cNvGrpSpPr/>
          <p:nvPr/>
        </p:nvGrpSpPr>
        <p:grpSpPr>
          <a:xfrm>
            <a:off x="-1" y="0"/>
            <a:ext cx="13097302" cy="6858000"/>
            <a:chOff x="-1" y="0"/>
            <a:chExt cx="13097302" cy="6858000"/>
          </a:xfrm>
        </p:grpSpPr>
        <p:sp>
          <p:nvSpPr>
            <p:cNvPr id="7" name="等腰三角形 6"/>
            <p:cNvSpPr/>
            <p:nvPr/>
          </p:nvSpPr>
          <p:spPr>
            <a:xfrm rot="5400000">
              <a:off x="2005082" y="3991971"/>
              <a:ext cx="2768221" cy="2383806"/>
            </a:xfrm>
            <a:prstGeom prst="triangl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等腰三角形 3"/>
            <p:cNvSpPr/>
            <p:nvPr/>
          </p:nvSpPr>
          <p:spPr>
            <a:xfrm rot="5400000">
              <a:off x="-552735" y="842749"/>
              <a:ext cx="6277970" cy="5172501"/>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等腰三角形 4"/>
            <p:cNvSpPr/>
            <p:nvPr/>
          </p:nvSpPr>
          <p:spPr>
            <a:xfrm rot="5400000">
              <a:off x="1621240" y="429336"/>
              <a:ext cx="2273490" cy="1994846"/>
            </a:xfrm>
            <a:prstGeom prst="triangle">
              <a:avLst/>
            </a:prstGeom>
            <a:solidFill>
              <a:srgbClr val="DD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等腰三角形 5"/>
            <p:cNvSpPr/>
            <p:nvPr/>
          </p:nvSpPr>
          <p:spPr>
            <a:xfrm rot="5400000">
              <a:off x="3417627" y="59143"/>
              <a:ext cx="1105469" cy="987184"/>
            </a:xfrm>
            <a:prstGeom prst="triangl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等腰三角形 7"/>
            <p:cNvSpPr/>
            <p:nvPr/>
          </p:nvSpPr>
          <p:spPr>
            <a:xfrm rot="5400000">
              <a:off x="1053149" y="5243017"/>
              <a:ext cx="1105469" cy="987184"/>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等腰三角形 9"/>
            <p:cNvSpPr/>
            <p:nvPr/>
          </p:nvSpPr>
          <p:spPr>
            <a:xfrm>
              <a:off x="9994711" y="3248734"/>
              <a:ext cx="3102590" cy="3319251"/>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等腰三角形 10"/>
            <p:cNvSpPr/>
            <p:nvPr/>
          </p:nvSpPr>
          <p:spPr>
            <a:xfrm>
              <a:off x="9171295" y="5643916"/>
              <a:ext cx="1321558" cy="1214084"/>
            </a:xfrm>
            <a:prstGeom prst="triangl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等腰三角形 11"/>
            <p:cNvSpPr/>
            <p:nvPr/>
          </p:nvSpPr>
          <p:spPr>
            <a:xfrm>
              <a:off x="9250906" y="4000496"/>
              <a:ext cx="1924335" cy="1643419"/>
            </a:xfrm>
            <a:prstGeom prst="triangle">
              <a:avLst/>
            </a:prstGeom>
            <a:noFill/>
            <a:ln>
              <a:solidFill>
                <a:srgbClr val="DD7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3" name="文本框 22"/>
          <p:cNvSpPr txBox="1"/>
          <p:nvPr/>
        </p:nvSpPr>
        <p:spPr>
          <a:xfrm>
            <a:off x="5280525" y="2113261"/>
            <a:ext cx="4801314" cy="2308324"/>
          </a:xfrm>
          <a:prstGeom prst="rect">
            <a:avLst/>
          </a:prstGeom>
          <a:noFill/>
        </p:spPr>
        <p:txBody>
          <a:bodyPr wrap="none" rtlCol="0">
            <a:spAutoFit/>
            <a:scene3d>
              <a:camera prst="orthographicFront"/>
              <a:lightRig rig="threePt" dir="t"/>
            </a:scene3d>
            <a:sp3d contourW="12700"/>
          </a:bodyPr>
          <a:lstStyle/>
          <a:p>
            <a:pPr marL="914400" indent="-914400" defTabSz="901065">
              <a:buFont typeface="Wingdings" panose="05000000000000000000" charset="0"/>
              <a:buChar char="Ø"/>
              <a:defRPr/>
            </a:pPr>
            <a:r>
              <a:rPr lang="zh-CN" altLang="en-US" sz="4800" dirty="0">
                <a:cs typeface="+mn-ea"/>
                <a:sym typeface="+mn-lt"/>
              </a:rPr>
              <a:t>土木工程</a:t>
            </a:r>
          </a:p>
          <a:p>
            <a:pPr marL="914400" indent="-914400" defTabSz="901065">
              <a:buFont typeface="Wingdings" panose="05000000000000000000" charset="0"/>
              <a:buChar char="Ø"/>
              <a:defRPr/>
            </a:pPr>
            <a:r>
              <a:rPr lang="zh-CN" altLang="en-US" sz="4800" dirty="0">
                <a:cs typeface="+mn-ea"/>
                <a:sym typeface="+mn-lt"/>
              </a:rPr>
              <a:t>工程管理</a:t>
            </a:r>
          </a:p>
          <a:p>
            <a:pPr marL="914400" indent="-914400" defTabSz="901065">
              <a:buFont typeface="Wingdings" panose="05000000000000000000" charset="0"/>
              <a:buChar char="Ø"/>
              <a:defRPr/>
            </a:pPr>
            <a:r>
              <a:rPr lang="zh-CN" altLang="en-US" sz="4800" dirty="0">
                <a:ea typeface="宋体" panose="02010600030101010101" pitchFamily="2" charset="-122"/>
                <a:cs typeface="+mn-ea"/>
                <a:sym typeface="+mn-lt"/>
              </a:rPr>
              <a:t>水利水电工程</a:t>
            </a:r>
          </a:p>
        </p:txBody>
      </p:sp>
      <p:sp>
        <p:nvSpPr>
          <p:cNvPr id="2" name="文本框 1"/>
          <p:cNvSpPr txBox="1"/>
          <p:nvPr/>
        </p:nvSpPr>
        <p:spPr>
          <a:xfrm>
            <a:off x="2748145" y="6200121"/>
            <a:ext cx="1786890" cy="368300"/>
          </a:xfrm>
          <a:prstGeom prst="rect">
            <a:avLst/>
          </a:prstGeom>
          <a:noFill/>
        </p:spPr>
        <p:txBody>
          <a:bodyPr wrap="none" rtlCol="0">
            <a:spAutoFit/>
            <a:scene3d>
              <a:camera prst="orthographicFront"/>
              <a:lightRig rig="threePt" dir="t"/>
            </a:scene3d>
            <a:sp3d contourW="12700"/>
          </a:bodyPr>
          <a:lstStyle/>
          <a:p>
            <a:pPr defTabSz="901065">
              <a:defRPr/>
            </a:pPr>
            <a:r>
              <a:rPr lang="zh-CN" altLang="en-US" b="1" dirty="0">
                <a:ea typeface="宋体" panose="02010600030101010101" pitchFamily="2" charset="-122"/>
                <a:cs typeface="+mn-ea"/>
                <a:sym typeface="+mn-lt"/>
              </a:rPr>
              <a:t>部门：</a:t>
            </a:r>
            <a:r>
              <a:rPr lang="zh-CN" altLang="en-US" dirty="0">
                <a:ea typeface="宋体" panose="02010600030101010101" pitchFamily="2" charset="-122"/>
                <a:cs typeface="+mn-ea"/>
                <a:sym typeface="+mn-lt"/>
              </a:rPr>
              <a:t>文理学院</a:t>
            </a:r>
          </a:p>
        </p:txBody>
      </p:sp>
      <p:sp>
        <p:nvSpPr>
          <p:cNvPr id="9" name="文本框 8"/>
          <p:cNvSpPr txBox="1"/>
          <p:nvPr/>
        </p:nvSpPr>
        <p:spPr>
          <a:xfrm>
            <a:off x="213995" y="3168650"/>
            <a:ext cx="4246880" cy="583565"/>
          </a:xfrm>
          <a:prstGeom prst="rect">
            <a:avLst/>
          </a:prstGeom>
          <a:noFill/>
        </p:spPr>
        <p:txBody>
          <a:bodyPr wrap="none" rtlCol="0" anchor="t">
            <a:spAutoFit/>
          </a:bodyPr>
          <a:lstStyle/>
          <a:p>
            <a:pPr defTabSz="914400">
              <a:buClrTx/>
              <a:buSzTx/>
              <a:buFontTx/>
            </a:pPr>
            <a:r>
              <a:rPr lang="zh-CN" altLang="zh-CN" sz="3200">
                <a:solidFill>
                  <a:schemeClr val="bg1"/>
                </a:solidFill>
                <a:latin typeface="方正大黑_GBK" panose="03000509000000000000" charset="-122"/>
                <a:ea typeface="方正大黑_GBK" panose="03000509000000000000" charset="-122"/>
                <a:sym typeface="+mn-ea"/>
              </a:rPr>
              <a:t>学生论文写作实践探讨</a:t>
            </a:r>
          </a:p>
        </p:txBody>
      </p:sp>
      <p:sp>
        <p:nvSpPr>
          <p:cNvPr id="15" name="文本框 14"/>
          <p:cNvSpPr txBox="1"/>
          <p:nvPr/>
        </p:nvSpPr>
        <p:spPr>
          <a:xfrm>
            <a:off x="4822055" y="6199486"/>
            <a:ext cx="1558290" cy="368300"/>
          </a:xfrm>
          <a:prstGeom prst="rect">
            <a:avLst/>
          </a:prstGeom>
          <a:noFill/>
        </p:spPr>
        <p:txBody>
          <a:bodyPr wrap="none" rtlCol="0">
            <a:spAutoFit/>
            <a:scene3d>
              <a:camera prst="orthographicFront"/>
              <a:lightRig rig="threePt" dir="t"/>
            </a:scene3d>
            <a:sp3d contourW="12700"/>
          </a:bodyPr>
          <a:lstStyle/>
          <a:p>
            <a:pPr defTabSz="901065">
              <a:defRPr/>
            </a:pPr>
            <a:r>
              <a:rPr lang="zh-CN" altLang="en-US" b="1" dirty="0">
                <a:ea typeface="宋体" panose="02010600030101010101" pitchFamily="2" charset="-122"/>
                <a:cs typeface="+mn-ea"/>
                <a:sym typeface="+mn-lt"/>
              </a:rPr>
              <a:t>姓名：</a:t>
            </a:r>
            <a:r>
              <a:rPr lang="zh-CN" altLang="en-US" dirty="0">
                <a:ea typeface="宋体" panose="02010600030101010101" pitchFamily="2" charset="-122"/>
                <a:cs typeface="+mn-ea"/>
                <a:sym typeface="+mn-lt"/>
              </a:rPr>
              <a:t>黄文进</a:t>
            </a:r>
          </a:p>
        </p:txBody>
      </p:sp>
      <p:sp>
        <p:nvSpPr>
          <p:cNvPr id="16" name="文本框 15"/>
          <p:cNvSpPr txBox="1"/>
          <p:nvPr/>
        </p:nvSpPr>
        <p:spPr>
          <a:xfrm>
            <a:off x="6667365" y="6199486"/>
            <a:ext cx="2705100" cy="368300"/>
          </a:xfrm>
          <a:prstGeom prst="rect">
            <a:avLst/>
          </a:prstGeom>
          <a:noFill/>
        </p:spPr>
        <p:txBody>
          <a:bodyPr wrap="none" rtlCol="0">
            <a:spAutoFit/>
            <a:scene3d>
              <a:camera prst="orthographicFront"/>
              <a:lightRig rig="threePt" dir="t"/>
            </a:scene3d>
            <a:sp3d contourW="12700"/>
          </a:bodyPr>
          <a:lstStyle/>
          <a:p>
            <a:pPr defTabSz="901065">
              <a:defRPr/>
            </a:pPr>
            <a:r>
              <a:rPr lang="zh-CN" altLang="en-US" b="1" dirty="0">
                <a:ea typeface="宋体" panose="02010600030101010101" pitchFamily="2" charset="-122"/>
                <a:cs typeface="+mn-ea"/>
                <a:sym typeface="+mn-lt"/>
              </a:rPr>
              <a:t>时间：</a:t>
            </a:r>
            <a:r>
              <a:rPr lang="en-US" altLang="zh-CN" dirty="0">
                <a:ea typeface="宋体" panose="02010600030101010101" pitchFamily="2" charset="-122"/>
                <a:cs typeface="+mn-ea"/>
                <a:sym typeface="+mn-lt"/>
              </a:rPr>
              <a:t>2022</a:t>
            </a:r>
            <a:r>
              <a:rPr lang="zh-CN" altLang="en-US" dirty="0">
                <a:ea typeface="宋体" panose="02010600030101010101" pitchFamily="2" charset="-122"/>
                <a:cs typeface="+mn-ea"/>
                <a:sym typeface="+mn-lt"/>
              </a:rPr>
              <a:t>年</a:t>
            </a:r>
            <a:r>
              <a:rPr lang="en-US" altLang="zh-CN" dirty="0">
                <a:ea typeface="宋体" panose="02010600030101010101" pitchFamily="2" charset="-122"/>
                <a:cs typeface="+mn-ea"/>
                <a:sym typeface="+mn-lt"/>
              </a:rPr>
              <a:t>9</a:t>
            </a:r>
            <a:r>
              <a:rPr lang="zh-CN" altLang="en-US" dirty="0">
                <a:ea typeface="宋体" panose="02010600030101010101" pitchFamily="2" charset="-122"/>
                <a:cs typeface="+mn-ea"/>
                <a:sym typeface="+mn-lt"/>
              </a:rPr>
              <a:t>月</a:t>
            </a:r>
            <a:r>
              <a:rPr lang="en-US" altLang="zh-CN" dirty="0">
                <a:ea typeface="宋体" panose="02010600030101010101" pitchFamily="2" charset="-122"/>
                <a:cs typeface="+mn-ea"/>
                <a:sym typeface="+mn-lt"/>
              </a:rPr>
              <a:t>27</a:t>
            </a:r>
            <a:r>
              <a:rPr lang="zh-CN" altLang="en-US" dirty="0">
                <a:ea typeface="宋体" panose="02010600030101010101" pitchFamily="2" charset="-122"/>
                <a:cs typeface="+mn-ea"/>
                <a:sym typeface="+mn-lt"/>
              </a:rPr>
              <a:t>日</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0-#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0-#ppt_w/2"/>
                                          </p:val>
                                        </p:tav>
                                        <p:tav tm="100000">
                                          <p:val>
                                            <p:strVal val="#ppt_x"/>
                                          </p:val>
                                        </p:tav>
                                      </p:tavLst>
                                    </p:anim>
                                    <p:anim calcmode="lin" valueType="num">
                                      <p:cBhvr additive="base">
                                        <p:cTn id="18" dur="500" fill="hold"/>
                                        <p:tgtEl>
                                          <p:spTgt spid="15"/>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500" fill="hold"/>
                                        <p:tgtEl>
                                          <p:spTgt spid="16"/>
                                        </p:tgtEl>
                                        <p:attrNameLst>
                                          <p:attrName>ppt_x</p:attrName>
                                        </p:attrNameLst>
                                      </p:cBhvr>
                                      <p:tavLst>
                                        <p:tav tm="0">
                                          <p:val>
                                            <p:strVal val="0-#ppt_w/2"/>
                                          </p:val>
                                        </p:tav>
                                        <p:tav tm="100000">
                                          <p:val>
                                            <p:strVal val="#ppt_x"/>
                                          </p:val>
                                        </p:tav>
                                      </p:tavLst>
                                    </p:anim>
                                    <p:anim calcmode="lin" valueType="num">
                                      <p:cBhvr additive="base">
                                        <p:cTn id="23"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 grpId="0"/>
      <p:bldP spid="15" grpId="0"/>
      <p:bldP spid="1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8"/>
          <p:cNvSpPr/>
          <p:nvPr/>
        </p:nvSpPr>
        <p:spPr>
          <a:xfrm>
            <a:off x="1139825" y="2292350"/>
            <a:ext cx="1963420" cy="1770380"/>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28" name="Trapezoid 10@|1FFC:3506772|FBC:16777215|LFC:16777215|LBC:16777215"/>
          <p:cNvSpPr/>
          <p:nvPr/>
        </p:nvSpPr>
        <p:spPr>
          <a:xfrm>
            <a:off x="1522730" y="208597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29" name="Pentagon 9@|1FFC:4308095|FBC:16777215|LFC:16777215|LBC:16777215"/>
          <p:cNvSpPr/>
          <p:nvPr/>
        </p:nvSpPr>
        <p:spPr>
          <a:xfrm rot="5400000">
            <a:off x="1751330" y="1995170"/>
            <a:ext cx="795655" cy="974725"/>
          </a:xfrm>
          <a:prstGeom prst="homePlate">
            <a:avLst>
              <a:gd name="adj" fmla="val 31720"/>
            </a:avLst>
          </a:prstGeom>
          <a:solidFill>
            <a:schemeClr val="accent2">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3" name="Rectangle 15"/>
          <p:cNvSpPr/>
          <p:nvPr/>
        </p:nvSpPr>
        <p:spPr>
          <a:xfrm>
            <a:off x="3223260" y="2292350"/>
            <a:ext cx="1963420" cy="1771015"/>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4" name="Trapezoid 17@|1FFC:1137349|FBC:16777215|LFC:16777215|LBC:16777215"/>
          <p:cNvSpPr/>
          <p:nvPr/>
        </p:nvSpPr>
        <p:spPr>
          <a:xfrm>
            <a:off x="3618865" y="208597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5" name="Pentagon 18@|1FFC:1554685|FBC:16777215|LFC:16777215|LBC:16777215"/>
          <p:cNvSpPr/>
          <p:nvPr/>
        </p:nvSpPr>
        <p:spPr>
          <a:xfrm rot="5400000">
            <a:off x="3848100" y="1995170"/>
            <a:ext cx="795655" cy="974725"/>
          </a:xfrm>
          <a:prstGeom prst="homePlate">
            <a:avLst>
              <a:gd name="adj" fmla="val 31720"/>
            </a:avLst>
          </a:prstGeom>
          <a:solidFill>
            <a:schemeClr val="accent1">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8" name="Rectangle 21"/>
          <p:cNvSpPr/>
          <p:nvPr/>
        </p:nvSpPr>
        <p:spPr>
          <a:xfrm>
            <a:off x="5287645" y="2292350"/>
            <a:ext cx="1963420" cy="1771015"/>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0" name="Trapezoid 23@|1FFC:192|FBC:16777215|LFC:16777215|LBC:16777215"/>
          <p:cNvSpPr/>
          <p:nvPr/>
        </p:nvSpPr>
        <p:spPr>
          <a:xfrm>
            <a:off x="5634355" y="208597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1" name="Pentagon 24@|1FFC:2381804|FBC:16777215|LFC:16777215|LBC:16777215"/>
          <p:cNvSpPr/>
          <p:nvPr/>
        </p:nvSpPr>
        <p:spPr>
          <a:xfrm rot="5400000">
            <a:off x="5862955" y="1995170"/>
            <a:ext cx="795655" cy="974725"/>
          </a:xfrm>
          <a:prstGeom prst="homePlate">
            <a:avLst>
              <a:gd name="adj" fmla="val 31720"/>
            </a:avLst>
          </a:prstGeom>
          <a:solidFill>
            <a:schemeClr val="accent4">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4" name="Rectangle 21"/>
          <p:cNvSpPr/>
          <p:nvPr/>
        </p:nvSpPr>
        <p:spPr>
          <a:xfrm>
            <a:off x="7322185" y="2292350"/>
            <a:ext cx="1963420" cy="1770380"/>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5" name="Trapezoid 23@|1FFC:192|FBC:16777215|LFC:16777215|LBC:16777215"/>
          <p:cNvSpPr/>
          <p:nvPr/>
        </p:nvSpPr>
        <p:spPr>
          <a:xfrm>
            <a:off x="7682230" y="208597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6" name="Pentagon 24@|1FFC:2381804|FBC:16777215|LFC:16777215|LBC:16777215"/>
          <p:cNvSpPr/>
          <p:nvPr/>
        </p:nvSpPr>
        <p:spPr>
          <a:xfrm rot="5400000">
            <a:off x="7910830" y="1995170"/>
            <a:ext cx="795655" cy="974725"/>
          </a:xfrm>
          <a:prstGeom prst="homePlate">
            <a:avLst>
              <a:gd name="adj" fmla="val 31720"/>
            </a:avLst>
          </a:prstGeom>
          <a:solidFill>
            <a:schemeClr val="accent1">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56" name="Freeform 59"/>
          <p:cNvSpPr>
            <a:spLocks noEditPoints="1"/>
          </p:cNvSpPr>
          <p:nvPr/>
        </p:nvSpPr>
        <p:spPr bwMode="auto">
          <a:xfrm>
            <a:off x="4053840" y="2295525"/>
            <a:ext cx="384810" cy="384810"/>
          </a:xfrm>
          <a:custGeom>
            <a:avLst/>
            <a:gdLst/>
            <a:ahLst/>
            <a:cxnLst>
              <a:cxn ang="0">
                <a:pos x="129" y="1"/>
              </a:cxn>
              <a:cxn ang="0">
                <a:pos x="87" y="12"/>
              </a:cxn>
              <a:cxn ang="0">
                <a:pos x="53" y="32"/>
              </a:cxn>
              <a:cxn ang="0">
                <a:pos x="26" y="63"/>
              </a:cxn>
              <a:cxn ang="0">
                <a:pos x="8" y="101"/>
              </a:cxn>
              <a:cxn ang="0">
                <a:pos x="0" y="143"/>
              </a:cxn>
              <a:cxn ang="0">
                <a:pos x="4" y="172"/>
              </a:cxn>
              <a:cxn ang="0">
                <a:pos x="19" y="212"/>
              </a:cxn>
              <a:cxn ang="0">
                <a:pos x="42" y="244"/>
              </a:cxn>
              <a:cxn ang="0">
                <a:pos x="75" y="270"/>
              </a:cxn>
              <a:cxn ang="0">
                <a:pos x="115" y="284"/>
              </a:cxn>
              <a:cxn ang="0">
                <a:pos x="144" y="286"/>
              </a:cxn>
              <a:cxn ang="0">
                <a:pos x="185" y="281"/>
              </a:cxn>
              <a:cxn ang="0">
                <a:pos x="223" y="263"/>
              </a:cxn>
              <a:cxn ang="0">
                <a:pos x="254" y="235"/>
              </a:cxn>
              <a:cxn ang="0">
                <a:pos x="276" y="199"/>
              </a:cxn>
              <a:cxn ang="0">
                <a:pos x="285" y="157"/>
              </a:cxn>
              <a:cxn ang="0">
                <a:pos x="285" y="128"/>
              </a:cxn>
              <a:cxn ang="0">
                <a:pos x="276" y="89"/>
              </a:cxn>
              <a:cxn ang="0">
                <a:pos x="254" y="52"/>
              </a:cxn>
              <a:cxn ang="0">
                <a:pos x="223" y="25"/>
              </a:cxn>
              <a:cxn ang="0">
                <a:pos x="185" y="7"/>
              </a:cxn>
              <a:cxn ang="0">
                <a:pos x="144" y="0"/>
              </a:cxn>
              <a:cxn ang="0">
                <a:pos x="144" y="252"/>
              </a:cxn>
              <a:cxn ang="0">
                <a:pos x="102" y="243"/>
              </a:cxn>
              <a:cxn ang="0">
                <a:pos x="55" y="203"/>
              </a:cxn>
              <a:cxn ang="0">
                <a:pos x="37" y="154"/>
              </a:cxn>
              <a:cxn ang="0">
                <a:pos x="37" y="132"/>
              </a:cxn>
              <a:cxn ang="0">
                <a:pos x="55" y="83"/>
              </a:cxn>
              <a:cxn ang="0">
                <a:pos x="102" y="45"/>
              </a:cxn>
              <a:cxn ang="0">
                <a:pos x="144" y="36"/>
              </a:cxn>
              <a:cxn ang="0">
                <a:pos x="165" y="38"/>
              </a:cxn>
              <a:cxn ang="0">
                <a:pos x="220" y="67"/>
              </a:cxn>
              <a:cxn ang="0">
                <a:pos x="249" y="121"/>
              </a:cxn>
              <a:cxn ang="0">
                <a:pos x="251" y="143"/>
              </a:cxn>
              <a:cxn ang="0">
                <a:pos x="241" y="185"/>
              </a:cxn>
              <a:cxn ang="0">
                <a:pos x="203" y="232"/>
              </a:cxn>
              <a:cxn ang="0">
                <a:pos x="154" y="250"/>
              </a:cxn>
              <a:cxn ang="0">
                <a:pos x="232" y="143"/>
              </a:cxn>
              <a:cxn ang="0">
                <a:pos x="227" y="156"/>
              </a:cxn>
              <a:cxn ang="0">
                <a:pos x="144" y="161"/>
              </a:cxn>
              <a:cxn ang="0">
                <a:pos x="131" y="156"/>
              </a:cxn>
              <a:cxn ang="0">
                <a:pos x="125" y="72"/>
              </a:cxn>
              <a:cxn ang="0">
                <a:pos x="131" y="60"/>
              </a:cxn>
              <a:cxn ang="0">
                <a:pos x="144" y="54"/>
              </a:cxn>
              <a:cxn ang="0">
                <a:pos x="160" y="65"/>
              </a:cxn>
              <a:cxn ang="0">
                <a:pos x="214" y="125"/>
              </a:cxn>
              <a:cxn ang="0">
                <a:pos x="227" y="130"/>
              </a:cxn>
              <a:cxn ang="0">
                <a:pos x="232" y="143"/>
              </a:cxn>
            </a:cxnLst>
            <a:rect l="0" t="0" r="r" b="b"/>
            <a:pathLst>
              <a:path w="287" h="286">
                <a:moveTo>
                  <a:pt x="144" y="0"/>
                </a:moveTo>
                <a:lnTo>
                  <a:pt x="144" y="0"/>
                </a:lnTo>
                <a:lnTo>
                  <a:pt x="129" y="1"/>
                </a:lnTo>
                <a:lnTo>
                  <a:pt x="115" y="3"/>
                </a:lnTo>
                <a:lnTo>
                  <a:pt x="100" y="7"/>
                </a:lnTo>
                <a:lnTo>
                  <a:pt x="87" y="12"/>
                </a:lnTo>
                <a:lnTo>
                  <a:pt x="75" y="18"/>
                </a:lnTo>
                <a:lnTo>
                  <a:pt x="64" y="25"/>
                </a:lnTo>
                <a:lnTo>
                  <a:pt x="53" y="32"/>
                </a:lnTo>
                <a:lnTo>
                  <a:pt x="42" y="43"/>
                </a:lnTo>
                <a:lnTo>
                  <a:pt x="33" y="52"/>
                </a:lnTo>
                <a:lnTo>
                  <a:pt x="26" y="63"/>
                </a:lnTo>
                <a:lnTo>
                  <a:pt x="19" y="76"/>
                </a:lnTo>
                <a:lnTo>
                  <a:pt x="11" y="89"/>
                </a:lnTo>
                <a:lnTo>
                  <a:pt x="8" y="101"/>
                </a:lnTo>
                <a:lnTo>
                  <a:pt x="4" y="114"/>
                </a:lnTo>
                <a:lnTo>
                  <a:pt x="0" y="128"/>
                </a:lnTo>
                <a:lnTo>
                  <a:pt x="0" y="143"/>
                </a:lnTo>
                <a:lnTo>
                  <a:pt x="0" y="143"/>
                </a:lnTo>
                <a:lnTo>
                  <a:pt x="0" y="157"/>
                </a:lnTo>
                <a:lnTo>
                  <a:pt x="4" y="172"/>
                </a:lnTo>
                <a:lnTo>
                  <a:pt x="8" y="186"/>
                </a:lnTo>
                <a:lnTo>
                  <a:pt x="11" y="199"/>
                </a:lnTo>
                <a:lnTo>
                  <a:pt x="19" y="212"/>
                </a:lnTo>
                <a:lnTo>
                  <a:pt x="26" y="223"/>
                </a:lnTo>
                <a:lnTo>
                  <a:pt x="33" y="235"/>
                </a:lnTo>
                <a:lnTo>
                  <a:pt x="42" y="244"/>
                </a:lnTo>
                <a:lnTo>
                  <a:pt x="53" y="253"/>
                </a:lnTo>
                <a:lnTo>
                  <a:pt x="64" y="263"/>
                </a:lnTo>
                <a:lnTo>
                  <a:pt x="75" y="270"/>
                </a:lnTo>
                <a:lnTo>
                  <a:pt x="87" y="275"/>
                </a:lnTo>
                <a:lnTo>
                  <a:pt x="100" y="281"/>
                </a:lnTo>
                <a:lnTo>
                  <a:pt x="115" y="284"/>
                </a:lnTo>
                <a:lnTo>
                  <a:pt x="129" y="286"/>
                </a:lnTo>
                <a:lnTo>
                  <a:pt x="144" y="286"/>
                </a:lnTo>
                <a:lnTo>
                  <a:pt x="144" y="286"/>
                </a:lnTo>
                <a:lnTo>
                  <a:pt x="158" y="286"/>
                </a:lnTo>
                <a:lnTo>
                  <a:pt x="173" y="284"/>
                </a:lnTo>
                <a:lnTo>
                  <a:pt x="185" y="281"/>
                </a:lnTo>
                <a:lnTo>
                  <a:pt x="200" y="275"/>
                </a:lnTo>
                <a:lnTo>
                  <a:pt x="212" y="270"/>
                </a:lnTo>
                <a:lnTo>
                  <a:pt x="223" y="263"/>
                </a:lnTo>
                <a:lnTo>
                  <a:pt x="234" y="253"/>
                </a:lnTo>
                <a:lnTo>
                  <a:pt x="245" y="244"/>
                </a:lnTo>
                <a:lnTo>
                  <a:pt x="254" y="235"/>
                </a:lnTo>
                <a:lnTo>
                  <a:pt x="261" y="223"/>
                </a:lnTo>
                <a:lnTo>
                  <a:pt x="269" y="212"/>
                </a:lnTo>
                <a:lnTo>
                  <a:pt x="276" y="199"/>
                </a:lnTo>
                <a:lnTo>
                  <a:pt x="280" y="186"/>
                </a:lnTo>
                <a:lnTo>
                  <a:pt x="283" y="172"/>
                </a:lnTo>
                <a:lnTo>
                  <a:pt x="285" y="157"/>
                </a:lnTo>
                <a:lnTo>
                  <a:pt x="287" y="143"/>
                </a:lnTo>
                <a:lnTo>
                  <a:pt x="287" y="143"/>
                </a:lnTo>
                <a:lnTo>
                  <a:pt x="285" y="128"/>
                </a:lnTo>
                <a:lnTo>
                  <a:pt x="283" y="114"/>
                </a:lnTo>
                <a:lnTo>
                  <a:pt x="280" y="101"/>
                </a:lnTo>
                <a:lnTo>
                  <a:pt x="276" y="89"/>
                </a:lnTo>
                <a:lnTo>
                  <a:pt x="269" y="76"/>
                </a:lnTo>
                <a:lnTo>
                  <a:pt x="261" y="63"/>
                </a:lnTo>
                <a:lnTo>
                  <a:pt x="254" y="52"/>
                </a:lnTo>
                <a:lnTo>
                  <a:pt x="245" y="43"/>
                </a:lnTo>
                <a:lnTo>
                  <a:pt x="234" y="32"/>
                </a:lnTo>
                <a:lnTo>
                  <a:pt x="223" y="25"/>
                </a:lnTo>
                <a:lnTo>
                  <a:pt x="212" y="18"/>
                </a:lnTo>
                <a:lnTo>
                  <a:pt x="200" y="12"/>
                </a:lnTo>
                <a:lnTo>
                  <a:pt x="185" y="7"/>
                </a:lnTo>
                <a:lnTo>
                  <a:pt x="173" y="3"/>
                </a:lnTo>
                <a:lnTo>
                  <a:pt x="158" y="1"/>
                </a:lnTo>
                <a:lnTo>
                  <a:pt x="144" y="0"/>
                </a:lnTo>
                <a:lnTo>
                  <a:pt x="144" y="0"/>
                </a:lnTo>
                <a:close/>
                <a:moveTo>
                  <a:pt x="144" y="252"/>
                </a:moveTo>
                <a:lnTo>
                  <a:pt x="144" y="252"/>
                </a:lnTo>
                <a:lnTo>
                  <a:pt x="133" y="250"/>
                </a:lnTo>
                <a:lnTo>
                  <a:pt x="122" y="248"/>
                </a:lnTo>
                <a:lnTo>
                  <a:pt x="102" y="243"/>
                </a:lnTo>
                <a:lnTo>
                  <a:pt x="84" y="232"/>
                </a:lnTo>
                <a:lnTo>
                  <a:pt x="67" y="219"/>
                </a:lnTo>
                <a:lnTo>
                  <a:pt x="55" y="203"/>
                </a:lnTo>
                <a:lnTo>
                  <a:pt x="44" y="185"/>
                </a:lnTo>
                <a:lnTo>
                  <a:pt x="38" y="165"/>
                </a:lnTo>
                <a:lnTo>
                  <a:pt x="37" y="154"/>
                </a:lnTo>
                <a:lnTo>
                  <a:pt x="37" y="143"/>
                </a:lnTo>
                <a:lnTo>
                  <a:pt x="37" y="143"/>
                </a:lnTo>
                <a:lnTo>
                  <a:pt x="37" y="132"/>
                </a:lnTo>
                <a:lnTo>
                  <a:pt x="38" y="121"/>
                </a:lnTo>
                <a:lnTo>
                  <a:pt x="44" y="101"/>
                </a:lnTo>
                <a:lnTo>
                  <a:pt x="55" y="83"/>
                </a:lnTo>
                <a:lnTo>
                  <a:pt x="67" y="67"/>
                </a:lnTo>
                <a:lnTo>
                  <a:pt x="84" y="54"/>
                </a:lnTo>
                <a:lnTo>
                  <a:pt x="102" y="45"/>
                </a:lnTo>
                <a:lnTo>
                  <a:pt x="122" y="38"/>
                </a:lnTo>
                <a:lnTo>
                  <a:pt x="133" y="36"/>
                </a:lnTo>
                <a:lnTo>
                  <a:pt x="144" y="36"/>
                </a:lnTo>
                <a:lnTo>
                  <a:pt x="144" y="36"/>
                </a:lnTo>
                <a:lnTo>
                  <a:pt x="154" y="36"/>
                </a:lnTo>
                <a:lnTo>
                  <a:pt x="165" y="38"/>
                </a:lnTo>
                <a:lnTo>
                  <a:pt x="185" y="45"/>
                </a:lnTo>
                <a:lnTo>
                  <a:pt x="203" y="54"/>
                </a:lnTo>
                <a:lnTo>
                  <a:pt x="220" y="67"/>
                </a:lnTo>
                <a:lnTo>
                  <a:pt x="232" y="83"/>
                </a:lnTo>
                <a:lnTo>
                  <a:pt x="241" y="101"/>
                </a:lnTo>
                <a:lnTo>
                  <a:pt x="249" y="121"/>
                </a:lnTo>
                <a:lnTo>
                  <a:pt x="251" y="132"/>
                </a:lnTo>
                <a:lnTo>
                  <a:pt x="251" y="143"/>
                </a:lnTo>
                <a:lnTo>
                  <a:pt x="251" y="143"/>
                </a:lnTo>
                <a:lnTo>
                  <a:pt x="251" y="154"/>
                </a:lnTo>
                <a:lnTo>
                  <a:pt x="249" y="165"/>
                </a:lnTo>
                <a:lnTo>
                  <a:pt x="241" y="185"/>
                </a:lnTo>
                <a:lnTo>
                  <a:pt x="232" y="203"/>
                </a:lnTo>
                <a:lnTo>
                  <a:pt x="220" y="219"/>
                </a:lnTo>
                <a:lnTo>
                  <a:pt x="203" y="232"/>
                </a:lnTo>
                <a:lnTo>
                  <a:pt x="185" y="243"/>
                </a:lnTo>
                <a:lnTo>
                  <a:pt x="165" y="248"/>
                </a:lnTo>
                <a:lnTo>
                  <a:pt x="154" y="250"/>
                </a:lnTo>
                <a:lnTo>
                  <a:pt x="144" y="252"/>
                </a:lnTo>
                <a:lnTo>
                  <a:pt x="144" y="252"/>
                </a:lnTo>
                <a:close/>
                <a:moveTo>
                  <a:pt x="232" y="143"/>
                </a:moveTo>
                <a:lnTo>
                  <a:pt x="232" y="143"/>
                </a:lnTo>
                <a:lnTo>
                  <a:pt x="231" y="150"/>
                </a:lnTo>
                <a:lnTo>
                  <a:pt x="227" y="156"/>
                </a:lnTo>
                <a:lnTo>
                  <a:pt x="222" y="159"/>
                </a:lnTo>
                <a:lnTo>
                  <a:pt x="214" y="161"/>
                </a:lnTo>
                <a:lnTo>
                  <a:pt x="144" y="161"/>
                </a:lnTo>
                <a:lnTo>
                  <a:pt x="144" y="161"/>
                </a:lnTo>
                <a:lnTo>
                  <a:pt x="136" y="159"/>
                </a:lnTo>
                <a:lnTo>
                  <a:pt x="131" y="156"/>
                </a:lnTo>
                <a:lnTo>
                  <a:pt x="127" y="150"/>
                </a:lnTo>
                <a:lnTo>
                  <a:pt x="125" y="143"/>
                </a:lnTo>
                <a:lnTo>
                  <a:pt x="125" y="72"/>
                </a:lnTo>
                <a:lnTo>
                  <a:pt x="125" y="72"/>
                </a:lnTo>
                <a:lnTo>
                  <a:pt x="127" y="65"/>
                </a:lnTo>
                <a:lnTo>
                  <a:pt x="131" y="60"/>
                </a:lnTo>
                <a:lnTo>
                  <a:pt x="136" y="56"/>
                </a:lnTo>
                <a:lnTo>
                  <a:pt x="144" y="54"/>
                </a:lnTo>
                <a:lnTo>
                  <a:pt x="144" y="54"/>
                </a:lnTo>
                <a:lnTo>
                  <a:pt x="151" y="56"/>
                </a:lnTo>
                <a:lnTo>
                  <a:pt x="156" y="60"/>
                </a:lnTo>
                <a:lnTo>
                  <a:pt x="160" y="65"/>
                </a:lnTo>
                <a:lnTo>
                  <a:pt x="162" y="72"/>
                </a:lnTo>
                <a:lnTo>
                  <a:pt x="162" y="125"/>
                </a:lnTo>
                <a:lnTo>
                  <a:pt x="214" y="125"/>
                </a:lnTo>
                <a:lnTo>
                  <a:pt x="214" y="125"/>
                </a:lnTo>
                <a:lnTo>
                  <a:pt x="222" y="127"/>
                </a:lnTo>
                <a:lnTo>
                  <a:pt x="227" y="130"/>
                </a:lnTo>
                <a:lnTo>
                  <a:pt x="231" y="136"/>
                </a:lnTo>
                <a:lnTo>
                  <a:pt x="232" y="143"/>
                </a:lnTo>
                <a:lnTo>
                  <a:pt x="232" y="143"/>
                </a:lnTo>
                <a:close/>
              </a:path>
            </a:pathLst>
          </a:custGeom>
          <a:solidFill>
            <a:schemeClr val="bg1"/>
          </a:solidFill>
          <a:ln w="9525">
            <a:noFill/>
            <a:round/>
          </a:ln>
        </p:spPr>
        <p:txBody>
          <a:bodyPr lIns="162560" tIns="81280" rIns="162560" bIns="81280"/>
          <a:lstStyle/>
          <a:p>
            <a:pPr defTabSz="1219200">
              <a:defRPr/>
            </a:pPr>
            <a:endParaRPr lang="en-US" sz="4265">
              <a:solidFill>
                <a:prstClr val="black"/>
              </a:solidFill>
              <a:cs typeface="+mn-ea"/>
              <a:sym typeface="+mn-lt"/>
            </a:endParaRPr>
          </a:p>
        </p:txBody>
      </p:sp>
      <p:sp>
        <p:nvSpPr>
          <p:cNvPr id="58" name="Freeform 106"/>
          <p:cNvSpPr>
            <a:spLocks noEditPoints="1"/>
          </p:cNvSpPr>
          <p:nvPr/>
        </p:nvSpPr>
        <p:spPr bwMode="auto">
          <a:xfrm>
            <a:off x="1952625" y="2376805"/>
            <a:ext cx="393065" cy="292100"/>
          </a:xfrm>
          <a:custGeom>
            <a:avLst/>
            <a:gdLst/>
            <a:ahLst/>
            <a:cxnLst>
              <a:cxn ang="0">
                <a:pos x="41" y="0"/>
              </a:cxn>
              <a:cxn ang="0">
                <a:pos x="34" y="0"/>
              </a:cxn>
              <a:cxn ang="0">
                <a:pos x="18" y="7"/>
              </a:cxn>
              <a:cxn ang="0">
                <a:pos x="7" y="18"/>
              </a:cxn>
              <a:cxn ang="0">
                <a:pos x="0" y="33"/>
              </a:cxn>
              <a:cxn ang="0">
                <a:pos x="0" y="214"/>
              </a:cxn>
              <a:cxn ang="0">
                <a:pos x="0" y="221"/>
              </a:cxn>
              <a:cxn ang="0">
                <a:pos x="7" y="237"/>
              </a:cxn>
              <a:cxn ang="0">
                <a:pos x="18" y="248"/>
              </a:cxn>
              <a:cxn ang="0">
                <a:pos x="34" y="256"/>
              </a:cxn>
              <a:cxn ang="0">
                <a:pos x="299" y="256"/>
              </a:cxn>
              <a:cxn ang="0">
                <a:pos x="308" y="256"/>
              </a:cxn>
              <a:cxn ang="0">
                <a:pos x="322" y="248"/>
              </a:cxn>
              <a:cxn ang="0">
                <a:pos x="335" y="237"/>
              </a:cxn>
              <a:cxn ang="0">
                <a:pos x="340" y="221"/>
              </a:cxn>
              <a:cxn ang="0">
                <a:pos x="342" y="42"/>
              </a:cxn>
              <a:cxn ang="0">
                <a:pos x="340" y="33"/>
              </a:cxn>
              <a:cxn ang="0">
                <a:pos x="335" y="18"/>
              </a:cxn>
              <a:cxn ang="0">
                <a:pos x="322" y="7"/>
              </a:cxn>
              <a:cxn ang="0">
                <a:pos x="308" y="0"/>
              </a:cxn>
              <a:cxn ang="0">
                <a:pos x="299" y="0"/>
              </a:cxn>
              <a:cxn ang="0">
                <a:pos x="319" y="36"/>
              </a:cxn>
              <a:cxn ang="0">
                <a:pos x="320" y="42"/>
              </a:cxn>
              <a:cxn ang="0">
                <a:pos x="320" y="214"/>
              </a:cxn>
              <a:cxn ang="0">
                <a:pos x="228" y="114"/>
              </a:cxn>
              <a:cxn ang="0">
                <a:pos x="299" y="20"/>
              </a:cxn>
              <a:cxn ang="0">
                <a:pos x="170" y="134"/>
              </a:cxn>
              <a:cxn ang="0">
                <a:pos x="38" y="22"/>
              </a:cxn>
              <a:cxn ang="0">
                <a:pos x="299" y="20"/>
              </a:cxn>
              <a:cxn ang="0">
                <a:pos x="21" y="218"/>
              </a:cxn>
              <a:cxn ang="0">
                <a:pos x="21" y="42"/>
              </a:cxn>
              <a:cxn ang="0">
                <a:pos x="21" y="36"/>
              </a:cxn>
              <a:cxn ang="0">
                <a:pos x="21" y="218"/>
              </a:cxn>
              <a:cxn ang="0">
                <a:pos x="41" y="234"/>
              </a:cxn>
              <a:cxn ang="0">
                <a:pos x="128" y="127"/>
              </a:cxn>
              <a:cxn ang="0">
                <a:pos x="163" y="158"/>
              </a:cxn>
              <a:cxn ang="0">
                <a:pos x="170" y="160"/>
              </a:cxn>
              <a:cxn ang="0">
                <a:pos x="174" y="160"/>
              </a:cxn>
              <a:cxn ang="0">
                <a:pos x="212" y="127"/>
              </a:cxn>
              <a:cxn ang="0">
                <a:pos x="306" y="234"/>
              </a:cxn>
              <a:cxn ang="0">
                <a:pos x="41" y="234"/>
              </a:cxn>
            </a:cxnLst>
            <a:rect l="0" t="0" r="r" b="b"/>
            <a:pathLst>
              <a:path w="342" h="256">
                <a:moveTo>
                  <a:pt x="299" y="0"/>
                </a:moveTo>
                <a:lnTo>
                  <a:pt x="41" y="0"/>
                </a:lnTo>
                <a:lnTo>
                  <a:pt x="41" y="0"/>
                </a:lnTo>
                <a:lnTo>
                  <a:pt x="34" y="0"/>
                </a:lnTo>
                <a:lnTo>
                  <a:pt x="25" y="2"/>
                </a:lnTo>
                <a:lnTo>
                  <a:pt x="18" y="7"/>
                </a:lnTo>
                <a:lnTo>
                  <a:pt x="12" y="11"/>
                </a:lnTo>
                <a:lnTo>
                  <a:pt x="7" y="18"/>
                </a:lnTo>
                <a:lnTo>
                  <a:pt x="3" y="25"/>
                </a:lnTo>
                <a:lnTo>
                  <a:pt x="0" y="33"/>
                </a:lnTo>
                <a:lnTo>
                  <a:pt x="0" y="42"/>
                </a:lnTo>
                <a:lnTo>
                  <a:pt x="0" y="214"/>
                </a:lnTo>
                <a:lnTo>
                  <a:pt x="0" y="214"/>
                </a:lnTo>
                <a:lnTo>
                  <a:pt x="0" y="221"/>
                </a:lnTo>
                <a:lnTo>
                  <a:pt x="3" y="230"/>
                </a:lnTo>
                <a:lnTo>
                  <a:pt x="7" y="237"/>
                </a:lnTo>
                <a:lnTo>
                  <a:pt x="12" y="243"/>
                </a:lnTo>
                <a:lnTo>
                  <a:pt x="18" y="248"/>
                </a:lnTo>
                <a:lnTo>
                  <a:pt x="25" y="252"/>
                </a:lnTo>
                <a:lnTo>
                  <a:pt x="34" y="256"/>
                </a:lnTo>
                <a:lnTo>
                  <a:pt x="41" y="256"/>
                </a:lnTo>
                <a:lnTo>
                  <a:pt x="299" y="256"/>
                </a:lnTo>
                <a:lnTo>
                  <a:pt x="299" y="256"/>
                </a:lnTo>
                <a:lnTo>
                  <a:pt x="308" y="256"/>
                </a:lnTo>
                <a:lnTo>
                  <a:pt x="315" y="252"/>
                </a:lnTo>
                <a:lnTo>
                  <a:pt x="322" y="248"/>
                </a:lnTo>
                <a:lnTo>
                  <a:pt x="330" y="243"/>
                </a:lnTo>
                <a:lnTo>
                  <a:pt x="335" y="237"/>
                </a:lnTo>
                <a:lnTo>
                  <a:pt x="339" y="230"/>
                </a:lnTo>
                <a:lnTo>
                  <a:pt x="340" y="221"/>
                </a:lnTo>
                <a:lnTo>
                  <a:pt x="342" y="214"/>
                </a:lnTo>
                <a:lnTo>
                  <a:pt x="342" y="42"/>
                </a:lnTo>
                <a:lnTo>
                  <a:pt x="342" y="42"/>
                </a:lnTo>
                <a:lnTo>
                  <a:pt x="340" y="33"/>
                </a:lnTo>
                <a:lnTo>
                  <a:pt x="339" y="25"/>
                </a:lnTo>
                <a:lnTo>
                  <a:pt x="335" y="18"/>
                </a:lnTo>
                <a:lnTo>
                  <a:pt x="330" y="11"/>
                </a:lnTo>
                <a:lnTo>
                  <a:pt x="322" y="7"/>
                </a:lnTo>
                <a:lnTo>
                  <a:pt x="315" y="2"/>
                </a:lnTo>
                <a:lnTo>
                  <a:pt x="308" y="0"/>
                </a:lnTo>
                <a:lnTo>
                  <a:pt x="299" y="0"/>
                </a:lnTo>
                <a:lnTo>
                  <a:pt x="299" y="0"/>
                </a:lnTo>
                <a:close/>
                <a:moveTo>
                  <a:pt x="228" y="114"/>
                </a:moveTo>
                <a:lnTo>
                  <a:pt x="319" y="36"/>
                </a:lnTo>
                <a:lnTo>
                  <a:pt x="319" y="36"/>
                </a:lnTo>
                <a:lnTo>
                  <a:pt x="320" y="42"/>
                </a:lnTo>
                <a:lnTo>
                  <a:pt x="320" y="214"/>
                </a:lnTo>
                <a:lnTo>
                  <a:pt x="320" y="214"/>
                </a:lnTo>
                <a:lnTo>
                  <a:pt x="320" y="218"/>
                </a:lnTo>
                <a:lnTo>
                  <a:pt x="228" y="114"/>
                </a:lnTo>
                <a:close/>
                <a:moveTo>
                  <a:pt x="299" y="20"/>
                </a:moveTo>
                <a:lnTo>
                  <a:pt x="299" y="20"/>
                </a:lnTo>
                <a:lnTo>
                  <a:pt x="302" y="22"/>
                </a:lnTo>
                <a:lnTo>
                  <a:pt x="170" y="134"/>
                </a:lnTo>
                <a:lnTo>
                  <a:pt x="38" y="22"/>
                </a:lnTo>
                <a:lnTo>
                  <a:pt x="38" y="22"/>
                </a:lnTo>
                <a:lnTo>
                  <a:pt x="41" y="20"/>
                </a:lnTo>
                <a:lnTo>
                  <a:pt x="299" y="20"/>
                </a:lnTo>
                <a:close/>
                <a:moveTo>
                  <a:pt x="21" y="218"/>
                </a:moveTo>
                <a:lnTo>
                  <a:pt x="21" y="218"/>
                </a:lnTo>
                <a:lnTo>
                  <a:pt x="21" y="214"/>
                </a:lnTo>
                <a:lnTo>
                  <a:pt x="21" y="42"/>
                </a:lnTo>
                <a:lnTo>
                  <a:pt x="21" y="42"/>
                </a:lnTo>
                <a:lnTo>
                  <a:pt x="21" y="36"/>
                </a:lnTo>
                <a:lnTo>
                  <a:pt x="112" y="114"/>
                </a:lnTo>
                <a:lnTo>
                  <a:pt x="21" y="218"/>
                </a:lnTo>
                <a:close/>
                <a:moveTo>
                  <a:pt x="41" y="234"/>
                </a:moveTo>
                <a:lnTo>
                  <a:pt x="41" y="234"/>
                </a:lnTo>
                <a:lnTo>
                  <a:pt x="36" y="234"/>
                </a:lnTo>
                <a:lnTo>
                  <a:pt x="128" y="127"/>
                </a:lnTo>
                <a:lnTo>
                  <a:pt x="163" y="158"/>
                </a:lnTo>
                <a:lnTo>
                  <a:pt x="163" y="158"/>
                </a:lnTo>
                <a:lnTo>
                  <a:pt x="166" y="160"/>
                </a:lnTo>
                <a:lnTo>
                  <a:pt x="170" y="160"/>
                </a:lnTo>
                <a:lnTo>
                  <a:pt x="170" y="160"/>
                </a:lnTo>
                <a:lnTo>
                  <a:pt x="174" y="160"/>
                </a:lnTo>
                <a:lnTo>
                  <a:pt x="177" y="158"/>
                </a:lnTo>
                <a:lnTo>
                  <a:pt x="212" y="127"/>
                </a:lnTo>
                <a:lnTo>
                  <a:pt x="306" y="234"/>
                </a:lnTo>
                <a:lnTo>
                  <a:pt x="306" y="234"/>
                </a:lnTo>
                <a:lnTo>
                  <a:pt x="299" y="234"/>
                </a:lnTo>
                <a:lnTo>
                  <a:pt x="41" y="234"/>
                </a:lnTo>
                <a:close/>
              </a:path>
            </a:pathLst>
          </a:custGeom>
          <a:solidFill>
            <a:schemeClr val="bg1"/>
          </a:solidFill>
          <a:ln w="9525">
            <a:noFill/>
            <a:round/>
          </a:ln>
        </p:spPr>
        <p:txBody>
          <a:bodyPr lIns="162560" tIns="81280" rIns="162560" bIns="81280"/>
          <a:lstStyle/>
          <a:p>
            <a:pPr defTabSz="1219200">
              <a:defRPr/>
            </a:pPr>
            <a:endParaRPr lang="en-US" sz="4265">
              <a:solidFill>
                <a:prstClr val="black"/>
              </a:solidFill>
              <a:cs typeface="+mn-ea"/>
              <a:sym typeface="+mn-lt"/>
            </a:endParaRPr>
          </a:p>
        </p:txBody>
      </p:sp>
      <p:sp>
        <p:nvSpPr>
          <p:cNvPr id="71" name="Freeform 13"/>
          <p:cNvSpPr>
            <a:spLocks noEditPoints="1"/>
          </p:cNvSpPr>
          <p:nvPr/>
        </p:nvSpPr>
        <p:spPr bwMode="auto">
          <a:xfrm>
            <a:off x="8116570" y="2292350"/>
            <a:ext cx="384810" cy="353060"/>
          </a:xfrm>
          <a:custGeom>
            <a:avLst/>
            <a:gdLst>
              <a:gd name="T0" fmla="*/ 53 w 110"/>
              <a:gd name="T1" fmla="*/ 85 h 101"/>
              <a:gd name="T2" fmla="*/ 18 w 110"/>
              <a:gd name="T3" fmla="*/ 74 h 101"/>
              <a:gd name="T4" fmla="*/ 18 w 110"/>
              <a:gd name="T5" fmla="*/ 2 h 101"/>
              <a:gd name="T6" fmla="*/ 53 w 110"/>
              <a:gd name="T7" fmla="*/ 12 h 101"/>
              <a:gd name="T8" fmla="*/ 53 w 110"/>
              <a:gd name="T9" fmla="*/ 85 h 101"/>
              <a:gd name="T10" fmla="*/ 49 w 110"/>
              <a:gd name="T11" fmla="*/ 99 h 101"/>
              <a:gd name="T12" fmla="*/ 5 w 110"/>
              <a:gd name="T13" fmla="*/ 96 h 101"/>
              <a:gd name="T14" fmla="*/ 0 w 110"/>
              <a:gd name="T15" fmla="*/ 96 h 101"/>
              <a:gd name="T16" fmla="*/ 0 w 110"/>
              <a:gd name="T17" fmla="*/ 14 h 101"/>
              <a:gd name="T18" fmla="*/ 5 w 110"/>
              <a:gd name="T19" fmla="*/ 14 h 101"/>
              <a:gd name="T20" fmla="*/ 5 w 110"/>
              <a:gd name="T21" fmla="*/ 87 h 101"/>
              <a:gd name="T22" fmla="*/ 49 w 110"/>
              <a:gd name="T23" fmla="*/ 94 h 101"/>
              <a:gd name="T24" fmla="*/ 49 w 110"/>
              <a:gd name="T25" fmla="*/ 92 h 101"/>
              <a:gd name="T26" fmla="*/ 14 w 110"/>
              <a:gd name="T27" fmla="*/ 83 h 101"/>
              <a:gd name="T28" fmla="*/ 10 w 110"/>
              <a:gd name="T29" fmla="*/ 83 h 101"/>
              <a:gd name="T30" fmla="*/ 10 w 110"/>
              <a:gd name="T31" fmla="*/ 10 h 101"/>
              <a:gd name="T32" fmla="*/ 14 w 110"/>
              <a:gd name="T33" fmla="*/ 10 h 101"/>
              <a:gd name="T34" fmla="*/ 14 w 110"/>
              <a:gd name="T35" fmla="*/ 78 h 101"/>
              <a:gd name="T36" fmla="*/ 52 w 110"/>
              <a:gd name="T37" fmla="*/ 90 h 101"/>
              <a:gd name="T38" fmla="*/ 58 w 110"/>
              <a:gd name="T39" fmla="*/ 90 h 101"/>
              <a:gd name="T40" fmla="*/ 96 w 110"/>
              <a:gd name="T41" fmla="*/ 78 h 101"/>
              <a:gd name="T42" fmla="*/ 96 w 110"/>
              <a:gd name="T43" fmla="*/ 10 h 101"/>
              <a:gd name="T44" fmla="*/ 100 w 110"/>
              <a:gd name="T45" fmla="*/ 10 h 101"/>
              <a:gd name="T46" fmla="*/ 100 w 110"/>
              <a:gd name="T47" fmla="*/ 83 h 101"/>
              <a:gd name="T48" fmla="*/ 96 w 110"/>
              <a:gd name="T49" fmla="*/ 83 h 101"/>
              <a:gd name="T50" fmla="*/ 61 w 110"/>
              <a:gd name="T51" fmla="*/ 92 h 101"/>
              <a:gd name="T52" fmla="*/ 61 w 110"/>
              <a:gd name="T53" fmla="*/ 94 h 101"/>
              <a:gd name="T54" fmla="*/ 105 w 110"/>
              <a:gd name="T55" fmla="*/ 87 h 101"/>
              <a:gd name="T56" fmla="*/ 105 w 110"/>
              <a:gd name="T57" fmla="*/ 14 h 101"/>
              <a:gd name="T58" fmla="*/ 110 w 110"/>
              <a:gd name="T59" fmla="*/ 14 h 101"/>
              <a:gd name="T60" fmla="*/ 110 w 110"/>
              <a:gd name="T61" fmla="*/ 96 h 101"/>
              <a:gd name="T62" fmla="*/ 105 w 110"/>
              <a:gd name="T63" fmla="*/ 96 h 101"/>
              <a:gd name="T64" fmla="*/ 61 w 110"/>
              <a:gd name="T65" fmla="*/ 99 h 101"/>
              <a:gd name="T66" fmla="*/ 49 w 110"/>
              <a:gd name="T67" fmla="*/ 99 h 101"/>
              <a:gd name="T68" fmla="*/ 57 w 110"/>
              <a:gd name="T69" fmla="*/ 85 h 101"/>
              <a:gd name="T70" fmla="*/ 93 w 110"/>
              <a:gd name="T71" fmla="*/ 74 h 101"/>
              <a:gd name="T72" fmla="*/ 93 w 110"/>
              <a:gd name="T73" fmla="*/ 2 h 101"/>
              <a:gd name="T74" fmla="*/ 57 w 110"/>
              <a:gd name="T75" fmla="*/ 12 h 101"/>
              <a:gd name="T76" fmla="*/ 57 w 110"/>
              <a:gd name="T77" fmla="*/ 85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0" h="101">
                <a:moveTo>
                  <a:pt x="53" y="85"/>
                </a:moveTo>
                <a:cubicBezTo>
                  <a:pt x="43" y="76"/>
                  <a:pt x="31" y="73"/>
                  <a:pt x="18" y="74"/>
                </a:cubicBezTo>
                <a:cubicBezTo>
                  <a:pt x="18" y="50"/>
                  <a:pt x="18" y="26"/>
                  <a:pt x="18" y="2"/>
                </a:cubicBezTo>
                <a:cubicBezTo>
                  <a:pt x="32" y="0"/>
                  <a:pt x="45" y="4"/>
                  <a:pt x="53" y="12"/>
                </a:cubicBezTo>
                <a:cubicBezTo>
                  <a:pt x="53" y="36"/>
                  <a:pt x="53" y="61"/>
                  <a:pt x="53" y="85"/>
                </a:cubicBezTo>
                <a:close/>
                <a:moveTo>
                  <a:pt x="49" y="99"/>
                </a:moveTo>
                <a:cubicBezTo>
                  <a:pt x="40" y="95"/>
                  <a:pt x="22" y="93"/>
                  <a:pt x="5" y="96"/>
                </a:cubicBezTo>
                <a:cubicBezTo>
                  <a:pt x="0" y="96"/>
                  <a:pt x="0" y="96"/>
                  <a:pt x="0" y="96"/>
                </a:cubicBezTo>
                <a:cubicBezTo>
                  <a:pt x="0" y="14"/>
                  <a:pt x="0" y="14"/>
                  <a:pt x="0" y="14"/>
                </a:cubicBezTo>
                <a:cubicBezTo>
                  <a:pt x="5" y="14"/>
                  <a:pt x="5" y="14"/>
                  <a:pt x="5" y="14"/>
                </a:cubicBezTo>
                <a:cubicBezTo>
                  <a:pt x="5" y="87"/>
                  <a:pt x="5" y="87"/>
                  <a:pt x="5" y="87"/>
                </a:cubicBezTo>
                <a:cubicBezTo>
                  <a:pt x="21" y="86"/>
                  <a:pt x="37" y="86"/>
                  <a:pt x="49" y="94"/>
                </a:cubicBezTo>
                <a:cubicBezTo>
                  <a:pt x="49" y="94"/>
                  <a:pt x="49" y="93"/>
                  <a:pt x="49" y="92"/>
                </a:cubicBezTo>
                <a:cubicBezTo>
                  <a:pt x="41" y="86"/>
                  <a:pt x="32" y="83"/>
                  <a:pt x="14" y="83"/>
                </a:cubicBezTo>
                <a:cubicBezTo>
                  <a:pt x="10" y="83"/>
                  <a:pt x="10" y="83"/>
                  <a:pt x="10" y="83"/>
                </a:cubicBezTo>
                <a:cubicBezTo>
                  <a:pt x="10" y="10"/>
                  <a:pt x="10" y="10"/>
                  <a:pt x="10" y="10"/>
                </a:cubicBezTo>
                <a:cubicBezTo>
                  <a:pt x="14" y="10"/>
                  <a:pt x="14" y="10"/>
                  <a:pt x="14" y="10"/>
                </a:cubicBezTo>
                <a:cubicBezTo>
                  <a:pt x="14" y="78"/>
                  <a:pt x="14" y="78"/>
                  <a:pt x="14" y="78"/>
                </a:cubicBezTo>
                <a:cubicBezTo>
                  <a:pt x="30" y="76"/>
                  <a:pt x="45" y="81"/>
                  <a:pt x="52" y="90"/>
                </a:cubicBezTo>
                <a:cubicBezTo>
                  <a:pt x="54" y="89"/>
                  <a:pt x="56" y="89"/>
                  <a:pt x="58" y="90"/>
                </a:cubicBezTo>
                <a:cubicBezTo>
                  <a:pt x="65" y="81"/>
                  <a:pt x="80" y="76"/>
                  <a:pt x="96" y="78"/>
                </a:cubicBezTo>
                <a:cubicBezTo>
                  <a:pt x="96" y="10"/>
                  <a:pt x="96" y="10"/>
                  <a:pt x="96" y="10"/>
                </a:cubicBezTo>
                <a:cubicBezTo>
                  <a:pt x="100" y="10"/>
                  <a:pt x="100" y="10"/>
                  <a:pt x="100" y="10"/>
                </a:cubicBezTo>
                <a:cubicBezTo>
                  <a:pt x="100" y="83"/>
                  <a:pt x="100" y="83"/>
                  <a:pt x="100" y="83"/>
                </a:cubicBezTo>
                <a:cubicBezTo>
                  <a:pt x="96" y="83"/>
                  <a:pt x="96" y="83"/>
                  <a:pt x="96" y="83"/>
                </a:cubicBezTo>
                <a:cubicBezTo>
                  <a:pt x="78" y="83"/>
                  <a:pt x="69" y="86"/>
                  <a:pt x="61" y="92"/>
                </a:cubicBezTo>
                <a:cubicBezTo>
                  <a:pt x="61" y="93"/>
                  <a:pt x="61" y="94"/>
                  <a:pt x="61" y="94"/>
                </a:cubicBezTo>
                <a:cubicBezTo>
                  <a:pt x="74" y="86"/>
                  <a:pt x="89" y="86"/>
                  <a:pt x="105" y="87"/>
                </a:cubicBezTo>
                <a:cubicBezTo>
                  <a:pt x="105" y="14"/>
                  <a:pt x="105" y="14"/>
                  <a:pt x="105" y="14"/>
                </a:cubicBezTo>
                <a:cubicBezTo>
                  <a:pt x="110" y="14"/>
                  <a:pt x="110" y="14"/>
                  <a:pt x="110" y="14"/>
                </a:cubicBezTo>
                <a:cubicBezTo>
                  <a:pt x="110" y="96"/>
                  <a:pt x="110" y="96"/>
                  <a:pt x="110" y="96"/>
                </a:cubicBezTo>
                <a:cubicBezTo>
                  <a:pt x="105" y="96"/>
                  <a:pt x="105" y="96"/>
                  <a:pt x="105" y="96"/>
                </a:cubicBezTo>
                <a:cubicBezTo>
                  <a:pt x="89" y="93"/>
                  <a:pt x="70" y="95"/>
                  <a:pt x="61" y="99"/>
                </a:cubicBezTo>
                <a:cubicBezTo>
                  <a:pt x="61" y="101"/>
                  <a:pt x="49" y="101"/>
                  <a:pt x="49" y="99"/>
                </a:cubicBezTo>
                <a:close/>
                <a:moveTo>
                  <a:pt x="57" y="85"/>
                </a:moveTo>
                <a:cubicBezTo>
                  <a:pt x="67" y="76"/>
                  <a:pt x="79" y="73"/>
                  <a:pt x="93" y="74"/>
                </a:cubicBezTo>
                <a:cubicBezTo>
                  <a:pt x="93" y="50"/>
                  <a:pt x="93" y="26"/>
                  <a:pt x="93" y="2"/>
                </a:cubicBezTo>
                <a:cubicBezTo>
                  <a:pt x="78" y="0"/>
                  <a:pt x="66" y="4"/>
                  <a:pt x="57" y="12"/>
                </a:cubicBezTo>
                <a:cubicBezTo>
                  <a:pt x="57" y="36"/>
                  <a:pt x="57" y="61"/>
                  <a:pt x="57" y="85"/>
                </a:cubicBezTo>
                <a:close/>
              </a:path>
            </a:pathLst>
          </a:custGeom>
          <a:solidFill>
            <a:schemeClr val="bg1"/>
          </a:solidFill>
          <a:ln>
            <a:noFill/>
          </a:ln>
        </p:spPr>
        <p:txBody>
          <a:bodyPr vert="horz" wrap="square" lIns="121920" tIns="60960" rIns="121920" bIns="60960" numCol="1" anchor="t" anchorCtr="0" compatLnSpc="1"/>
          <a:lstStyle/>
          <a:p>
            <a:pPr defTabSz="1219200">
              <a:defRPr/>
            </a:pPr>
            <a:endParaRPr lang="zh-CN" altLang="en-US" sz="2400">
              <a:solidFill>
                <a:srgbClr val="25282B"/>
              </a:solidFill>
              <a:cs typeface="+mn-ea"/>
              <a:sym typeface="+mn-lt"/>
            </a:endParaRPr>
          </a:p>
        </p:txBody>
      </p:sp>
      <p:sp>
        <p:nvSpPr>
          <p:cNvPr id="72" name="Freeform 53"/>
          <p:cNvSpPr>
            <a:spLocks noEditPoints="1"/>
          </p:cNvSpPr>
          <p:nvPr/>
        </p:nvSpPr>
        <p:spPr bwMode="auto">
          <a:xfrm>
            <a:off x="6071870" y="2295525"/>
            <a:ext cx="377825" cy="355600"/>
          </a:xfrm>
          <a:custGeom>
            <a:avLst/>
            <a:gdLst>
              <a:gd name="T0" fmla="*/ 38 w 128"/>
              <a:gd name="T1" fmla="*/ 99 h 120"/>
              <a:gd name="T2" fmla="*/ 55 w 128"/>
              <a:gd name="T3" fmla="*/ 99 h 120"/>
              <a:gd name="T4" fmla="*/ 55 w 128"/>
              <a:gd name="T5" fmla="*/ 103 h 120"/>
              <a:gd name="T6" fmla="*/ 38 w 128"/>
              <a:gd name="T7" fmla="*/ 103 h 120"/>
              <a:gd name="T8" fmla="*/ 38 w 128"/>
              <a:gd name="T9" fmla="*/ 99 h 120"/>
              <a:gd name="T10" fmla="*/ 88 w 128"/>
              <a:gd name="T11" fmla="*/ 98 h 120"/>
              <a:gd name="T12" fmla="*/ 60 w 128"/>
              <a:gd name="T13" fmla="*/ 103 h 120"/>
              <a:gd name="T14" fmla="*/ 65 w 128"/>
              <a:gd name="T15" fmla="*/ 76 h 120"/>
              <a:gd name="T16" fmla="*/ 105 w 128"/>
              <a:gd name="T17" fmla="*/ 35 h 120"/>
              <a:gd name="T18" fmla="*/ 128 w 128"/>
              <a:gd name="T19" fmla="*/ 57 h 120"/>
              <a:gd name="T20" fmla="*/ 88 w 128"/>
              <a:gd name="T21" fmla="*/ 98 h 120"/>
              <a:gd name="T22" fmla="*/ 83 w 128"/>
              <a:gd name="T23" fmla="*/ 87 h 120"/>
              <a:gd name="T24" fmla="*/ 117 w 128"/>
              <a:gd name="T25" fmla="*/ 52 h 120"/>
              <a:gd name="T26" fmla="*/ 114 w 128"/>
              <a:gd name="T27" fmla="*/ 49 h 120"/>
              <a:gd name="T28" fmla="*/ 80 w 128"/>
              <a:gd name="T29" fmla="*/ 84 h 120"/>
              <a:gd name="T30" fmla="*/ 83 w 128"/>
              <a:gd name="T31" fmla="*/ 87 h 120"/>
              <a:gd name="T32" fmla="*/ 85 w 128"/>
              <a:gd name="T33" fmla="*/ 95 h 120"/>
              <a:gd name="T34" fmla="*/ 73 w 128"/>
              <a:gd name="T35" fmla="*/ 97 h 120"/>
              <a:gd name="T36" fmla="*/ 66 w 128"/>
              <a:gd name="T37" fmla="*/ 90 h 120"/>
              <a:gd name="T38" fmla="*/ 68 w 128"/>
              <a:gd name="T39" fmla="*/ 78 h 120"/>
              <a:gd name="T40" fmla="*/ 85 w 128"/>
              <a:gd name="T41" fmla="*/ 95 h 120"/>
              <a:gd name="T42" fmla="*/ 74 w 128"/>
              <a:gd name="T43" fmla="*/ 78 h 120"/>
              <a:gd name="T44" fmla="*/ 108 w 128"/>
              <a:gd name="T45" fmla="*/ 43 h 120"/>
              <a:gd name="T46" fmla="*/ 106 w 128"/>
              <a:gd name="T47" fmla="*/ 40 h 120"/>
              <a:gd name="T48" fmla="*/ 71 w 128"/>
              <a:gd name="T49" fmla="*/ 76 h 120"/>
              <a:gd name="T50" fmla="*/ 74 w 128"/>
              <a:gd name="T51" fmla="*/ 78 h 120"/>
              <a:gd name="T52" fmla="*/ 3 w 128"/>
              <a:gd name="T53" fmla="*/ 120 h 120"/>
              <a:gd name="T54" fmla="*/ 92 w 128"/>
              <a:gd name="T55" fmla="*/ 120 h 120"/>
              <a:gd name="T56" fmla="*/ 96 w 128"/>
              <a:gd name="T57" fmla="*/ 120 h 120"/>
              <a:gd name="T58" fmla="*/ 96 w 128"/>
              <a:gd name="T59" fmla="*/ 117 h 120"/>
              <a:gd name="T60" fmla="*/ 96 w 128"/>
              <a:gd name="T61" fmla="*/ 96 h 120"/>
              <a:gd name="T62" fmla="*/ 89 w 128"/>
              <a:gd name="T63" fmla="*/ 103 h 120"/>
              <a:gd name="T64" fmla="*/ 89 w 128"/>
              <a:gd name="T65" fmla="*/ 114 h 120"/>
              <a:gd name="T66" fmla="*/ 7 w 128"/>
              <a:gd name="T67" fmla="*/ 114 h 120"/>
              <a:gd name="T68" fmla="*/ 7 w 128"/>
              <a:gd name="T69" fmla="*/ 49 h 120"/>
              <a:gd name="T70" fmla="*/ 45 w 128"/>
              <a:gd name="T71" fmla="*/ 49 h 120"/>
              <a:gd name="T72" fmla="*/ 47 w 128"/>
              <a:gd name="T73" fmla="*/ 46 h 120"/>
              <a:gd name="T74" fmla="*/ 47 w 128"/>
              <a:gd name="T75" fmla="*/ 7 h 120"/>
              <a:gd name="T76" fmla="*/ 89 w 128"/>
              <a:gd name="T77" fmla="*/ 7 h 120"/>
              <a:gd name="T78" fmla="*/ 89 w 128"/>
              <a:gd name="T79" fmla="*/ 44 h 120"/>
              <a:gd name="T80" fmla="*/ 96 w 128"/>
              <a:gd name="T81" fmla="*/ 38 h 120"/>
              <a:gd name="T82" fmla="*/ 96 w 128"/>
              <a:gd name="T83" fmla="*/ 4 h 120"/>
              <a:gd name="T84" fmla="*/ 96 w 128"/>
              <a:gd name="T85" fmla="*/ 0 h 120"/>
              <a:gd name="T86" fmla="*/ 92 w 128"/>
              <a:gd name="T87" fmla="*/ 0 h 120"/>
              <a:gd name="T88" fmla="*/ 42 w 128"/>
              <a:gd name="T89" fmla="*/ 0 h 120"/>
              <a:gd name="T90" fmla="*/ 0 w 128"/>
              <a:gd name="T91" fmla="*/ 43 h 120"/>
              <a:gd name="T92" fmla="*/ 0 w 128"/>
              <a:gd name="T93" fmla="*/ 117 h 120"/>
              <a:gd name="T94" fmla="*/ 0 w 128"/>
              <a:gd name="T95" fmla="*/ 120 h 120"/>
              <a:gd name="T96" fmla="*/ 3 w 128"/>
              <a:gd name="T97"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120">
                <a:moveTo>
                  <a:pt x="38" y="99"/>
                </a:moveTo>
                <a:cubicBezTo>
                  <a:pt x="55" y="99"/>
                  <a:pt x="55" y="99"/>
                  <a:pt x="55" y="99"/>
                </a:cubicBezTo>
                <a:cubicBezTo>
                  <a:pt x="55" y="103"/>
                  <a:pt x="55" y="103"/>
                  <a:pt x="55" y="103"/>
                </a:cubicBezTo>
                <a:cubicBezTo>
                  <a:pt x="38" y="103"/>
                  <a:pt x="38" y="103"/>
                  <a:pt x="38" y="103"/>
                </a:cubicBezTo>
                <a:cubicBezTo>
                  <a:pt x="38" y="99"/>
                  <a:pt x="38" y="99"/>
                  <a:pt x="38" y="99"/>
                </a:cubicBezTo>
                <a:close/>
                <a:moveTo>
                  <a:pt x="88" y="98"/>
                </a:moveTo>
                <a:cubicBezTo>
                  <a:pt x="60" y="103"/>
                  <a:pt x="60" y="103"/>
                  <a:pt x="60" y="103"/>
                </a:cubicBezTo>
                <a:cubicBezTo>
                  <a:pt x="65" y="76"/>
                  <a:pt x="65" y="76"/>
                  <a:pt x="65" y="76"/>
                </a:cubicBezTo>
                <a:cubicBezTo>
                  <a:pt x="105" y="35"/>
                  <a:pt x="105" y="35"/>
                  <a:pt x="105" y="35"/>
                </a:cubicBezTo>
                <a:cubicBezTo>
                  <a:pt x="128" y="57"/>
                  <a:pt x="128" y="57"/>
                  <a:pt x="128" y="57"/>
                </a:cubicBezTo>
                <a:cubicBezTo>
                  <a:pt x="88" y="98"/>
                  <a:pt x="88" y="98"/>
                  <a:pt x="88" y="98"/>
                </a:cubicBezTo>
                <a:close/>
                <a:moveTo>
                  <a:pt x="83" y="87"/>
                </a:moveTo>
                <a:cubicBezTo>
                  <a:pt x="117" y="52"/>
                  <a:pt x="117" y="52"/>
                  <a:pt x="117" y="52"/>
                </a:cubicBezTo>
                <a:cubicBezTo>
                  <a:pt x="114" y="49"/>
                  <a:pt x="114" y="49"/>
                  <a:pt x="114" y="49"/>
                </a:cubicBezTo>
                <a:cubicBezTo>
                  <a:pt x="80" y="84"/>
                  <a:pt x="80" y="84"/>
                  <a:pt x="80" y="84"/>
                </a:cubicBezTo>
                <a:cubicBezTo>
                  <a:pt x="83" y="87"/>
                  <a:pt x="83" y="87"/>
                  <a:pt x="83" y="87"/>
                </a:cubicBezTo>
                <a:close/>
                <a:moveTo>
                  <a:pt x="85" y="95"/>
                </a:moveTo>
                <a:cubicBezTo>
                  <a:pt x="73" y="97"/>
                  <a:pt x="73" y="97"/>
                  <a:pt x="73" y="97"/>
                </a:cubicBezTo>
                <a:cubicBezTo>
                  <a:pt x="66" y="90"/>
                  <a:pt x="66" y="90"/>
                  <a:pt x="66" y="90"/>
                </a:cubicBezTo>
                <a:cubicBezTo>
                  <a:pt x="68" y="78"/>
                  <a:pt x="68" y="78"/>
                  <a:pt x="68" y="78"/>
                </a:cubicBezTo>
                <a:cubicBezTo>
                  <a:pt x="85" y="95"/>
                  <a:pt x="85" y="95"/>
                  <a:pt x="85" y="95"/>
                </a:cubicBezTo>
                <a:close/>
                <a:moveTo>
                  <a:pt x="74" y="78"/>
                </a:moveTo>
                <a:cubicBezTo>
                  <a:pt x="108" y="43"/>
                  <a:pt x="108" y="43"/>
                  <a:pt x="108" y="43"/>
                </a:cubicBezTo>
                <a:cubicBezTo>
                  <a:pt x="106" y="40"/>
                  <a:pt x="106" y="40"/>
                  <a:pt x="106" y="40"/>
                </a:cubicBezTo>
                <a:cubicBezTo>
                  <a:pt x="71" y="76"/>
                  <a:pt x="71" y="76"/>
                  <a:pt x="71" y="76"/>
                </a:cubicBezTo>
                <a:cubicBezTo>
                  <a:pt x="74" y="78"/>
                  <a:pt x="74" y="78"/>
                  <a:pt x="74" y="78"/>
                </a:cubicBezTo>
                <a:close/>
                <a:moveTo>
                  <a:pt x="3" y="120"/>
                </a:moveTo>
                <a:cubicBezTo>
                  <a:pt x="92" y="120"/>
                  <a:pt x="92" y="120"/>
                  <a:pt x="92" y="120"/>
                </a:cubicBezTo>
                <a:cubicBezTo>
                  <a:pt x="96" y="120"/>
                  <a:pt x="96" y="120"/>
                  <a:pt x="96" y="120"/>
                </a:cubicBezTo>
                <a:cubicBezTo>
                  <a:pt x="96" y="117"/>
                  <a:pt x="96" y="117"/>
                  <a:pt x="96" y="117"/>
                </a:cubicBezTo>
                <a:cubicBezTo>
                  <a:pt x="96" y="96"/>
                  <a:pt x="96" y="96"/>
                  <a:pt x="96" y="96"/>
                </a:cubicBezTo>
                <a:cubicBezTo>
                  <a:pt x="89" y="103"/>
                  <a:pt x="89" y="103"/>
                  <a:pt x="89" y="103"/>
                </a:cubicBezTo>
                <a:cubicBezTo>
                  <a:pt x="89" y="114"/>
                  <a:pt x="89" y="114"/>
                  <a:pt x="89" y="114"/>
                </a:cubicBezTo>
                <a:cubicBezTo>
                  <a:pt x="7" y="114"/>
                  <a:pt x="7" y="114"/>
                  <a:pt x="7" y="114"/>
                </a:cubicBezTo>
                <a:cubicBezTo>
                  <a:pt x="7" y="49"/>
                  <a:pt x="7" y="49"/>
                  <a:pt x="7" y="49"/>
                </a:cubicBezTo>
                <a:cubicBezTo>
                  <a:pt x="19" y="49"/>
                  <a:pt x="32" y="49"/>
                  <a:pt x="45" y="49"/>
                </a:cubicBezTo>
                <a:cubicBezTo>
                  <a:pt x="46" y="49"/>
                  <a:pt x="47" y="48"/>
                  <a:pt x="47" y="46"/>
                </a:cubicBezTo>
                <a:cubicBezTo>
                  <a:pt x="47" y="33"/>
                  <a:pt x="47" y="20"/>
                  <a:pt x="47" y="7"/>
                </a:cubicBezTo>
                <a:cubicBezTo>
                  <a:pt x="89" y="7"/>
                  <a:pt x="89" y="7"/>
                  <a:pt x="89" y="7"/>
                </a:cubicBezTo>
                <a:cubicBezTo>
                  <a:pt x="89" y="44"/>
                  <a:pt x="89" y="44"/>
                  <a:pt x="89" y="44"/>
                </a:cubicBezTo>
                <a:cubicBezTo>
                  <a:pt x="96" y="38"/>
                  <a:pt x="96" y="38"/>
                  <a:pt x="96" y="38"/>
                </a:cubicBezTo>
                <a:cubicBezTo>
                  <a:pt x="96" y="4"/>
                  <a:pt x="96" y="4"/>
                  <a:pt x="96" y="4"/>
                </a:cubicBezTo>
                <a:cubicBezTo>
                  <a:pt x="96" y="0"/>
                  <a:pt x="96" y="0"/>
                  <a:pt x="96" y="0"/>
                </a:cubicBezTo>
                <a:cubicBezTo>
                  <a:pt x="92" y="0"/>
                  <a:pt x="92" y="0"/>
                  <a:pt x="92" y="0"/>
                </a:cubicBezTo>
                <a:cubicBezTo>
                  <a:pt x="42" y="0"/>
                  <a:pt x="42" y="0"/>
                  <a:pt x="42" y="0"/>
                </a:cubicBezTo>
                <a:cubicBezTo>
                  <a:pt x="0" y="43"/>
                  <a:pt x="0" y="43"/>
                  <a:pt x="0" y="43"/>
                </a:cubicBezTo>
                <a:cubicBezTo>
                  <a:pt x="0" y="117"/>
                  <a:pt x="0" y="117"/>
                  <a:pt x="0" y="117"/>
                </a:cubicBezTo>
                <a:cubicBezTo>
                  <a:pt x="0" y="120"/>
                  <a:pt x="0" y="120"/>
                  <a:pt x="0" y="120"/>
                </a:cubicBezTo>
                <a:cubicBezTo>
                  <a:pt x="3" y="120"/>
                  <a:pt x="3" y="120"/>
                  <a:pt x="3" y="120"/>
                </a:cubicBezTo>
                <a:close/>
              </a:path>
            </a:pathLst>
          </a:custGeom>
          <a:solidFill>
            <a:schemeClr val="bg1"/>
          </a:solidFill>
          <a:ln>
            <a:noFill/>
          </a:ln>
        </p:spPr>
        <p:txBody>
          <a:bodyPr vert="horz" wrap="square" lIns="121920" tIns="60960" rIns="121920" bIns="60960" numCol="1" anchor="t" anchorCtr="0" compatLnSpc="1"/>
          <a:lstStyle/>
          <a:p>
            <a:pPr defTabSz="1219200">
              <a:defRPr/>
            </a:pPr>
            <a:endParaRPr lang="zh-CN" altLang="en-US" sz="2400">
              <a:solidFill>
                <a:srgbClr val="25282B"/>
              </a:solidFill>
              <a:cs typeface="+mn-ea"/>
              <a:sym typeface="+mn-lt"/>
            </a:endParaRPr>
          </a:p>
        </p:txBody>
      </p:sp>
      <p:sp>
        <p:nvSpPr>
          <p:cNvPr id="47" name="TextBox 76"/>
          <p:cNvSpPr txBox="1"/>
          <p:nvPr/>
        </p:nvSpPr>
        <p:spPr>
          <a:xfrm>
            <a:off x="1259840" y="3107055"/>
            <a:ext cx="1842770" cy="583565"/>
          </a:xfrm>
          <a:prstGeom prst="rect">
            <a:avLst/>
          </a:prstGeom>
          <a:noFill/>
        </p:spPr>
        <p:txBody>
          <a:bodyPr wrap="square" rtlCol="0">
            <a:spAutoFit/>
          </a:bodyPr>
          <a:lstStyle/>
          <a:p>
            <a:pPr algn="ctr"/>
            <a:r>
              <a:rPr lang="zh-CN" altLang="en-US" sz="1600" b="1" dirty="0">
                <a:solidFill>
                  <a:schemeClr val="tx1">
                    <a:lumMod val="50000"/>
                  </a:schemeClr>
                </a:solidFill>
                <a:cs typeface="+mn-ea"/>
                <a:sym typeface="+mn-lt"/>
              </a:rPr>
              <a:t>水利水电工程生态环境影响研究</a:t>
            </a:r>
          </a:p>
        </p:txBody>
      </p:sp>
      <p:grpSp>
        <p:nvGrpSpPr>
          <p:cNvPr id="37" name="组合 36"/>
          <p:cNvGrpSpPr/>
          <p:nvPr/>
        </p:nvGrpSpPr>
        <p:grpSpPr>
          <a:xfrm rot="20932037" flipH="1">
            <a:off x="10437887" y="5321909"/>
            <a:ext cx="1804027" cy="1603342"/>
            <a:chOff x="176073" y="436443"/>
            <a:chExt cx="3814267" cy="3954252"/>
          </a:xfrm>
        </p:grpSpPr>
        <p:sp>
          <p:nvSpPr>
            <p:cNvPr id="39" name="等腰三角形 38"/>
            <p:cNvSpPr/>
            <p:nvPr/>
          </p:nvSpPr>
          <p:spPr>
            <a:xfrm rot="4706719">
              <a:off x="779420" y="328112"/>
              <a:ext cx="3102590" cy="331925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8" name="等腰三角形 47"/>
            <p:cNvSpPr/>
            <p:nvPr/>
          </p:nvSpPr>
          <p:spPr>
            <a:xfrm rot="4706719">
              <a:off x="1566438" y="3122874"/>
              <a:ext cx="1321558" cy="121408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9" name="等腰三角形 48"/>
            <p:cNvSpPr/>
            <p:nvPr/>
          </p:nvSpPr>
          <p:spPr>
            <a:xfrm rot="4706719">
              <a:off x="35615" y="1079874"/>
              <a:ext cx="1924335" cy="1643419"/>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50" name="组合 49"/>
          <p:cNvGrpSpPr/>
          <p:nvPr/>
        </p:nvGrpSpPr>
        <p:grpSpPr>
          <a:xfrm rot="667963">
            <a:off x="108807" y="165330"/>
            <a:ext cx="1804027" cy="1603342"/>
            <a:chOff x="176073" y="436443"/>
            <a:chExt cx="3814267" cy="3954252"/>
          </a:xfrm>
        </p:grpSpPr>
        <p:sp>
          <p:nvSpPr>
            <p:cNvPr id="51" name="等腰三角形 50"/>
            <p:cNvSpPr/>
            <p:nvPr/>
          </p:nvSpPr>
          <p:spPr>
            <a:xfrm rot="4706719">
              <a:off x="779420" y="328112"/>
              <a:ext cx="3102590" cy="3319251"/>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2" name="等腰三角形 51"/>
            <p:cNvSpPr/>
            <p:nvPr/>
          </p:nvSpPr>
          <p:spPr>
            <a:xfrm rot="4706719">
              <a:off x="1566438" y="3122874"/>
              <a:ext cx="1321558" cy="1214084"/>
            </a:xfrm>
            <a:prstGeom prst="triangl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3" name="等腰三角形 52"/>
            <p:cNvSpPr/>
            <p:nvPr/>
          </p:nvSpPr>
          <p:spPr>
            <a:xfrm rot="4706719">
              <a:off x="35615" y="1079874"/>
              <a:ext cx="1924335" cy="1643419"/>
            </a:xfrm>
            <a:prstGeom prst="triangle">
              <a:avLst/>
            </a:prstGeom>
            <a:noFill/>
            <a:ln>
              <a:solidFill>
                <a:srgbClr val="DD7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4" name="TextBox 8"/>
          <p:cNvSpPr txBox="1"/>
          <p:nvPr/>
        </p:nvSpPr>
        <p:spPr>
          <a:xfrm>
            <a:off x="3682365" y="565150"/>
            <a:ext cx="4743450" cy="492125"/>
          </a:xfrm>
          <a:prstGeom prst="rect">
            <a:avLst/>
          </a:prstGeom>
          <a:noFill/>
        </p:spPr>
        <p:txBody>
          <a:bodyPr wrap="square" lIns="0" tIns="0" rIns="0" bIns="0" rtlCol="0" anchor="ctr">
            <a:spAutoFit/>
          </a:bodyPr>
          <a:lstStyle/>
          <a:p>
            <a:pPr algn="ctr"/>
            <a:r>
              <a:rPr lang="zh-CN" altLang="en-US" sz="3200" spc="600" dirty="0">
                <a:solidFill>
                  <a:schemeClr val="tx1">
                    <a:lumMod val="75000"/>
                    <a:lumOff val="25000"/>
                  </a:schemeClr>
                </a:solidFill>
                <a:cs typeface="+mn-ea"/>
                <a:sym typeface="+mn-lt"/>
              </a:rPr>
              <a:t>四、选题（选题方向）</a:t>
            </a:r>
          </a:p>
        </p:txBody>
      </p:sp>
      <p:sp>
        <p:nvSpPr>
          <p:cNvPr id="2" name="Rectangle 21"/>
          <p:cNvSpPr/>
          <p:nvPr/>
        </p:nvSpPr>
        <p:spPr>
          <a:xfrm>
            <a:off x="9393555" y="2292350"/>
            <a:ext cx="1963420" cy="1770380"/>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 name="Trapezoid 23@|1FFC:192|FBC:16777215|LFC:16777215|LBC:16777215"/>
          <p:cNvSpPr/>
          <p:nvPr/>
        </p:nvSpPr>
        <p:spPr>
          <a:xfrm>
            <a:off x="9721215" y="208597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 name="Pentagon 24@|1FFC:2381804|FBC:16777215|LFC:16777215|LBC:16777215"/>
          <p:cNvSpPr/>
          <p:nvPr/>
        </p:nvSpPr>
        <p:spPr>
          <a:xfrm rot="5400000">
            <a:off x="9949815" y="1995170"/>
            <a:ext cx="795655" cy="974725"/>
          </a:xfrm>
          <a:prstGeom prst="homePlate">
            <a:avLst>
              <a:gd name="adj" fmla="val 31720"/>
            </a:avLst>
          </a:prstGeom>
          <a:solidFill>
            <a:schemeClr val="accent4">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5" name="Freeform 53"/>
          <p:cNvSpPr>
            <a:spLocks noEditPoints="1"/>
          </p:cNvSpPr>
          <p:nvPr/>
        </p:nvSpPr>
        <p:spPr bwMode="auto">
          <a:xfrm>
            <a:off x="10158730" y="2295525"/>
            <a:ext cx="377825" cy="355600"/>
          </a:xfrm>
          <a:custGeom>
            <a:avLst/>
            <a:gdLst>
              <a:gd name="T0" fmla="*/ 38 w 128"/>
              <a:gd name="T1" fmla="*/ 99 h 120"/>
              <a:gd name="T2" fmla="*/ 55 w 128"/>
              <a:gd name="T3" fmla="*/ 99 h 120"/>
              <a:gd name="T4" fmla="*/ 55 w 128"/>
              <a:gd name="T5" fmla="*/ 103 h 120"/>
              <a:gd name="T6" fmla="*/ 38 w 128"/>
              <a:gd name="T7" fmla="*/ 103 h 120"/>
              <a:gd name="T8" fmla="*/ 38 w 128"/>
              <a:gd name="T9" fmla="*/ 99 h 120"/>
              <a:gd name="T10" fmla="*/ 88 w 128"/>
              <a:gd name="T11" fmla="*/ 98 h 120"/>
              <a:gd name="T12" fmla="*/ 60 w 128"/>
              <a:gd name="T13" fmla="*/ 103 h 120"/>
              <a:gd name="T14" fmla="*/ 65 w 128"/>
              <a:gd name="T15" fmla="*/ 76 h 120"/>
              <a:gd name="T16" fmla="*/ 105 w 128"/>
              <a:gd name="T17" fmla="*/ 35 h 120"/>
              <a:gd name="T18" fmla="*/ 128 w 128"/>
              <a:gd name="T19" fmla="*/ 57 h 120"/>
              <a:gd name="T20" fmla="*/ 88 w 128"/>
              <a:gd name="T21" fmla="*/ 98 h 120"/>
              <a:gd name="T22" fmla="*/ 83 w 128"/>
              <a:gd name="T23" fmla="*/ 87 h 120"/>
              <a:gd name="T24" fmla="*/ 117 w 128"/>
              <a:gd name="T25" fmla="*/ 52 h 120"/>
              <a:gd name="T26" fmla="*/ 114 w 128"/>
              <a:gd name="T27" fmla="*/ 49 h 120"/>
              <a:gd name="T28" fmla="*/ 80 w 128"/>
              <a:gd name="T29" fmla="*/ 84 h 120"/>
              <a:gd name="T30" fmla="*/ 83 w 128"/>
              <a:gd name="T31" fmla="*/ 87 h 120"/>
              <a:gd name="T32" fmla="*/ 85 w 128"/>
              <a:gd name="T33" fmla="*/ 95 h 120"/>
              <a:gd name="T34" fmla="*/ 73 w 128"/>
              <a:gd name="T35" fmla="*/ 97 h 120"/>
              <a:gd name="T36" fmla="*/ 66 w 128"/>
              <a:gd name="T37" fmla="*/ 90 h 120"/>
              <a:gd name="T38" fmla="*/ 68 w 128"/>
              <a:gd name="T39" fmla="*/ 78 h 120"/>
              <a:gd name="T40" fmla="*/ 85 w 128"/>
              <a:gd name="T41" fmla="*/ 95 h 120"/>
              <a:gd name="T42" fmla="*/ 74 w 128"/>
              <a:gd name="T43" fmla="*/ 78 h 120"/>
              <a:gd name="T44" fmla="*/ 108 w 128"/>
              <a:gd name="T45" fmla="*/ 43 h 120"/>
              <a:gd name="T46" fmla="*/ 106 w 128"/>
              <a:gd name="T47" fmla="*/ 40 h 120"/>
              <a:gd name="T48" fmla="*/ 71 w 128"/>
              <a:gd name="T49" fmla="*/ 76 h 120"/>
              <a:gd name="T50" fmla="*/ 74 w 128"/>
              <a:gd name="T51" fmla="*/ 78 h 120"/>
              <a:gd name="T52" fmla="*/ 3 w 128"/>
              <a:gd name="T53" fmla="*/ 120 h 120"/>
              <a:gd name="T54" fmla="*/ 92 w 128"/>
              <a:gd name="T55" fmla="*/ 120 h 120"/>
              <a:gd name="T56" fmla="*/ 96 w 128"/>
              <a:gd name="T57" fmla="*/ 120 h 120"/>
              <a:gd name="T58" fmla="*/ 96 w 128"/>
              <a:gd name="T59" fmla="*/ 117 h 120"/>
              <a:gd name="T60" fmla="*/ 96 w 128"/>
              <a:gd name="T61" fmla="*/ 96 h 120"/>
              <a:gd name="T62" fmla="*/ 89 w 128"/>
              <a:gd name="T63" fmla="*/ 103 h 120"/>
              <a:gd name="T64" fmla="*/ 89 w 128"/>
              <a:gd name="T65" fmla="*/ 114 h 120"/>
              <a:gd name="T66" fmla="*/ 7 w 128"/>
              <a:gd name="T67" fmla="*/ 114 h 120"/>
              <a:gd name="T68" fmla="*/ 7 w 128"/>
              <a:gd name="T69" fmla="*/ 49 h 120"/>
              <a:gd name="T70" fmla="*/ 45 w 128"/>
              <a:gd name="T71" fmla="*/ 49 h 120"/>
              <a:gd name="T72" fmla="*/ 47 w 128"/>
              <a:gd name="T73" fmla="*/ 46 h 120"/>
              <a:gd name="T74" fmla="*/ 47 w 128"/>
              <a:gd name="T75" fmla="*/ 7 h 120"/>
              <a:gd name="T76" fmla="*/ 89 w 128"/>
              <a:gd name="T77" fmla="*/ 7 h 120"/>
              <a:gd name="T78" fmla="*/ 89 w 128"/>
              <a:gd name="T79" fmla="*/ 44 h 120"/>
              <a:gd name="T80" fmla="*/ 96 w 128"/>
              <a:gd name="T81" fmla="*/ 38 h 120"/>
              <a:gd name="T82" fmla="*/ 96 w 128"/>
              <a:gd name="T83" fmla="*/ 4 h 120"/>
              <a:gd name="T84" fmla="*/ 96 w 128"/>
              <a:gd name="T85" fmla="*/ 0 h 120"/>
              <a:gd name="T86" fmla="*/ 92 w 128"/>
              <a:gd name="T87" fmla="*/ 0 h 120"/>
              <a:gd name="T88" fmla="*/ 42 w 128"/>
              <a:gd name="T89" fmla="*/ 0 h 120"/>
              <a:gd name="T90" fmla="*/ 0 w 128"/>
              <a:gd name="T91" fmla="*/ 43 h 120"/>
              <a:gd name="T92" fmla="*/ 0 w 128"/>
              <a:gd name="T93" fmla="*/ 117 h 120"/>
              <a:gd name="T94" fmla="*/ 0 w 128"/>
              <a:gd name="T95" fmla="*/ 120 h 120"/>
              <a:gd name="T96" fmla="*/ 3 w 128"/>
              <a:gd name="T97"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120">
                <a:moveTo>
                  <a:pt x="38" y="99"/>
                </a:moveTo>
                <a:cubicBezTo>
                  <a:pt x="55" y="99"/>
                  <a:pt x="55" y="99"/>
                  <a:pt x="55" y="99"/>
                </a:cubicBezTo>
                <a:cubicBezTo>
                  <a:pt x="55" y="103"/>
                  <a:pt x="55" y="103"/>
                  <a:pt x="55" y="103"/>
                </a:cubicBezTo>
                <a:cubicBezTo>
                  <a:pt x="38" y="103"/>
                  <a:pt x="38" y="103"/>
                  <a:pt x="38" y="103"/>
                </a:cubicBezTo>
                <a:cubicBezTo>
                  <a:pt x="38" y="99"/>
                  <a:pt x="38" y="99"/>
                  <a:pt x="38" y="99"/>
                </a:cubicBezTo>
                <a:close/>
                <a:moveTo>
                  <a:pt x="88" y="98"/>
                </a:moveTo>
                <a:cubicBezTo>
                  <a:pt x="60" y="103"/>
                  <a:pt x="60" y="103"/>
                  <a:pt x="60" y="103"/>
                </a:cubicBezTo>
                <a:cubicBezTo>
                  <a:pt x="65" y="76"/>
                  <a:pt x="65" y="76"/>
                  <a:pt x="65" y="76"/>
                </a:cubicBezTo>
                <a:cubicBezTo>
                  <a:pt x="105" y="35"/>
                  <a:pt x="105" y="35"/>
                  <a:pt x="105" y="35"/>
                </a:cubicBezTo>
                <a:cubicBezTo>
                  <a:pt x="128" y="57"/>
                  <a:pt x="128" y="57"/>
                  <a:pt x="128" y="57"/>
                </a:cubicBezTo>
                <a:cubicBezTo>
                  <a:pt x="88" y="98"/>
                  <a:pt x="88" y="98"/>
                  <a:pt x="88" y="98"/>
                </a:cubicBezTo>
                <a:close/>
                <a:moveTo>
                  <a:pt x="83" y="87"/>
                </a:moveTo>
                <a:cubicBezTo>
                  <a:pt x="117" y="52"/>
                  <a:pt x="117" y="52"/>
                  <a:pt x="117" y="52"/>
                </a:cubicBezTo>
                <a:cubicBezTo>
                  <a:pt x="114" y="49"/>
                  <a:pt x="114" y="49"/>
                  <a:pt x="114" y="49"/>
                </a:cubicBezTo>
                <a:cubicBezTo>
                  <a:pt x="80" y="84"/>
                  <a:pt x="80" y="84"/>
                  <a:pt x="80" y="84"/>
                </a:cubicBezTo>
                <a:cubicBezTo>
                  <a:pt x="83" y="87"/>
                  <a:pt x="83" y="87"/>
                  <a:pt x="83" y="87"/>
                </a:cubicBezTo>
                <a:close/>
                <a:moveTo>
                  <a:pt x="85" y="95"/>
                </a:moveTo>
                <a:cubicBezTo>
                  <a:pt x="73" y="97"/>
                  <a:pt x="73" y="97"/>
                  <a:pt x="73" y="97"/>
                </a:cubicBezTo>
                <a:cubicBezTo>
                  <a:pt x="66" y="90"/>
                  <a:pt x="66" y="90"/>
                  <a:pt x="66" y="90"/>
                </a:cubicBezTo>
                <a:cubicBezTo>
                  <a:pt x="68" y="78"/>
                  <a:pt x="68" y="78"/>
                  <a:pt x="68" y="78"/>
                </a:cubicBezTo>
                <a:cubicBezTo>
                  <a:pt x="85" y="95"/>
                  <a:pt x="85" y="95"/>
                  <a:pt x="85" y="95"/>
                </a:cubicBezTo>
                <a:close/>
                <a:moveTo>
                  <a:pt x="74" y="78"/>
                </a:moveTo>
                <a:cubicBezTo>
                  <a:pt x="108" y="43"/>
                  <a:pt x="108" y="43"/>
                  <a:pt x="108" y="43"/>
                </a:cubicBezTo>
                <a:cubicBezTo>
                  <a:pt x="106" y="40"/>
                  <a:pt x="106" y="40"/>
                  <a:pt x="106" y="40"/>
                </a:cubicBezTo>
                <a:cubicBezTo>
                  <a:pt x="71" y="76"/>
                  <a:pt x="71" y="76"/>
                  <a:pt x="71" y="76"/>
                </a:cubicBezTo>
                <a:cubicBezTo>
                  <a:pt x="74" y="78"/>
                  <a:pt x="74" y="78"/>
                  <a:pt x="74" y="78"/>
                </a:cubicBezTo>
                <a:close/>
                <a:moveTo>
                  <a:pt x="3" y="120"/>
                </a:moveTo>
                <a:cubicBezTo>
                  <a:pt x="92" y="120"/>
                  <a:pt x="92" y="120"/>
                  <a:pt x="92" y="120"/>
                </a:cubicBezTo>
                <a:cubicBezTo>
                  <a:pt x="96" y="120"/>
                  <a:pt x="96" y="120"/>
                  <a:pt x="96" y="120"/>
                </a:cubicBezTo>
                <a:cubicBezTo>
                  <a:pt x="96" y="117"/>
                  <a:pt x="96" y="117"/>
                  <a:pt x="96" y="117"/>
                </a:cubicBezTo>
                <a:cubicBezTo>
                  <a:pt x="96" y="96"/>
                  <a:pt x="96" y="96"/>
                  <a:pt x="96" y="96"/>
                </a:cubicBezTo>
                <a:cubicBezTo>
                  <a:pt x="89" y="103"/>
                  <a:pt x="89" y="103"/>
                  <a:pt x="89" y="103"/>
                </a:cubicBezTo>
                <a:cubicBezTo>
                  <a:pt x="89" y="114"/>
                  <a:pt x="89" y="114"/>
                  <a:pt x="89" y="114"/>
                </a:cubicBezTo>
                <a:cubicBezTo>
                  <a:pt x="7" y="114"/>
                  <a:pt x="7" y="114"/>
                  <a:pt x="7" y="114"/>
                </a:cubicBezTo>
                <a:cubicBezTo>
                  <a:pt x="7" y="49"/>
                  <a:pt x="7" y="49"/>
                  <a:pt x="7" y="49"/>
                </a:cubicBezTo>
                <a:cubicBezTo>
                  <a:pt x="19" y="49"/>
                  <a:pt x="32" y="49"/>
                  <a:pt x="45" y="49"/>
                </a:cubicBezTo>
                <a:cubicBezTo>
                  <a:pt x="46" y="49"/>
                  <a:pt x="47" y="48"/>
                  <a:pt x="47" y="46"/>
                </a:cubicBezTo>
                <a:cubicBezTo>
                  <a:pt x="47" y="33"/>
                  <a:pt x="47" y="20"/>
                  <a:pt x="47" y="7"/>
                </a:cubicBezTo>
                <a:cubicBezTo>
                  <a:pt x="89" y="7"/>
                  <a:pt x="89" y="7"/>
                  <a:pt x="89" y="7"/>
                </a:cubicBezTo>
                <a:cubicBezTo>
                  <a:pt x="89" y="44"/>
                  <a:pt x="89" y="44"/>
                  <a:pt x="89" y="44"/>
                </a:cubicBezTo>
                <a:cubicBezTo>
                  <a:pt x="96" y="38"/>
                  <a:pt x="96" y="38"/>
                  <a:pt x="96" y="38"/>
                </a:cubicBezTo>
                <a:cubicBezTo>
                  <a:pt x="96" y="4"/>
                  <a:pt x="96" y="4"/>
                  <a:pt x="96" y="4"/>
                </a:cubicBezTo>
                <a:cubicBezTo>
                  <a:pt x="96" y="0"/>
                  <a:pt x="96" y="0"/>
                  <a:pt x="96" y="0"/>
                </a:cubicBezTo>
                <a:cubicBezTo>
                  <a:pt x="92" y="0"/>
                  <a:pt x="92" y="0"/>
                  <a:pt x="92" y="0"/>
                </a:cubicBezTo>
                <a:cubicBezTo>
                  <a:pt x="42" y="0"/>
                  <a:pt x="42" y="0"/>
                  <a:pt x="42" y="0"/>
                </a:cubicBezTo>
                <a:cubicBezTo>
                  <a:pt x="0" y="43"/>
                  <a:pt x="0" y="43"/>
                  <a:pt x="0" y="43"/>
                </a:cubicBezTo>
                <a:cubicBezTo>
                  <a:pt x="0" y="117"/>
                  <a:pt x="0" y="117"/>
                  <a:pt x="0" y="117"/>
                </a:cubicBezTo>
                <a:cubicBezTo>
                  <a:pt x="0" y="120"/>
                  <a:pt x="0" y="120"/>
                  <a:pt x="0" y="120"/>
                </a:cubicBezTo>
                <a:cubicBezTo>
                  <a:pt x="3" y="120"/>
                  <a:pt x="3" y="120"/>
                  <a:pt x="3" y="120"/>
                </a:cubicBezTo>
                <a:close/>
              </a:path>
            </a:pathLst>
          </a:custGeom>
          <a:solidFill>
            <a:schemeClr val="bg1"/>
          </a:solidFill>
          <a:ln>
            <a:noFill/>
          </a:ln>
        </p:spPr>
        <p:txBody>
          <a:bodyPr vert="horz" wrap="square" lIns="121920" tIns="60960" rIns="121920" bIns="60960" numCol="1" anchor="t" anchorCtr="0" compatLnSpc="1"/>
          <a:lstStyle/>
          <a:p>
            <a:pPr defTabSz="1219200">
              <a:defRPr/>
            </a:pPr>
            <a:endParaRPr lang="zh-CN" altLang="en-US" sz="2400">
              <a:solidFill>
                <a:srgbClr val="25282B"/>
              </a:solidFill>
              <a:cs typeface="+mn-ea"/>
              <a:sym typeface="+mn-lt"/>
            </a:endParaRPr>
          </a:p>
        </p:txBody>
      </p:sp>
      <p:sp>
        <p:nvSpPr>
          <p:cNvPr id="9" name="TextBox 8"/>
          <p:cNvSpPr txBox="1"/>
          <p:nvPr/>
        </p:nvSpPr>
        <p:spPr>
          <a:xfrm>
            <a:off x="4182067" y="1156649"/>
            <a:ext cx="3744178" cy="307340"/>
          </a:xfrm>
          <a:prstGeom prst="rect">
            <a:avLst/>
          </a:prstGeom>
          <a:noFill/>
        </p:spPr>
        <p:txBody>
          <a:bodyPr wrap="square" lIns="0" tIns="0" rIns="0" bIns="0" rtlCol="0" anchor="ctr">
            <a:spAutoFit/>
          </a:bodyPr>
          <a:lstStyle/>
          <a:p>
            <a:pPr algn="ctr"/>
            <a:r>
              <a:rPr lang="zh-CN" altLang="en-US" sz="2000" spc="600" dirty="0">
                <a:solidFill>
                  <a:schemeClr val="tx1">
                    <a:lumMod val="75000"/>
                    <a:lumOff val="25000"/>
                  </a:schemeClr>
                </a:solidFill>
                <a:cs typeface="+mn-ea"/>
                <a:sym typeface="+mn-lt"/>
              </a:rPr>
              <a:t>水利水电工程</a:t>
            </a:r>
          </a:p>
        </p:txBody>
      </p:sp>
      <p:sp>
        <p:nvSpPr>
          <p:cNvPr id="12" name="TextBox 76"/>
          <p:cNvSpPr txBox="1"/>
          <p:nvPr/>
        </p:nvSpPr>
        <p:spPr>
          <a:xfrm>
            <a:off x="3389630" y="3217545"/>
            <a:ext cx="1713230" cy="337185"/>
          </a:xfrm>
          <a:prstGeom prst="rect">
            <a:avLst/>
          </a:prstGeom>
          <a:noFill/>
        </p:spPr>
        <p:txBody>
          <a:bodyPr wrap="square" rtlCol="0">
            <a:spAutoFit/>
          </a:bodyPr>
          <a:lstStyle/>
          <a:p>
            <a:pPr algn="l"/>
            <a:r>
              <a:rPr lang="zh-CN" altLang="en-US" sz="1600" b="1" dirty="0">
                <a:solidFill>
                  <a:schemeClr val="tx1">
                    <a:lumMod val="50000"/>
                  </a:schemeClr>
                </a:solidFill>
                <a:cs typeface="+mn-ea"/>
                <a:sym typeface="+mn-lt"/>
              </a:rPr>
              <a:t>水土保持研究</a:t>
            </a:r>
          </a:p>
        </p:txBody>
      </p:sp>
      <p:sp>
        <p:nvSpPr>
          <p:cNvPr id="15" name="TextBox 76"/>
          <p:cNvSpPr txBox="1"/>
          <p:nvPr/>
        </p:nvSpPr>
        <p:spPr>
          <a:xfrm>
            <a:off x="5376545" y="3118485"/>
            <a:ext cx="1713230" cy="583565"/>
          </a:xfrm>
          <a:prstGeom prst="rect">
            <a:avLst/>
          </a:prstGeom>
          <a:noFill/>
        </p:spPr>
        <p:txBody>
          <a:bodyPr wrap="square" rtlCol="0">
            <a:spAutoFit/>
          </a:bodyPr>
          <a:lstStyle/>
          <a:p>
            <a:pPr algn="ctr"/>
            <a:r>
              <a:rPr lang="zh-CN" altLang="en-US" sz="1600" b="1" dirty="0">
                <a:solidFill>
                  <a:schemeClr val="tx1">
                    <a:lumMod val="50000"/>
                  </a:schemeClr>
                </a:solidFill>
                <a:cs typeface="+mn-ea"/>
                <a:sym typeface="+mn-lt"/>
              </a:rPr>
              <a:t>水利水电水资源评价研究</a:t>
            </a:r>
          </a:p>
        </p:txBody>
      </p:sp>
      <p:sp>
        <p:nvSpPr>
          <p:cNvPr id="18" name="TextBox 76"/>
          <p:cNvSpPr txBox="1"/>
          <p:nvPr/>
        </p:nvSpPr>
        <p:spPr>
          <a:xfrm>
            <a:off x="7392670" y="3217545"/>
            <a:ext cx="1833245" cy="337185"/>
          </a:xfrm>
          <a:prstGeom prst="rect">
            <a:avLst/>
          </a:prstGeom>
          <a:noFill/>
        </p:spPr>
        <p:txBody>
          <a:bodyPr wrap="square" rtlCol="0">
            <a:spAutoFit/>
          </a:bodyPr>
          <a:lstStyle/>
          <a:p>
            <a:pPr algn="l"/>
            <a:r>
              <a:rPr lang="zh-CN" altLang="en-US" sz="1600" b="1" dirty="0">
                <a:solidFill>
                  <a:schemeClr val="tx1">
                    <a:lumMod val="50000"/>
                  </a:schemeClr>
                </a:solidFill>
                <a:cs typeface="+mn-ea"/>
                <a:sym typeface="+mn-lt"/>
              </a:rPr>
              <a:t>病险水库整治研究</a:t>
            </a:r>
          </a:p>
        </p:txBody>
      </p:sp>
      <p:sp>
        <p:nvSpPr>
          <p:cNvPr id="21" name="TextBox 76"/>
          <p:cNvSpPr txBox="1"/>
          <p:nvPr/>
        </p:nvSpPr>
        <p:spPr>
          <a:xfrm>
            <a:off x="9457690" y="3217545"/>
            <a:ext cx="1837055" cy="337185"/>
          </a:xfrm>
          <a:prstGeom prst="rect">
            <a:avLst/>
          </a:prstGeom>
          <a:noFill/>
        </p:spPr>
        <p:txBody>
          <a:bodyPr wrap="square" rtlCol="0">
            <a:spAutoFit/>
          </a:bodyPr>
          <a:lstStyle/>
          <a:p>
            <a:pPr algn="l"/>
            <a:r>
              <a:rPr lang="zh-CN" altLang="en-US" sz="1600" b="1" dirty="0">
                <a:solidFill>
                  <a:schemeClr val="tx1">
                    <a:lumMod val="50000"/>
                  </a:schemeClr>
                </a:solidFill>
                <a:cs typeface="+mn-ea"/>
                <a:sym typeface="+mn-lt"/>
              </a:rPr>
              <a:t>水闸渗流问题研究</a:t>
            </a:r>
          </a:p>
        </p:txBody>
      </p:sp>
      <p:sp>
        <p:nvSpPr>
          <p:cNvPr id="6" name="Rectangle 8"/>
          <p:cNvSpPr/>
          <p:nvPr/>
        </p:nvSpPr>
        <p:spPr>
          <a:xfrm>
            <a:off x="1139825" y="4408170"/>
            <a:ext cx="1963420" cy="1770380"/>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7" name="Trapezoid 10@|1FFC:3506772|FBC:16777215|LFC:16777215|LBC:16777215"/>
          <p:cNvSpPr/>
          <p:nvPr/>
        </p:nvSpPr>
        <p:spPr>
          <a:xfrm>
            <a:off x="1522730" y="420179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8" name="Pentagon 9@|1FFC:4308095|FBC:16777215|LFC:16777215|LBC:16777215"/>
          <p:cNvSpPr/>
          <p:nvPr/>
        </p:nvSpPr>
        <p:spPr>
          <a:xfrm rot="5400000">
            <a:off x="1751330" y="4110990"/>
            <a:ext cx="795655" cy="974725"/>
          </a:xfrm>
          <a:prstGeom prst="homePlate">
            <a:avLst>
              <a:gd name="adj" fmla="val 31720"/>
            </a:avLst>
          </a:prstGeom>
          <a:solidFill>
            <a:schemeClr val="accent2">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22" name="Rectangle 15"/>
          <p:cNvSpPr/>
          <p:nvPr/>
        </p:nvSpPr>
        <p:spPr>
          <a:xfrm>
            <a:off x="3223260" y="4408170"/>
            <a:ext cx="1963420" cy="1771015"/>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23" name="Trapezoid 17@|1FFC:1137349|FBC:16777215|LFC:16777215|LBC:16777215"/>
          <p:cNvSpPr/>
          <p:nvPr/>
        </p:nvSpPr>
        <p:spPr>
          <a:xfrm>
            <a:off x="3618865" y="420179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24" name="Pentagon 18@|1FFC:1554685|FBC:16777215|LFC:16777215|LBC:16777215"/>
          <p:cNvSpPr/>
          <p:nvPr/>
        </p:nvSpPr>
        <p:spPr>
          <a:xfrm rot="5400000">
            <a:off x="3848100" y="4110990"/>
            <a:ext cx="795655" cy="974725"/>
          </a:xfrm>
          <a:prstGeom prst="homePlate">
            <a:avLst>
              <a:gd name="adj" fmla="val 31720"/>
            </a:avLst>
          </a:prstGeom>
          <a:solidFill>
            <a:schemeClr val="accent1">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25" name="Rectangle 21"/>
          <p:cNvSpPr/>
          <p:nvPr/>
        </p:nvSpPr>
        <p:spPr>
          <a:xfrm>
            <a:off x="5287645" y="4408170"/>
            <a:ext cx="1963420" cy="1771015"/>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26" name="Trapezoid 23@|1FFC:192|FBC:16777215|LFC:16777215|LBC:16777215"/>
          <p:cNvSpPr/>
          <p:nvPr/>
        </p:nvSpPr>
        <p:spPr>
          <a:xfrm>
            <a:off x="5634355" y="420179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0" name="Pentagon 24@|1FFC:2381804|FBC:16777215|LFC:16777215|LBC:16777215"/>
          <p:cNvSpPr/>
          <p:nvPr/>
        </p:nvSpPr>
        <p:spPr>
          <a:xfrm rot="5400000">
            <a:off x="5862955" y="4110990"/>
            <a:ext cx="795655" cy="974725"/>
          </a:xfrm>
          <a:prstGeom prst="homePlate">
            <a:avLst>
              <a:gd name="adj" fmla="val 31720"/>
            </a:avLst>
          </a:prstGeom>
          <a:solidFill>
            <a:schemeClr val="accent4">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1" name="Rectangle 21"/>
          <p:cNvSpPr/>
          <p:nvPr/>
        </p:nvSpPr>
        <p:spPr>
          <a:xfrm>
            <a:off x="7322185" y="4408170"/>
            <a:ext cx="1963420" cy="1770380"/>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2" name="Trapezoid 23@|1FFC:192|FBC:16777215|LFC:16777215|LBC:16777215"/>
          <p:cNvSpPr/>
          <p:nvPr/>
        </p:nvSpPr>
        <p:spPr>
          <a:xfrm>
            <a:off x="7682230" y="420179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6" name="Pentagon 24@|1FFC:2381804|FBC:16777215|LFC:16777215|LBC:16777215"/>
          <p:cNvSpPr/>
          <p:nvPr/>
        </p:nvSpPr>
        <p:spPr>
          <a:xfrm rot="5400000">
            <a:off x="7910830" y="4110990"/>
            <a:ext cx="795655" cy="974725"/>
          </a:xfrm>
          <a:prstGeom prst="homePlate">
            <a:avLst>
              <a:gd name="adj" fmla="val 31720"/>
            </a:avLst>
          </a:prstGeom>
          <a:solidFill>
            <a:schemeClr val="accent1">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55" name="Freeform 59"/>
          <p:cNvSpPr>
            <a:spLocks noEditPoints="1"/>
          </p:cNvSpPr>
          <p:nvPr/>
        </p:nvSpPr>
        <p:spPr bwMode="auto">
          <a:xfrm>
            <a:off x="4053840" y="4411345"/>
            <a:ext cx="384810" cy="384810"/>
          </a:xfrm>
          <a:custGeom>
            <a:avLst/>
            <a:gdLst/>
            <a:ahLst/>
            <a:cxnLst>
              <a:cxn ang="0">
                <a:pos x="129" y="1"/>
              </a:cxn>
              <a:cxn ang="0">
                <a:pos x="87" y="12"/>
              </a:cxn>
              <a:cxn ang="0">
                <a:pos x="53" y="32"/>
              </a:cxn>
              <a:cxn ang="0">
                <a:pos x="26" y="63"/>
              </a:cxn>
              <a:cxn ang="0">
                <a:pos x="8" y="101"/>
              </a:cxn>
              <a:cxn ang="0">
                <a:pos x="0" y="143"/>
              </a:cxn>
              <a:cxn ang="0">
                <a:pos x="4" y="172"/>
              </a:cxn>
              <a:cxn ang="0">
                <a:pos x="19" y="212"/>
              </a:cxn>
              <a:cxn ang="0">
                <a:pos x="42" y="244"/>
              </a:cxn>
              <a:cxn ang="0">
                <a:pos x="75" y="270"/>
              </a:cxn>
              <a:cxn ang="0">
                <a:pos x="115" y="284"/>
              </a:cxn>
              <a:cxn ang="0">
                <a:pos x="144" y="286"/>
              </a:cxn>
              <a:cxn ang="0">
                <a:pos x="185" y="281"/>
              </a:cxn>
              <a:cxn ang="0">
                <a:pos x="223" y="263"/>
              </a:cxn>
              <a:cxn ang="0">
                <a:pos x="254" y="235"/>
              </a:cxn>
              <a:cxn ang="0">
                <a:pos x="276" y="199"/>
              </a:cxn>
              <a:cxn ang="0">
                <a:pos x="285" y="157"/>
              </a:cxn>
              <a:cxn ang="0">
                <a:pos x="285" y="128"/>
              </a:cxn>
              <a:cxn ang="0">
                <a:pos x="276" y="89"/>
              </a:cxn>
              <a:cxn ang="0">
                <a:pos x="254" y="52"/>
              </a:cxn>
              <a:cxn ang="0">
                <a:pos x="223" y="25"/>
              </a:cxn>
              <a:cxn ang="0">
                <a:pos x="185" y="7"/>
              </a:cxn>
              <a:cxn ang="0">
                <a:pos x="144" y="0"/>
              </a:cxn>
              <a:cxn ang="0">
                <a:pos x="144" y="252"/>
              </a:cxn>
              <a:cxn ang="0">
                <a:pos x="102" y="243"/>
              </a:cxn>
              <a:cxn ang="0">
                <a:pos x="55" y="203"/>
              </a:cxn>
              <a:cxn ang="0">
                <a:pos x="37" y="154"/>
              </a:cxn>
              <a:cxn ang="0">
                <a:pos x="37" y="132"/>
              </a:cxn>
              <a:cxn ang="0">
                <a:pos x="55" y="83"/>
              </a:cxn>
              <a:cxn ang="0">
                <a:pos x="102" y="45"/>
              </a:cxn>
              <a:cxn ang="0">
                <a:pos x="144" y="36"/>
              </a:cxn>
              <a:cxn ang="0">
                <a:pos x="165" y="38"/>
              </a:cxn>
              <a:cxn ang="0">
                <a:pos x="220" y="67"/>
              </a:cxn>
              <a:cxn ang="0">
                <a:pos x="249" y="121"/>
              </a:cxn>
              <a:cxn ang="0">
                <a:pos x="251" y="143"/>
              </a:cxn>
              <a:cxn ang="0">
                <a:pos x="241" y="185"/>
              </a:cxn>
              <a:cxn ang="0">
                <a:pos x="203" y="232"/>
              </a:cxn>
              <a:cxn ang="0">
                <a:pos x="154" y="250"/>
              </a:cxn>
              <a:cxn ang="0">
                <a:pos x="232" y="143"/>
              </a:cxn>
              <a:cxn ang="0">
                <a:pos x="227" y="156"/>
              </a:cxn>
              <a:cxn ang="0">
                <a:pos x="144" y="161"/>
              </a:cxn>
              <a:cxn ang="0">
                <a:pos x="131" y="156"/>
              </a:cxn>
              <a:cxn ang="0">
                <a:pos x="125" y="72"/>
              </a:cxn>
              <a:cxn ang="0">
                <a:pos x="131" y="60"/>
              </a:cxn>
              <a:cxn ang="0">
                <a:pos x="144" y="54"/>
              </a:cxn>
              <a:cxn ang="0">
                <a:pos x="160" y="65"/>
              </a:cxn>
              <a:cxn ang="0">
                <a:pos x="214" y="125"/>
              </a:cxn>
              <a:cxn ang="0">
                <a:pos x="227" y="130"/>
              </a:cxn>
              <a:cxn ang="0">
                <a:pos x="232" y="143"/>
              </a:cxn>
            </a:cxnLst>
            <a:rect l="0" t="0" r="r" b="b"/>
            <a:pathLst>
              <a:path w="287" h="286">
                <a:moveTo>
                  <a:pt x="144" y="0"/>
                </a:moveTo>
                <a:lnTo>
                  <a:pt x="144" y="0"/>
                </a:lnTo>
                <a:lnTo>
                  <a:pt x="129" y="1"/>
                </a:lnTo>
                <a:lnTo>
                  <a:pt x="115" y="3"/>
                </a:lnTo>
                <a:lnTo>
                  <a:pt x="100" y="7"/>
                </a:lnTo>
                <a:lnTo>
                  <a:pt x="87" y="12"/>
                </a:lnTo>
                <a:lnTo>
                  <a:pt x="75" y="18"/>
                </a:lnTo>
                <a:lnTo>
                  <a:pt x="64" y="25"/>
                </a:lnTo>
                <a:lnTo>
                  <a:pt x="53" y="32"/>
                </a:lnTo>
                <a:lnTo>
                  <a:pt x="42" y="43"/>
                </a:lnTo>
                <a:lnTo>
                  <a:pt x="33" y="52"/>
                </a:lnTo>
                <a:lnTo>
                  <a:pt x="26" y="63"/>
                </a:lnTo>
                <a:lnTo>
                  <a:pt x="19" y="76"/>
                </a:lnTo>
                <a:lnTo>
                  <a:pt x="11" y="89"/>
                </a:lnTo>
                <a:lnTo>
                  <a:pt x="8" y="101"/>
                </a:lnTo>
                <a:lnTo>
                  <a:pt x="4" y="114"/>
                </a:lnTo>
                <a:lnTo>
                  <a:pt x="0" y="128"/>
                </a:lnTo>
                <a:lnTo>
                  <a:pt x="0" y="143"/>
                </a:lnTo>
                <a:lnTo>
                  <a:pt x="0" y="143"/>
                </a:lnTo>
                <a:lnTo>
                  <a:pt x="0" y="157"/>
                </a:lnTo>
                <a:lnTo>
                  <a:pt x="4" y="172"/>
                </a:lnTo>
                <a:lnTo>
                  <a:pt x="8" y="186"/>
                </a:lnTo>
                <a:lnTo>
                  <a:pt x="11" y="199"/>
                </a:lnTo>
                <a:lnTo>
                  <a:pt x="19" y="212"/>
                </a:lnTo>
                <a:lnTo>
                  <a:pt x="26" y="223"/>
                </a:lnTo>
                <a:lnTo>
                  <a:pt x="33" y="235"/>
                </a:lnTo>
                <a:lnTo>
                  <a:pt x="42" y="244"/>
                </a:lnTo>
                <a:lnTo>
                  <a:pt x="53" y="253"/>
                </a:lnTo>
                <a:lnTo>
                  <a:pt x="64" y="263"/>
                </a:lnTo>
                <a:lnTo>
                  <a:pt x="75" y="270"/>
                </a:lnTo>
                <a:lnTo>
                  <a:pt x="87" y="275"/>
                </a:lnTo>
                <a:lnTo>
                  <a:pt x="100" y="281"/>
                </a:lnTo>
                <a:lnTo>
                  <a:pt x="115" y="284"/>
                </a:lnTo>
                <a:lnTo>
                  <a:pt x="129" y="286"/>
                </a:lnTo>
                <a:lnTo>
                  <a:pt x="144" y="286"/>
                </a:lnTo>
                <a:lnTo>
                  <a:pt x="144" y="286"/>
                </a:lnTo>
                <a:lnTo>
                  <a:pt x="158" y="286"/>
                </a:lnTo>
                <a:lnTo>
                  <a:pt x="173" y="284"/>
                </a:lnTo>
                <a:lnTo>
                  <a:pt x="185" y="281"/>
                </a:lnTo>
                <a:lnTo>
                  <a:pt x="200" y="275"/>
                </a:lnTo>
                <a:lnTo>
                  <a:pt x="212" y="270"/>
                </a:lnTo>
                <a:lnTo>
                  <a:pt x="223" y="263"/>
                </a:lnTo>
                <a:lnTo>
                  <a:pt x="234" y="253"/>
                </a:lnTo>
                <a:lnTo>
                  <a:pt x="245" y="244"/>
                </a:lnTo>
                <a:lnTo>
                  <a:pt x="254" y="235"/>
                </a:lnTo>
                <a:lnTo>
                  <a:pt x="261" y="223"/>
                </a:lnTo>
                <a:lnTo>
                  <a:pt x="269" y="212"/>
                </a:lnTo>
                <a:lnTo>
                  <a:pt x="276" y="199"/>
                </a:lnTo>
                <a:lnTo>
                  <a:pt x="280" y="186"/>
                </a:lnTo>
                <a:lnTo>
                  <a:pt x="283" y="172"/>
                </a:lnTo>
                <a:lnTo>
                  <a:pt x="285" y="157"/>
                </a:lnTo>
                <a:lnTo>
                  <a:pt x="287" y="143"/>
                </a:lnTo>
                <a:lnTo>
                  <a:pt x="287" y="143"/>
                </a:lnTo>
                <a:lnTo>
                  <a:pt x="285" y="128"/>
                </a:lnTo>
                <a:lnTo>
                  <a:pt x="283" y="114"/>
                </a:lnTo>
                <a:lnTo>
                  <a:pt x="280" y="101"/>
                </a:lnTo>
                <a:lnTo>
                  <a:pt x="276" y="89"/>
                </a:lnTo>
                <a:lnTo>
                  <a:pt x="269" y="76"/>
                </a:lnTo>
                <a:lnTo>
                  <a:pt x="261" y="63"/>
                </a:lnTo>
                <a:lnTo>
                  <a:pt x="254" y="52"/>
                </a:lnTo>
                <a:lnTo>
                  <a:pt x="245" y="43"/>
                </a:lnTo>
                <a:lnTo>
                  <a:pt x="234" y="32"/>
                </a:lnTo>
                <a:lnTo>
                  <a:pt x="223" y="25"/>
                </a:lnTo>
                <a:lnTo>
                  <a:pt x="212" y="18"/>
                </a:lnTo>
                <a:lnTo>
                  <a:pt x="200" y="12"/>
                </a:lnTo>
                <a:lnTo>
                  <a:pt x="185" y="7"/>
                </a:lnTo>
                <a:lnTo>
                  <a:pt x="173" y="3"/>
                </a:lnTo>
                <a:lnTo>
                  <a:pt x="158" y="1"/>
                </a:lnTo>
                <a:lnTo>
                  <a:pt x="144" y="0"/>
                </a:lnTo>
                <a:lnTo>
                  <a:pt x="144" y="0"/>
                </a:lnTo>
                <a:close/>
                <a:moveTo>
                  <a:pt x="144" y="252"/>
                </a:moveTo>
                <a:lnTo>
                  <a:pt x="144" y="252"/>
                </a:lnTo>
                <a:lnTo>
                  <a:pt x="133" y="250"/>
                </a:lnTo>
                <a:lnTo>
                  <a:pt x="122" y="248"/>
                </a:lnTo>
                <a:lnTo>
                  <a:pt x="102" y="243"/>
                </a:lnTo>
                <a:lnTo>
                  <a:pt x="84" y="232"/>
                </a:lnTo>
                <a:lnTo>
                  <a:pt x="67" y="219"/>
                </a:lnTo>
                <a:lnTo>
                  <a:pt x="55" y="203"/>
                </a:lnTo>
                <a:lnTo>
                  <a:pt x="44" y="185"/>
                </a:lnTo>
                <a:lnTo>
                  <a:pt x="38" y="165"/>
                </a:lnTo>
                <a:lnTo>
                  <a:pt x="37" y="154"/>
                </a:lnTo>
                <a:lnTo>
                  <a:pt x="37" y="143"/>
                </a:lnTo>
                <a:lnTo>
                  <a:pt x="37" y="143"/>
                </a:lnTo>
                <a:lnTo>
                  <a:pt x="37" y="132"/>
                </a:lnTo>
                <a:lnTo>
                  <a:pt x="38" y="121"/>
                </a:lnTo>
                <a:lnTo>
                  <a:pt x="44" y="101"/>
                </a:lnTo>
                <a:lnTo>
                  <a:pt x="55" y="83"/>
                </a:lnTo>
                <a:lnTo>
                  <a:pt x="67" y="67"/>
                </a:lnTo>
                <a:lnTo>
                  <a:pt x="84" y="54"/>
                </a:lnTo>
                <a:lnTo>
                  <a:pt x="102" y="45"/>
                </a:lnTo>
                <a:lnTo>
                  <a:pt x="122" y="38"/>
                </a:lnTo>
                <a:lnTo>
                  <a:pt x="133" y="36"/>
                </a:lnTo>
                <a:lnTo>
                  <a:pt x="144" y="36"/>
                </a:lnTo>
                <a:lnTo>
                  <a:pt x="144" y="36"/>
                </a:lnTo>
                <a:lnTo>
                  <a:pt x="154" y="36"/>
                </a:lnTo>
                <a:lnTo>
                  <a:pt x="165" y="38"/>
                </a:lnTo>
                <a:lnTo>
                  <a:pt x="185" y="45"/>
                </a:lnTo>
                <a:lnTo>
                  <a:pt x="203" y="54"/>
                </a:lnTo>
                <a:lnTo>
                  <a:pt x="220" y="67"/>
                </a:lnTo>
                <a:lnTo>
                  <a:pt x="232" y="83"/>
                </a:lnTo>
                <a:lnTo>
                  <a:pt x="241" y="101"/>
                </a:lnTo>
                <a:lnTo>
                  <a:pt x="249" y="121"/>
                </a:lnTo>
                <a:lnTo>
                  <a:pt x="251" y="132"/>
                </a:lnTo>
                <a:lnTo>
                  <a:pt x="251" y="143"/>
                </a:lnTo>
                <a:lnTo>
                  <a:pt x="251" y="143"/>
                </a:lnTo>
                <a:lnTo>
                  <a:pt x="251" y="154"/>
                </a:lnTo>
                <a:lnTo>
                  <a:pt x="249" y="165"/>
                </a:lnTo>
                <a:lnTo>
                  <a:pt x="241" y="185"/>
                </a:lnTo>
                <a:lnTo>
                  <a:pt x="232" y="203"/>
                </a:lnTo>
                <a:lnTo>
                  <a:pt x="220" y="219"/>
                </a:lnTo>
                <a:lnTo>
                  <a:pt x="203" y="232"/>
                </a:lnTo>
                <a:lnTo>
                  <a:pt x="185" y="243"/>
                </a:lnTo>
                <a:lnTo>
                  <a:pt x="165" y="248"/>
                </a:lnTo>
                <a:lnTo>
                  <a:pt x="154" y="250"/>
                </a:lnTo>
                <a:lnTo>
                  <a:pt x="144" y="252"/>
                </a:lnTo>
                <a:lnTo>
                  <a:pt x="144" y="252"/>
                </a:lnTo>
                <a:close/>
                <a:moveTo>
                  <a:pt x="232" y="143"/>
                </a:moveTo>
                <a:lnTo>
                  <a:pt x="232" y="143"/>
                </a:lnTo>
                <a:lnTo>
                  <a:pt x="231" y="150"/>
                </a:lnTo>
                <a:lnTo>
                  <a:pt x="227" y="156"/>
                </a:lnTo>
                <a:lnTo>
                  <a:pt x="222" y="159"/>
                </a:lnTo>
                <a:lnTo>
                  <a:pt x="214" y="161"/>
                </a:lnTo>
                <a:lnTo>
                  <a:pt x="144" y="161"/>
                </a:lnTo>
                <a:lnTo>
                  <a:pt x="144" y="161"/>
                </a:lnTo>
                <a:lnTo>
                  <a:pt x="136" y="159"/>
                </a:lnTo>
                <a:lnTo>
                  <a:pt x="131" y="156"/>
                </a:lnTo>
                <a:lnTo>
                  <a:pt x="127" y="150"/>
                </a:lnTo>
                <a:lnTo>
                  <a:pt x="125" y="143"/>
                </a:lnTo>
                <a:lnTo>
                  <a:pt x="125" y="72"/>
                </a:lnTo>
                <a:lnTo>
                  <a:pt x="125" y="72"/>
                </a:lnTo>
                <a:lnTo>
                  <a:pt x="127" y="65"/>
                </a:lnTo>
                <a:lnTo>
                  <a:pt x="131" y="60"/>
                </a:lnTo>
                <a:lnTo>
                  <a:pt x="136" y="56"/>
                </a:lnTo>
                <a:lnTo>
                  <a:pt x="144" y="54"/>
                </a:lnTo>
                <a:lnTo>
                  <a:pt x="144" y="54"/>
                </a:lnTo>
                <a:lnTo>
                  <a:pt x="151" y="56"/>
                </a:lnTo>
                <a:lnTo>
                  <a:pt x="156" y="60"/>
                </a:lnTo>
                <a:lnTo>
                  <a:pt x="160" y="65"/>
                </a:lnTo>
                <a:lnTo>
                  <a:pt x="162" y="72"/>
                </a:lnTo>
                <a:lnTo>
                  <a:pt x="162" y="125"/>
                </a:lnTo>
                <a:lnTo>
                  <a:pt x="214" y="125"/>
                </a:lnTo>
                <a:lnTo>
                  <a:pt x="214" y="125"/>
                </a:lnTo>
                <a:lnTo>
                  <a:pt x="222" y="127"/>
                </a:lnTo>
                <a:lnTo>
                  <a:pt x="227" y="130"/>
                </a:lnTo>
                <a:lnTo>
                  <a:pt x="231" y="136"/>
                </a:lnTo>
                <a:lnTo>
                  <a:pt x="232" y="143"/>
                </a:lnTo>
                <a:lnTo>
                  <a:pt x="232" y="143"/>
                </a:lnTo>
                <a:close/>
              </a:path>
            </a:pathLst>
          </a:custGeom>
          <a:solidFill>
            <a:schemeClr val="bg1"/>
          </a:solidFill>
          <a:ln w="9525">
            <a:noFill/>
            <a:round/>
          </a:ln>
        </p:spPr>
        <p:txBody>
          <a:bodyPr lIns="162560" tIns="81280" rIns="162560" bIns="81280"/>
          <a:lstStyle/>
          <a:p>
            <a:pPr defTabSz="1219200">
              <a:defRPr/>
            </a:pPr>
            <a:endParaRPr lang="en-US" sz="4265">
              <a:solidFill>
                <a:prstClr val="black"/>
              </a:solidFill>
              <a:cs typeface="+mn-ea"/>
              <a:sym typeface="+mn-lt"/>
            </a:endParaRPr>
          </a:p>
        </p:txBody>
      </p:sp>
      <p:sp>
        <p:nvSpPr>
          <p:cNvPr id="57" name="Freeform 106"/>
          <p:cNvSpPr>
            <a:spLocks noEditPoints="1"/>
          </p:cNvSpPr>
          <p:nvPr/>
        </p:nvSpPr>
        <p:spPr bwMode="auto">
          <a:xfrm>
            <a:off x="1952625" y="4492625"/>
            <a:ext cx="393065" cy="292100"/>
          </a:xfrm>
          <a:custGeom>
            <a:avLst/>
            <a:gdLst/>
            <a:ahLst/>
            <a:cxnLst>
              <a:cxn ang="0">
                <a:pos x="41" y="0"/>
              </a:cxn>
              <a:cxn ang="0">
                <a:pos x="34" y="0"/>
              </a:cxn>
              <a:cxn ang="0">
                <a:pos x="18" y="7"/>
              </a:cxn>
              <a:cxn ang="0">
                <a:pos x="7" y="18"/>
              </a:cxn>
              <a:cxn ang="0">
                <a:pos x="0" y="33"/>
              </a:cxn>
              <a:cxn ang="0">
                <a:pos x="0" y="214"/>
              </a:cxn>
              <a:cxn ang="0">
                <a:pos x="0" y="221"/>
              </a:cxn>
              <a:cxn ang="0">
                <a:pos x="7" y="237"/>
              </a:cxn>
              <a:cxn ang="0">
                <a:pos x="18" y="248"/>
              </a:cxn>
              <a:cxn ang="0">
                <a:pos x="34" y="256"/>
              </a:cxn>
              <a:cxn ang="0">
                <a:pos x="299" y="256"/>
              </a:cxn>
              <a:cxn ang="0">
                <a:pos x="308" y="256"/>
              </a:cxn>
              <a:cxn ang="0">
                <a:pos x="322" y="248"/>
              </a:cxn>
              <a:cxn ang="0">
                <a:pos x="335" y="237"/>
              </a:cxn>
              <a:cxn ang="0">
                <a:pos x="340" y="221"/>
              </a:cxn>
              <a:cxn ang="0">
                <a:pos x="342" y="42"/>
              </a:cxn>
              <a:cxn ang="0">
                <a:pos x="340" y="33"/>
              </a:cxn>
              <a:cxn ang="0">
                <a:pos x="335" y="18"/>
              </a:cxn>
              <a:cxn ang="0">
                <a:pos x="322" y="7"/>
              </a:cxn>
              <a:cxn ang="0">
                <a:pos x="308" y="0"/>
              </a:cxn>
              <a:cxn ang="0">
                <a:pos x="299" y="0"/>
              </a:cxn>
              <a:cxn ang="0">
                <a:pos x="319" y="36"/>
              </a:cxn>
              <a:cxn ang="0">
                <a:pos x="320" y="42"/>
              </a:cxn>
              <a:cxn ang="0">
                <a:pos x="320" y="214"/>
              </a:cxn>
              <a:cxn ang="0">
                <a:pos x="228" y="114"/>
              </a:cxn>
              <a:cxn ang="0">
                <a:pos x="299" y="20"/>
              </a:cxn>
              <a:cxn ang="0">
                <a:pos x="170" y="134"/>
              </a:cxn>
              <a:cxn ang="0">
                <a:pos x="38" y="22"/>
              </a:cxn>
              <a:cxn ang="0">
                <a:pos x="299" y="20"/>
              </a:cxn>
              <a:cxn ang="0">
                <a:pos x="21" y="218"/>
              </a:cxn>
              <a:cxn ang="0">
                <a:pos x="21" y="42"/>
              </a:cxn>
              <a:cxn ang="0">
                <a:pos x="21" y="36"/>
              </a:cxn>
              <a:cxn ang="0">
                <a:pos x="21" y="218"/>
              </a:cxn>
              <a:cxn ang="0">
                <a:pos x="41" y="234"/>
              </a:cxn>
              <a:cxn ang="0">
                <a:pos x="128" y="127"/>
              </a:cxn>
              <a:cxn ang="0">
                <a:pos x="163" y="158"/>
              </a:cxn>
              <a:cxn ang="0">
                <a:pos x="170" y="160"/>
              </a:cxn>
              <a:cxn ang="0">
                <a:pos x="174" y="160"/>
              </a:cxn>
              <a:cxn ang="0">
                <a:pos x="212" y="127"/>
              </a:cxn>
              <a:cxn ang="0">
                <a:pos x="306" y="234"/>
              </a:cxn>
              <a:cxn ang="0">
                <a:pos x="41" y="234"/>
              </a:cxn>
            </a:cxnLst>
            <a:rect l="0" t="0" r="r" b="b"/>
            <a:pathLst>
              <a:path w="342" h="256">
                <a:moveTo>
                  <a:pt x="299" y="0"/>
                </a:moveTo>
                <a:lnTo>
                  <a:pt x="41" y="0"/>
                </a:lnTo>
                <a:lnTo>
                  <a:pt x="41" y="0"/>
                </a:lnTo>
                <a:lnTo>
                  <a:pt x="34" y="0"/>
                </a:lnTo>
                <a:lnTo>
                  <a:pt x="25" y="2"/>
                </a:lnTo>
                <a:lnTo>
                  <a:pt x="18" y="7"/>
                </a:lnTo>
                <a:lnTo>
                  <a:pt x="12" y="11"/>
                </a:lnTo>
                <a:lnTo>
                  <a:pt x="7" y="18"/>
                </a:lnTo>
                <a:lnTo>
                  <a:pt x="3" y="25"/>
                </a:lnTo>
                <a:lnTo>
                  <a:pt x="0" y="33"/>
                </a:lnTo>
                <a:lnTo>
                  <a:pt x="0" y="42"/>
                </a:lnTo>
                <a:lnTo>
                  <a:pt x="0" y="214"/>
                </a:lnTo>
                <a:lnTo>
                  <a:pt x="0" y="214"/>
                </a:lnTo>
                <a:lnTo>
                  <a:pt x="0" y="221"/>
                </a:lnTo>
                <a:lnTo>
                  <a:pt x="3" y="230"/>
                </a:lnTo>
                <a:lnTo>
                  <a:pt x="7" y="237"/>
                </a:lnTo>
                <a:lnTo>
                  <a:pt x="12" y="243"/>
                </a:lnTo>
                <a:lnTo>
                  <a:pt x="18" y="248"/>
                </a:lnTo>
                <a:lnTo>
                  <a:pt x="25" y="252"/>
                </a:lnTo>
                <a:lnTo>
                  <a:pt x="34" y="256"/>
                </a:lnTo>
                <a:lnTo>
                  <a:pt x="41" y="256"/>
                </a:lnTo>
                <a:lnTo>
                  <a:pt x="299" y="256"/>
                </a:lnTo>
                <a:lnTo>
                  <a:pt x="299" y="256"/>
                </a:lnTo>
                <a:lnTo>
                  <a:pt x="308" y="256"/>
                </a:lnTo>
                <a:lnTo>
                  <a:pt x="315" y="252"/>
                </a:lnTo>
                <a:lnTo>
                  <a:pt x="322" y="248"/>
                </a:lnTo>
                <a:lnTo>
                  <a:pt x="330" y="243"/>
                </a:lnTo>
                <a:lnTo>
                  <a:pt x="335" y="237"/>
                </a:lnTo>
                <a:lnTo>
                  <a:pt x="339" y="230"/>
                </a:lnTo>
                <a:lnTo>
                  <a:pt x="340" y="221"/>
                </a:lnTo>
                <a:lnTo>
                  <a:pt x="342" y="214"/>
                </a:lnTo>
                <a:lnTo>
                  <a:pt x="342" y="42"/>
                </a:lnTo>
                <a:lnTo>
                  <a:pt x="342" y="42"/>
                </a:lnTo>
                <a:lnTo>
                  <a:pt x="340" y="33"/>
                </a:lnTo>
                <a:lnTo>
                  <a:pt x="339" y="25"/>
                </a:lnTo>
                <a:lnTo>
                  <a:pt x="335" y="18"/>
                </a:lnTo>
                <a:lnTo>
                  <a:pt x="330" y="11"/>
                </a:lnTo>
                <a:lnTo>
                  <a:pt x="322" y="7"/>
                </a:lnTo>
                <a:lnTo>
                  <a:pt x="315" y="2"/>
                </a:lnTo>
                <a:lnTo>
                  <a:pt x="308" y="0"/>
                </a:lnTo>
                <a:lnTo>
                  <a:pt x="299" y="0"/>
                </a:lnTo>
                <a:lnTo>
                  <a:pt x="299" y="0"/>
                </a:lnTo>
                <a:close/>
                <a:moveTo>
                  <a:pt x="228" y="114"/>
                </a:moveTo>
                <a:lnTo>
                  <a:pt x="319" y="36"/>
                </a:lnTo>
                <a:lnTo>
                  <a:pt x="319" y="36"/>
                </a:lnTo>
                <a:lnTo>
                  <a:pt x="320" y="42"/>
                </a:lnTo>
                <a:lnTo>
                  <a:pt x="320" y="214"/>
                </a:lnTo>
                <a:lnTo>
                  <a:pt x="320" y="214"/>
                </a:lnTo>
                <a:lnTo>
                  <a:pt x="320" y="218"/>
                </a:lnTo>
                <a:lnTo>
                  <a:pt x="228" y="114"/>
                </a:lnTo>
                <a:close/>
                <a:moveTo>
                  <a:pt x="299" y="20"/>
                </a:moveTo>
                <a:lnTo>
                  <a:pt x="299" y="20"/>
                </a:lnTo>
                <a:lnTo>
                  <a:pt x="302" y="22"/>
                </a:lnTo>
                <a:lnTo>
                  <a:pt x="170" y="134"/>
                </a:lnTo>
                <a:lnTo>
                  <a:pt x="38" y="22"/>
                </a:lnTo>
                <a:lnTo>
                  <a:pt x="38" y="22"/>
                </a:lnTo>
                <a:lnTo>
                  <a:pt x="41" y="20"/>
                </a:lnTo>
                <a:lnTo>
                  <a:pt x="299" y="20"/>
                </a:lnTo>
                <a:close/>
                <a:moveTo>
                  <a:pt x="21" y="218"/>
                </a:moveTo>
                <a:lnTo>
                  <a:pt x="21" y="218"/>
                </a:lnTo>
                <a:lnTo>
                  <a:pt x="21" y="214"/>
                </a:lnTo>
                <a:lnTo>
                  <a:pt x="21" y="42"/>
                </a:lnTo>
                <a:lnTo>
                  <a:pt x="21" y="42"/>
                </a:lnTo>
                <a:lnTo>
                  <a:pt x="21" y="36"/>
                </a:lnTo>
                <a:lnTo>
                  <a:pt x="112" y="114"/>
                </a:lnTo>
                <a:lnTo>
                  <a:pt x="21" y="218"/>
                </a:lnTo>
                <a:close/>
                <a:moveTo>
                  <a:pt x="41" y="234"/>
                </a:moveTo>
                <a:lnTo>
                  <a:pt x="41" y="234"/>
                </a:lnTo>
                <a:lnTo>
                  <a:pt x="36" y="234"/>
                </a:lnTo>
                <a:lnTo>
                  <a:pt x="128" y="127"/>
                </a:lnTo>
                <a:lnTo>
                  <a:pt x="163" y="158"/>
                </a:lnTo>
                <a:lnTo>
                  <a:pt x="163" y="158"/>
                </a:lnTo>
                <a:lnTo>
                  <a:pt x="166" y="160"/>
                </a:lnTo>
                <a:lnTo>
                  <a:pt x="170" y="160"/>
                </a:lnTo>
                <a:lnTo>
                  <a:pt x="170" y="160"/>
                </a:lnTo>
                <a:lnTo>
                  <a:pt x="174" y="160"/>
                </a:lnTo>
                <a:lnTo>
                  <a:pt x="177" y="158"/>
                </a:lnTo>
                <a:lnTo>
                  <a:pt x="212" y="127"/>
                </a:lnTo>
                <a:lnTo>
                  <a:pt x="306" y="234"/>
                </a:lnTo>
                <a:lnTo>
                  <a:pt x="306" y="234"/>
                </a:lnTo>
                <a:lnTo>
                  <a:pt x="299" y="234"/>
                </a:lnTo>
                <a:lnTo>
                  <a:pt x="41" y="234"/>
                </a:lnTo>
                <a:close/>
              </a:path>
            </a:pathLst>
          </a:custGeom>
          <a:solidFill>
            <a:schemeClr val="bg1"/>
          </a:solidFill>
          <a:ln w="9525">
            <a:noFill/>
            <a:round/>
          </a:ln>
        </p:spPr>
        <p:txBody>
          <a:bodyPr lIns="162560" tIns="81280" rIns="162560" bIns="81280"/>
          <a:lstStyle/>
          <a:p>
            <a:pPr defTabSz="1219200">
              <a:defRPr/>
            </a:pPr>
            <a:endParaRPr lang="en-US" sz="4265">
              <a:solidFill>
                <a:prstClr val="black"/>
              </a:solidFill>
              <a:cs typeface="+mn-ea"/>
              <a:sym typeface="+mn-lt"/>
            </a:endParaRPr>
          </a:p>
        </p:txBody>
      </p:sp>
      <p:sp>
        <p:nvSpPr>
          <p:cNvPr id="59" name="Freeform 13"/>
          <p:cNvSpPr>
            <a:spLocks noEditPoints="1"/>
          </p:cNvSpPr>
          <p:nvPr/>
        </p:nvSpPr>
        <p:spPr bwMode="auto">
          <a:xfrm>
            <a:off x="8116570" y="4408170"/>
            <a:ext cx="384810" cy="353060"/>
          </a:xfrm>
          <a:custGeom>
            <a:avLst/>
            <a:gdLst>
              <a:gd name="T0" fmla="*/ 53 w 110"/>
              <a:gd name="T1" fmla="*/ 85 h 101"/>
              <a:gd name="T2" fmla="*/ 18 w 110"/>
              <a:gd name="T3" fmla="*/ 74 h 101"/>
              <a:gd name="T4" fmla="*/ 18 w 110"/>
              <a:gd name="T5" fmla="*/ 2 h 101"/>
              <a:gd name="T6" fmla="*/ 53 w 110"/>
              <a:gd name="T7" fmla="*/ 12 h 101"/>
              <a:gd name="T8" fmla="*/ 53 w 110"/>
              <a:gd name="T9" fmla="*/ 85 h 101"/>
              <a:gd name="T10" fmla="*/ 49 w 110"/>
              <a:gd name="T11" fmla="*/ 99 h 101"/>
              <a:gd name="T12" fmla="*/ 5 w 110"/>
              <a:gd name="T13" fmla="*/ 96 h 101"/>
              <a:gd name="T14" fmla="*/ 0 w 110"/>
              <a:gd name="T15" fmla="*/ 96 h 101"/>
              <a:gd name="T16" fmla="*/ 0 w 110"/>
              <a:gd name="T17" fmla="*/ 14 h 101"/>
              <a:gd name="T18" fmla="*/ 5 w 110"/>
              <a:gd name="T19" fmla="*/ 14 h 101"/>
              <a:gd name="T20" fmla="*/ 5 w 110"/>
              <a:gd name="T21" fmla="*/ 87 h 101"/>
              <a:gd name="T22" fmla="*/ 49 w 110"/>
              <a:gd name="T23" fmla="*/ 94 h 101"/>
              <a:gd name="T24" fmla="*/ 49 w 110"/>
              <a:gd name="T25" fmla="*/ 92 h 101"/>
              <a:gd name="T26" fmla="*/ 14 w 110"/>
              <a:gd name="T27" fmla="*/ 83 h 101"/>
              <a:gd name="T28" fmla="*/ 10 w 110"/>
              <a:gd name="T29" fmla="*/ 83 h 101"/>
              <a:gd name="T30" fmla="*/ 10 w 110"/>
              <a:gd name="T31" fmla="*/ 10 h 101"/>
              <a:gd name="T32" fmla="*/ 14 w 110"/>
              <a:gd name="T33" fmla="*/ 10 h 101"/>
              <a:gd name="T34" fmla="*/ 14 w 110"/>
              <a:gd name="T35" fmla="*/ 78 h 101"/>
              <a:gd name="T36" fmla="*/ 52 w 110"/>
              <a:gd name="T37" fmla="*/ 90 h 101"/>
              <a:gd name="T38" fmla="*/ 58 w 110"/>
              <a:gd name="T39" fmla="*/ 90 h 101"/>
              <a:gd name="T40" fmla="*/ 96 w 110"/>
              <a:gd name="T41" fmla="*/ 78 h 101"/>
              <a:gd name="T42" fmla="*/ 96 w 110"/>
              <a:gd name="T43" fmla="*/ 10 h 101"/>
              <a:gd name="T44" fmla="*/ 100 w 110"/>
              <a:gd name="T45" fmla="*/ 10 h 101"/>
              <a:gd name="T46" fmla="*/ 100 w 110"/>
              <a:gd name="T47" fmla="*/ 83 h 101"/>
              <a:gd name="T48" fmla="*/ 96 w 110"/>
              <a:gd name="T49" fmla="*/ 83 h 101"/>
              <a:gd name="T50" fmla="*/ 61 w 110"/>
              <a:gd name="T51" fmla="*/ 92 h 101"/>
              <a:gd name="T52" fmla="*/ 61 w 110"/>
              <a:gd name="T53" fmla="*/ 94 h 101"/>
              <a:gd name="T54" fmla="*/ 105 w 110"/>
              <a:gd name="T55" fmla="*/ 87 h 101"/>
              <a:gd name="T56" fmla="*/ 105 w 110"/>
              <a:gd name="T57" fmla="*/ 14 h 101"/>
              <a:gd name="T58" fmla="*/ 110 w 110"/>
              <a:gd name="T59" fmla="*/ 14 h 101"/>
              <a:gd name="T60" fmla="*/ 110 w 110"/>
              <a:gd name="T61" fmla="*/ 96 h 101"/>
              <a:gd name="T62" fmla="*/ 105 w 110"/>
              <a:gd name="T63" fmla="*/ 96 h 101"/>
              <a:gd name="T64" fmla="*/ 61 w 110"/>
              <a:gd name="T65" fmla="*/ 99 h 101"/>
              <a:gd name="T66" fmla="*/ 49 w 110"/>
              <a:gd name="T67" fmla="*/ 99 h 101"/>
              <a:gd name="T68" fmla="*/ 57 w 110"/>
              <a:gd name="T69" fmla="*/ 85 h 101"/>
              <a:gd name="T70" fmla="*/ 93 w 110"/>
              <a:gd name="T71" fmla="*/ 74 h 101"/>
              <a:gd name="T72" fmla="*/ 93 w 110"/>
              <a:gd name="T73" fmla="*/ 2 h 101"/>
              <a:gd name="T74" fmla="*/ 57 w 110"/>
              <a:gd name="T75" fmla="*/ 12 h 101"/>
              <a:gd name="T76" fmla="*/ 57 w 110"/>
              <a:gd name="T77" fmla="*/ 85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0" h="101">
                <a:moveTo>
                  <a:pt x="53" y="85"/>
                </a:moveTo>
                <a:cubicBezTo>
                  <a:pt x="43" y="76"/>
                  <a:pt x="31" y="73"/>
                  <a:pt x="18" y="74"/>
                </a:cubicBezTo>
                <a:cubicBezTo>
                  <a:pt x="18" y="50"/>
                  <a:pt x="18" y="26"/>
                  <a:pt x="18" y="2"/>
                </a:cubicBezTo>
                <a:cubicBezTo>
                  <a:pt x="32" y="0"/>
                  <a:pt x="45" y="4"/>
                  <a:pt x="53" y="12"/>
                </a:cubicBezTo>
                <a:cubicBezTo>
                  <a:pt x="53" y="36"/>
                  <a:pt x="53" y="61"/>
                  <a:pt x="53" y="85"/>
                </a:cubicBezTo>
                <a:close/>
                <a:moveTo>
                  <a:pt x="49" y="99"/>
                </a:moveTo>
                <a:cubicBezTo>
                  <a:pt x="40" y="95"/>
                  <a:pt x="22" y="93"/>
                  <a:pt x="5" y="96"/>
                </a:cubicBezTo>
                <a:cubicBezTo>
                  <a:pt x="0" y="96"/>
                  <a:pt x="0" y="96"/>
                  <a:pt x="0" y="96"/>
                </a:cubicBezTo>
                <a:cubicBezTo>
                  <a:pt x="0" y="14"/>
                  <a:pt x="0" y="14"/>
                  <a:pt x="0" y="14"/>
                </a:cubicBezTo>
                <a:cubicBezTo>
                  <a:pt x="5" y="14"/>
                  <a:pt x="5" y="14"/>
                  <a:pt x="5" y="14"/>
                </a:cubicBezTo>
                <a:cubicBezTo>
                  <a:pt x="5" y="87"/>
                  <a:pt x="5" y="87"/>
                  <a:pt x="5" y="87"/>
                </a:cubicBezTo>
                <a:cubicBezTo>
                  <a:pt x="21" y="86"/>
                  <a:pt x="37" y="86"/>
                  <a:pt x="49" y="94"/>
                </a:cubicBezTo>
                <a:cubicBezTo>
                  <a:pt x="49" y="94"/>
                  <a:pt x="49" y="93"/>
                  <a:pt x="49" y="92"/>
                </a:cubicBezTo>
                <a:cubicBezTo>
                  <a:pt x="41" y="86"/>
                  <a:pt x="32" y="83"/>
                  <a:pt x="14" y="83"/>
                </a:cubicBezTo>
                <a:cubicBezTo>
                  <a:pt x="10" y="83"/>
                  <a:pt x="10" y="83"/>
                  <a:pt x="10" y="83"/>
                </a:cubicBezTo>
                <a:cubicBezTo>
                  <a:pt x="10" y="10"/>
                  <a:pt x="10" y="10"/>
                  <a:pt x="10" y="10"/>
                </a:cubicBezTo>
                <a:cubicBezTo>
                  <a:pt x="14" y="10"/>
                  <a:pt x="14" y="10"/>
                  <a:pt x="14" y="10"/>
                </a:cubicBezTo>
                <a:cubicBezTo>
                  <a:pt x="14" y="78"/>
                  <a:pt x="14" y="78"/>
                  <a:pt x="14" y="78"/>
                </a:cubicBezTo>
                <a:cubicBezTo>
                  <a:pt x="30" y="76"/>
                  <a:pt x="45" y="81"/>
                  <a:pt x="52" y="90"/>
                </a:cubicBezTo>
                <a:cubicBezTo>
                  <a:pt x="54" y="89"/>
                  <a:pt x="56" y="89"/>
                  <a:pt x="58" y="90"/>
                </a:cubicBezTo>
                <a:cubicBezTo>
                  <a:pt x="65" y="81"/>
                  <a:pt x="80" y="76"/>
                  <a:pt x="96" y="78"/>
                </a:cubicBezTo>
                <a:cubicBezTo>
                  <a:pt x="96" y="10"/>
                  <a:pt x="96" y="10"/>
                  <a:pt x="96" y="10"/>
                </a:cubicBezTo>
                <a:cubicBezTo>
                  <a:pt x="100" y="10"/>
                  <a:pt x="100" y="10"/>
                  <a:pt x="100" y="10"/>
                </a:cubicBezTo>
                <a:cubicBezTo>
                  <a:pt x="100" y="83"/>
                  <a:pt x="100" y="83"/>
                  <a:pt x="100" y="83"/>
                </a:cubicBezTo>
                <a:cubicBezTo>
                  <a:pt x="96" y="83"/>
                  <a:pt x="96" y="83"/>
                  <a:pt x="96" y="83"/>
                </a:cubicBezTo>
                <a:cubicBezTo>
                  <a:pt x="78" y="83"/>
                  <a:pt x="69" y="86"/>
                  <a:pt x="61" y="92"/>
                </a:cubicBezTo>
                <a:cubicBezTo>
                  <a:pt x="61" y="93"/>
                  <a:pt x="61" y="94"/>
                  <a:pt x="61" y="94"/>
                </a:cubicBezTo>
                <a:cubicBezTo>
                  <a:pt x="74" y="86"/>
                  <a:pt x="89" y="86"/>
                  <a:pt x="105" y="87"/>
                </a:cubicBezTo>
                <a:cubicBezTo>
                  <a:pt x="105" y="14"/>
                  <a:pt x="105" y="14"/>
                  <a:pt x="105" y="14"/>
                </a:cubicBezTo>
                <a:cubicBezTo>
                  <a:pt x="110" y="14"/>
                  <a:pt x="110" y="14"/>
                  <a:pt x="110" y="14"/>
                </a:cubicBezTo>
                <a:cubicBezTo>
                  <a:pt x="110" y="96"/>
                  <a:pt x="110" y="96"/>
                  <a:pt x="110" y="96"/>
                </a:cubicBezTo>
                <a:cubicBezTo>
                  <a:pt x="105" y="96"/>
                  <a:pt x="105" y="96"/>
                  <a:pt x="105" y="96"/>
                </a:cubicBezTo>
                <a:cubicBezTo>
                  <a:pt x="89" y="93"/>
                  <a:pt x="70" y="95"/>
                  <a:pt x="61" y="99"/>
                </a:cubicBezTo>
                <a:cubicBezTo>
                  <a:pt x="61" y="101"/>
                  <a:pt x="49" y="101"/>
                  <a:pt x="49" y="99"/>
                </a:cubicBezTo>
                <a:close/>
                <a:moveTo>
                  <a:pt x="57" y="85"/>
                </a:moveTo>
                <a:cubicBezTo>
                  <a:pt x="67" y="76"/>
                  <a:pt x="79" y="73"/>
                  <a:pt x="93" y="74"/>
                </a:cubicBezTo>
                <a:cubicBezTo>
                  <a:pt x="93" y="50"/>
                  <a:pt x="93" y="26"/>
                  <a:pt x="93" y="2"/>
                </a:cubicBezTo>
                <a:cubicBezTo>
                  <a:pt x="78" y="0"/>
                  <a:pt x="66" y="4"/>
                  <a:pt x="57" y="12"/>
                </a:cubicBezTo>
                <a:cubicBezTo>
                  <a:pt x="57" y="36"/>
                  <a:pt x="57" y="61"/>
                  <a:pt x="57" y="85"/>
                </a:cubicBezTo>
                <a:close/>
              </a:path>
            </a:pathLst>
          </a:custGeom>
          <a:solidFill>
            <a:schemeClr val="bg1"/>
          </a:solidFill>
          <a:ln>
            <a:noFill/>
          </a:ln>
        </p:spPr>
        <p:txBody>
          <a:bodyPr vert="horz" wrap="square" lIns="121920" tIns="60960" rIns="121920" bIns="60960" numCol="1" anchor="t" anchorCtr="0" compatLnSpc="1"/>
          <a:lstStyle/>
          <a:p>
            <a:pPr defTabSz="1219200">
              <a:defRPr/>
            </a:pPr>
            <a:endParaRPr lang="zh-CN" altLang="en-US" sz="2400">
              <a:solidFill>
                <a:srgbClr val="25282B"/>
              </a:solidFill>
              <a:cs typeface="+mn-ea"/>
              <a:sym typeface="+mn-lt"/>
            </a:endParaRPr>
          </a:p>
        </p:txBody>
      </p:sp>
      <p:sp>
        <p:nvSpPr>
          <p:cNvPr id="60" name="Freeform 53"/>
          <p:cNvSpPr>
            <a:spLocks noEditPoints="1"/>
          </p:cNvSpPr>
          <p:nvPr/>
        </p:nvSpPr>
        <p:spPr bwMode="auto">
          <a:xfrm>
            <a:off x="6071870" y="4411345"/>
            <a:ext cx="377825" cy="355600"/>
          </a:xfrm>
          <a:custGeom>
            <a:avLst/>
            <a:gdLst>
              <a:gd name="T0" fmla="*/ 38 w 128"/>
              <a:gd name="T1" fmla="*/ 99 h 120"/>
              <a:gd name="T2" fmla="*/ 55 w 128"/>
              <a:gd name="T3" fmla="*/ 99 h 120"/>
              <a:gd name="T4" fmla="*/ 55 w 128"/>
              <a:gd name="T5" fmla="*/ 103 h 120"/>
              <a:gd name="T6" fmla="*/ 38 w 128"/>
              <a:gd name="T7" fmla="*/ 103 h 120"/>
              <a:gd name="T8" fmla="*/ 38 w 128"/>
              <a:gd name="T9" fmla="*/ 99 h 120"/>
              <a:gd name="T10" fmla="*/ 88 w 128"/>
              <a:gd name="T11" fmla="*/ 98 h 120"/>
              <a:gd name="T12" fmla="*/ 60 w 128"/>
              <a:gd name="T13" fmla="*/ 103 h 120"/>
              <a:gd name="T14" fmla="*/ 65 w 128"/>
              <a:gd name="T15" fmla="*/ 76 h 120"/>
              <a:gd name="T16" fmla="*/ 105 w 128"/>
              <a:gd name="T17" fmla="*/ 35 h 120"/>
              <a:gd name="T18" fmla="*/ 128 w 128"/>
              <a:gd name="T19" fmla="*/ 57 h 120"/>
              <a:gd name="T20" fmla="*/ 88 w 128"/>
              <a:gd name="T21" fmla="*/ 98 h 120"/>
              <a:gd name="T22" fmla="*/ 83 w 128"/>
              <a:gd name="T23" fmla="*/ 87 h 120"/>
              <a:gd name="T24" fmla="*/ 117 w 128"/>
              <a:gd name="T25" fmla="*/ 52 h 120"/>
              <a:gd name="T26" fmla="*/ 114 w 128"/>
              <a:gd name="T27" fmla="*/ 49 h 120"/>
              <a:gd name="T28" fmla="*/ 80 w 128"/>
              <a:gd name="T29" fmla="*/ 84 h 120"/>
              <a:gd name="T30" fmla="*/ 83 w 128"/>
              <a:gd name="T31" fmla="*/ 87 h 120"/>
              <a:gd name="T32" fmla="*/ 85 w 128"/>
              <a:gd name="T33" fmla="*/ 95 h 120"/>
              <a:gd name="T34" fmla="*/ 73 w 128"/>
              <a:gd name="T35" fmla="*/ 97 h 120"/>
              <a:gd name="T36" fmla="*/ 66 w 128"/>
              <a:gd name="T37" fmla="*/ 90 h 120"/>
              <a:gd name="T38" fmla="*/ 68 w 128"/>
              <a:gd name="T39" fmla="*/ 78 h 120"/>
              <a:gd name="T40" fmla="*/ 85 w 128"/>
              <a:gd name="T41" fmla="*/ 95 h 120"/>
              <a:gd name="T42" fmla="*/ 74 w 128"/>
              <a:gd name="T43" fmla="*/ 78 h 120"/>
              <a:gd name="T44" fmla="*/ 108 w 128"/>
              <a:gd name="T45" fmla="*/ 43 h 120"/>
              <a:gd name="T46" fmla="*/ 106 w 128"/>
              <a:gd name="T47" fmla="*/ 40 h 120"/>
              <a:gd name="T48" fmla="*/ 71 w 128"/>
              <a:gd name="T49" fmla="*/ 76 h 120"/>
              <a:gd name="T50" fmla="*/ 74 w 128"/>
              <a:gd name="T51" fmla="*/ 78 h 120"/>
              <a:gd name="T52" fmla="*/ 3 w 128"/>
              <a:gd name="T53" fmla="*/ 120 h 120"/>
              <a:gd name="T54" fmla="*/ 92 w 128"/>
              <a:gd name="T55" fmla="*/ 120 h 120"/>
              <a:gd name="T56" fmla="*/ 96 w 128"/>
              <a:gd name="T57" fmla="*/ 120 h 120"/>
              <a:gd name="T58" fmla="*/ 96 w 128"/>
              <a:gd name="T59" fmla="*/ 117 h 120"/>
              <a:gd name="T60" fmla="*/ 96 w 128"/>
              <a:gd name="T61" fmla="*/ 96 h 120"/>
              <a:gd name="T62" fmla="*/ 89 w 128"/>
              <a:gd name="T63" fmla="*/ 103 h 120"/>
              <a:gd name="T64" fmla="*/ 89 w 128"/>
              <a:gd name="T65" fmla="*/ 114 h 120"/>
              <a:gd name="T66" fmla="*/ 7 w 128"/>
              <a:gd name="T67" fmla="*/ 114 h 120"/>
              <a:gd name="T68" fmla="*/ 7 w 128"/>
              <a:gd name="T69" fmla="*/ 49 h 120"/>
              <a:gd name="T70" fmla="*/ 45 w 128"/>
              <a:gd name="T71" fmla="*/ 49 h 120"/>
              <a:gd name="T72" fmla="*/ 47 w 128"/>
              <a:gd name="T73" fmla="*/ 46 h 120"/>
              <a:gd name="T74" fmla="*/ 47 w 128"/>
              <a:gd name="T75" fmla="*/ 7 h 120"/>
              <a:gd name="T76" fmla="*/ 89 w 128"/>
              <a:gd name="T77" fmla="*/ 7 h 120"/>
              <a:gd name="T78" fmla="*/ 89 w 128"/>
              <a:gd name="T79" fmla="*/ 44 h 120"/>
              <a:gd name="T80" fmla="*/ 96 w 128"/>
              <a:gd name="T81" fmla="*/ 38 h 120"/>
              <a:gd name="T82" fmla="*/ 96 w 128"/>
              <a:gd name="T83" fmla="*/ 4 h 120"/>
              <a:gd name="T84" fmla="*/ 96 w 128"/>
              <a:gd name="T85" fmla="*/ 0 h 120"/>
              <a:gd name="T86" fmla="*/ 92 w 128"/>
              <a:gd name="T87" fmla="*/ 0 h 120"/>
              <a:gd name="T88" fmla="*/ 42 w 128"/>
              <a:gd name="T89" fmla="*/ 0 h 120"/>
              <a:gd name="T90" fmla="*/ 0 w 128"/>
              <a:gd name="T91" fmla="*/ 43 h 120"/>
              <a:gd name="T92" fmla="*/ 0 w 128"/>
              <a:gd name="T93" fmla="*/ 117 h 120"/>
              <a:gd name="T94" fmla="*/ 0 w 128"/>
              <a:gd name="T95" fmla="*/ 120 h 120"/>
              <a:gd name="T96" fmla="*/ 3 w 128"/>
              <a:gd name="T97"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120">
                <a:moveTo>
                  <a:pt x="38" y="99"/>
                </a:moveTo>
                <a:cubicBezTo>
                  <a:pt x="55" y="99"/>
                  <a:pt x="55" y="99"/>
                  <a:pt x="55" y="99"/>
                </a:cubicBezTo>
                <a:cubicBezTo>
                  <a:pt x="55" y="103"/>
                  <a:pt x="55" y="103"/>
                  <a:pt x="55" y="103"/>
                </a:cubicBezTo>
                <a:cubicBezTo>
                  <a:pt x="38" y="103"/>
                  <a:pt x="38" y="103"/>
                  <a:pt x="38" y="103"/>
                </a:cubicBezTo>
                <a:cubicBezTo>
                  <a:pt x="38" y="99"/>
                  <a:pt x="38" y="99"/>
                  <a:pt x="38" y="99"/>
                </a:cubicBezTo>
                <a:close/>
                <a:moveTo>
                  <a:pt x="88" y="98"/>
                </a:moveTo>
                <a:cubicBezTo>
                  <a:pt x="60" y="103"/>
                  <a:pt x="60" y="103"/>
                  <a:pt x="60" y="103"/>
                </a:cubicBezTo>
                <a:cubicBezTo>
                  <a:pt x="65" y="76"/>
                  <a:pt x="65" y="76"/>
                  <a:pt x="65" y="76"/>
                </a:cubicBezTo>
                <a:cubicBezTo>
                  <a:pt x="105" y="35"/>
                  <a:pt x="105" y="35"/>
                  <a:pt x="105" y="35"/>
                </a:cubicBezTo>
                <a:cubicBezTo>
                  <a:pt x="128" y="57"/>
                  <a:pt x="128" y="57"/>
                  <a:pt x="128" y="57"/>
                </a:cubicBezTo>
                <a:cubicBezTo>
                  <a:pt x="88" y="98"/>
                  <a:pt x="88" y="98"/>
                  <a:pt x="88" y="98"/>
                </a:cubicBezTo>
                <a:close/>
                <a:moveTo>
                  <a:pt x="83" y="87"/>
                </a:moveTo>
                <a:cubicBezTo>
                  <a:pt x="117" y="52"/>
                  <a:pt x="117" y="52"/>
                  <a:pt x="117" y="52"/>
                </a:cubicBezTo>
                <a:cubicBezTo>
                  <a:pt x="114" y="49"/>
                  <a:pt x="114" y="49"/>
                  <a:pt x="114" y="49"/>
                </a:cubicBezTo>
                <a:cubicBezTo>
                  <a:pt x="80" y="84"/>
                  <a:pt x="80" y="84"/>
                  <a:pt x="80" y="84"/>
                </a:cubicBezTo>
                <a:cubicBezTo>
                  <a:pt x="83" y="87"/>
                  <a:pt x="83" y="87"/>
                  <a:pt x="83" y="87"/>
                </a:cubicBezTo>
                <a:close/>
                <a:moveTo>
                  <a:pt x="85" y="95"/>
                </a:moveTo>
                <a:cubicBezTo>
                  <a:pt x="73" y="97"/>
                  <a:pt x="73" y="97"/>
                  <a:pt x="73" y="97"/>
                </a:cubicBezTo>
                <a:cubicBezTo>
                  <a:pt x="66" y="90"/>
                  <a:pt x="66" y="90"/>
                  <a:pt x="66" y="90"/>
                </a:cubicBezTo>
                <a:cubicBezTo>
                  <a:pt x="68" y="78"/>
                  <a:pt x="68" y="78"/>
                  <a:pt x="68" y="78"/>
                </a:cubicBezTo>
                <a:cubicBezTo>
                  <a:pt x="85" y="95"/>
                  <a:pt x="85" y="95"/>
                  <a:pt x="85" y="95"/>
                </a:cubicBezTo>
                <a:close/>
                <a:moveTo>
                  <a:pt x="74" y="78"/>
                </a:moveTo>
                <a:cubicBezTo>
                  <a:pt x="108" y="43"/>
                  <a:pt x="108" y="43"/>
                  <a:pt x="108" y="43"/>
                </a:cubicBezTo>
                <a:cubicBezTo>
                  <a:pt x="106" y="40"/>
                  <a:pt x="106" y="40"/>
                  <a:pt x="106" y="40"/>
                </a:cubicBezTo>
                <a:cubicBezTo>
                  <a:pt x="71" y="76"/>
                  <a:pt x="71" y="76"/>
                  <a:pt x="71" y="76"/>
                </a:cubicBezTo>
                <a:cubicBezTo>
                  <a:pt x="74" y="78"/>
                  <a:pt x="74" y="78"/>
                  <a:pt x="74" y="78"/>
                </a:cubicBezTo>
                <a:close/>
                <a:moveTo>
                  <a:pt x="3" y="120"/>
                </a:moveTo>
                <a:cubicBezTo>
                  <a:pt x="92" y="120"/>
                  <a:pt x="92" y="120"/>
                  <a:pt x="92" y="120"/>
                </a:cubicBezTo>
                <a:cubicBezTo>
                  <a:pt x="96" y="120"/>
                  <a:pt x="96" y="120"/>
                  <a:pt x="96" y="120"/>
                </a:cubicBezTo>
                <a:cubicBezTo>
                  <a:pt x="96" y="117"/>
                  <a:pt x="96" y="117"/>
                  <a:pt x="96" y="117"/>
                </a:cubicBezTo>
                <a:cubicBezTo>
                  <a:pt x="96" y="96"/>
                  <a:pt x="96" y="96"/>
                  <a:pt x="96" y="96"/>
                </a:cubicBezTo>
                <a:cubicBezTo>
                  <a:pt x="89" y="103"/>
                  <a:pt x="89" y="103"/>
                  <a:pt x="89" y="103"/>
                </a:cubicBezTo>
                <a:cubicBezTo>
                  <a:pt x="89" y="114"/>
                  <a:pt x="89" y="114"/>
                  <a:pt x="89" y="114"/>
                </a:cubicBezTo>
                <a:cubicBezTo>
                  <a:pt x="7" y="114"/>
                  <a:pt x="7" y="114"/>
                  <a:pt x="7" y="114"/>
                </a:cubicBezTo>
                <a:cubicBezTo>
                  <a:pt x="7" y="49"/>
                  <a:pt x="7" y="49"/>
                  <a:pt x="7" y="49"/>
                </a:cubicBezTo>
                <a:cubicBezTo>
                  <a:pt x="19" y="49"/>
                  <a:pt x="32" y="49"/>
                  <a:pt x="45" y="49"/>
                </a:cubicBezTo>
                <a:cubicBezTo>
                  <a:pt x="46" y="49"/>
                  <a:pt x="47" y="48"/>
                  <a:pt x="47" y="46"/>
                </a:cubicBezTo>
                <a:cubicBezTo>
                  <a:pt x="47" y="33"/>
                  <a:pt x="47" y="20"/>
                  <a:pt x="47" y="7"/>
                </a:cubicBezTo>
                <a:cubicBezTo>
                  <a:pt x="89" y="7"/>
                  <a:pt x="89" y="7"/>
                  <a:pt x="89" y="7"/>
                </a:cubicBezTo>
                <a:cubicBezTo>
                  <a:pt x="89" y="44"/>
                  <a:pt x="89" y="44"/>
                  <a:pt x="89" y="44"/>
                </a:cubicBezTo>
                <a:cubicBezTo>
                  <a:pt x="96" y="38"/>
                  <a:pt x="96" y="38"/>
                  <a:pt x="96" y="38"/>
                </a:cubicBezTo>
                <a:cubicBezTo>
                  <a:pt x="96" y="4"/>
                  <a:pt x="96" y="4"/>
                  <a:pt x="96" y="4"/>
                </a:cubicBezTo>
                <a:cubicBezTo>
                  <a:pt x="96" y="0"/>
                  <a:pt x="96" y="0"/>
                  <a:pt x="96" y="0"/>
                </a:cubicBezTo>
                <a:cubicBezTo>
                  <a:pt x="92" y="0"/>
                  <a:pt x="92" y="0"/>
                  <a:pt x="92" y="0"/>
                </a:cubicBezTo>
                <a:cubicBezTo>
                  <a:pt x="42" y="0"/>
                  <a:pt x="42" y="0"/>
                  <a:pt x="42" y="0"/>
                </a:cubicBezTo>
                <a:cubicBezTo>
                  <a:pt x="0" y="43"/>
                  <a:pt x="0" y="43"/>
                  <a:pt x="0" y="43"/>
                </a:cubicBezTo>
                <a:cubicBezTo>
                  <a:pt x="0" y="117"/>
                  <a:pt x="0" y="117"/>
                  <a:pt x="0" y="117"/>
                </a:cubicBezTo>
                <a:cubicBezTo>
                  <a:pt x="0" y="120"/>
                  <a:pt x="0" y="120"/>
                  <a:pt x="0" y="120"/>
                </a:cubicBezTo>
                <a:cubicBezTo>
                  <a:pt x="3" y="120"/>
                  <a:pt x="3" y="120"/>
                  <a:pt x="3" y="120"/>
                </a:cubicBezTo>
                <a:close/>
              </a:path>
            </a:pathLst>
          </a:custGeom>
          <a:solidFill>
            <a:schemeClr val="bg1"/>
          </a:solidFill>
          <a:ln>
            <a:noFill/>
          </a:ln>
        </p:spPr>
        <p:txBody>
          <a:bodyPr vert="horz" wrap="square" lIns="121920" tIns="60960" rIns="121920" bIns="60960" numCol="1" anchor="t" anchorCtr="0" compatLnSpc="1"/>
          <a:lstStyle/>
          <a:p>
            <a:pPr defTabSz="1219200">
              <a:defRPr/>
            </a:pPr>
            <a:endParaRPr lang="zh-CN" altLang="en-US" sz="2400">
              <a:solidFill>
                <a:srgbClr val="25282B"/>
              </a:solidFill>
              <a:cs typeface="+mn-ea"/>
              <a:sym typeface="+mn-lt"/>
            </a:endParaRPr>
          </a:p>
        </p:txBody>
      </p:sp>
      <p:sp>
        <p:nvSpPr>
          <p:cNvPr id="63" name="TextBox 76"/>
          <p:cNvSpPr txBox="1"/>
          <p:nvPr/>
        </p:nvSpPr>
        <p:spPr>
          <a:xfrm>
            <a:off x="1259840" y="5132705"/>
            <a:ext cx="1713230" cy="583565"/>
          </a:xfrm>
          <a:prstGeom prst="rect">
            <a:avLst/>
          </a:prstGeom>
          <a:noFill/>
        </p:spPr>
        <p:txBody>
          <a:bodyPr wrap="square" rtlCol="0">
            <a:spAutoFit/>
          </a:bodyPr>
          <a:lstStyle/>
          <a:p>
            <a:pPr algn="ctr"/>
            <a:r>
              <a:rPr lang="zh-CN" altLang="en-US" sz="1600" b="1" dirty="0">
                <a:solidFill>
                  <a:schemeClr val="tx1">
                    <a:lumMod val="50000"/>
                  </a:schemeClr>
                </a:solidFill>
                <a:cs typeface="+mn-ea"/>
                <a:sym typeface="+mn-lt"/>
              </a:rPr>
              <a:t>高速流水对水力机械的影响</a:t>
            </a:r>
          </a:p>
        </p:txBody>
      </p:sp>
      <p:sp>
        <p:nvSpPr>
          <p:cNvPr id="64" name="Rectangle 21"/>
          <p:cNvSpPr/>
          <p:nvPr/>
        </p:nvSpPr>
        <p:spPr>
          <a:xfrm>
            <a:off x="9393555" y="4408170"/>
            <a:ext cx="1963420" cy="1770380"/>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65" name="Trapezoid 23@|1FFC:192|FBC:16777215|LFC:16777215|LBC:16777215"/>
          <p:cNvSpPr/>
          <p:nvPr/>
        </p:nvSpPr>
        <p:spPr>
          <a:xfrm>
            <a:off x="9721215" y="420179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66" name="Pentagon 24@|1FFC:2381804|FBC:16777215|LFC:16777215|LBC:16777215"/>
          <p:cNvSpPr/>
          <p:nvPr/>
        </p:nvSpPr>
        <p:spPr>
          <a:xfrm rot="5400000">
            <a:off x="9949815" y="4110990"/>
            <a:ext cx="795655" cy="974725"/>
          </a:xfrm>
          <a:prstGeom prst="homePlate">
            <a:avLst>
              <a:gd name="adj" fmla="val 31720"/>
            </a:avLst>
          </a:prstGeom>
          <a:solidFill>
            <a:schemeClr val="accent4">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67" name="Freeform 53"/>
          <p:cNvSpPr>
            <a:spLocks noEditPoints="1"/>
          </p:cNvSpPr>
          <p:nvPr/>
        </p:nvSpPr>
        <p:spPr bwMode="auto">
          <a:xfrm>
            <a:off x="10158730" y="4411345"/>
            <a:ext cx="377825" cy="355600"/>
          </a:xfrm>
          <a:custGeom>
            <a:avLst/>
            <a:gdLst>
              <a:gd name="T0" fmla="*/ 38 w 128"/>
              <a:gd name="T1" fmla="*/ 99 h 120"/>
              <a:gd name="T2" fmla="*/ 55 w 128"/>
              <a:gd name="T3" fmla="*/ 99 h 120"/>
              <a:gd name="T4" fmla="*/ 55 w 128"/>
              <a:gd name="T5" fmla="*/ 103 h 120"/>
              <a:gd name="T6" fmla="*/ 38 w 128"/>
              <a:gd name="T7" fmla="*/ 103 h 120"/>
              <a:gd name="T8" fmla="*/ 38 w 128"/>
              <a:gd name="T9" fmla="*/ 99 h 120"/>
              <a:gd name="T10" fmla="*/ 88 w 128"/>
              <a:gd name="T11" fmla="*/ 98 h 120"/>
              <a:gd name="T12" fmla="*/ 60 w 128"/>
              <a:gd name="T13" fmla="*/ 103 h 120"/>
              <a:gd name="T14" fmla="*/ 65 w 128"/>
              <a:gd name="T15" fmla="*/ 76 h 120"/>
              <a:gd name="T16" fmla="*/ 105 w 128"/>
              <a:gd name="T17" fmla="*/ 35 h 120"/>
              <a:gd name="T18" fmla="*/ 128 w 128"/>
              <a:gd name="T19" fmla="*/ 57 h 120"/>
              <a:gd name="T20" fmla="*/ 88 w 128"/>
              <a:gd name="T21" fmla="*/ 98 h 120"/>
              <a:gd name="T22" fmla="*/ 83 w 128"/>
              <a:gd name="T23" fmla="*/ 87 h 120"/>
              <a:gd name="T24" fmla="*/ 117 w 128"/>
              <a:gd name="T25" fmla="*/ 52 h 120"/>
              <a:gd name="T26" fmla="*/ 114 w 128"/>
              <a:gd name="T27" fmla="*/ 49 h 120"/>
              <a:gd name="T28" fmla="*/ 80 w 128"/>
              <a:gd name="T29" fmla="*/ 84 h 120"/>
              <a:gd name="T30" fmla="*/ 83 w 128"/>
              <a:gd name="T31" fmla="*/ 87 h 120"/>
              <a:gd name="T32" fmla="*/ 85 w 128"/>
              <a:gd name="T33" fmla="*/ 95 h 120"/>
              <a:gd name="T34" fmla="*/ 73 w 128"/>
              <a:gd name="T35" fmla="*/ 97 h 120"/>
              <a:gd name="T36" fmla="*/ 66 w 128"/>
              <a:gd name="T37" fmla="*/ 90 h 120"/>
              <a:gd name="T38" fmla="*/ 68 w 128"/>
              <a:gd name="T39" fmla="*/ 78 h 120"/>
              <a:gd name="T40" fmla="*/ 85 w 128"/>
              <a:gd name="T41" fmla="*/ 95 h 120"/>
              <a:gd name="T42" fmla="*/ 74 w 128"/>
              <a:gd name="T43" fmla="*/ 78 h 120"/>
              <a:gd name="T44" fmla="*/ 108 w 128"/>
              <a:gd name="T45" fmla="*/ 43 h 120"/>
              <a:gd name="T46" fmla="*/ 106 w 128"/>
              <a:gd name="T47" fmla="*/ 40 h 120"/>
              <a:gd name="T48" fmla="*/ 71 w 128"/>
              <a:gd name="T49" fmla="*/ 76 h 120"/>
              <a:gd name="T50" fmla="*/ 74 w 128"/>
              <a:gd name="T51" fmla="*/ 78 h 120"/>
              <a:gd name="T52" fmla="*/ 3 w 128"/>
              <a:gd name="T53" fmla="*/ 120 h 120"/>
              <a:gd name="T54" fmla="*/ 92 w 128"/>
              <a:gd name="T55" fmla="*/ 120 h 120"/>
              <a:gd name="T56" fmla="*/ 96 w 128"/>
              <a:gd name="T57" fmla="*/ 120 h 120"/>
              <a:gd name="T58" fmla="*/ 96 w 128"/>
              <a:gd name="T59" fmla="*/ 117 h 120"/>
              <a:gd name="T60" fmla="*/ 96 w 128"/>
              <a:gd name="T61" fmla="*/ 96 h 120"/>
              <a:gd name="T62" fmla="*/ 89 w 128"/>
              <a:gd name="T63" fmla="*/ 103 h 120"/>
              <a:gd name="T64" fmla="*/ 89 w 128"/>
              <a:gd name="T65" fmla="*/ 114 h 120"/>
              <a:gd name="T66" fmla="*/ 7 w 128"/>
              <a:gd name="T67" fmla="*/ 114 h 120"/>
              <a:gd name="T68" fmla="*/ 7 w 128"/>
              <a:gd name="T69" fmla="*/ 49 h 120"/>
              <a:gd name="T70" fmla="*/ 45 w 128"/>
              <a:gd name="T71" fmla="*/ 49 h 120"/>
              <a:gd name="T72" fmla="*/ 47 w 128"/>
              <a:gd name="T73" fmla="*/ 46 h 120"/>
              <a:gd name="T74" fmla="*/ 47 w 128"/>
              <a:gd name="T75" fmla="*/ 7 h 120"/>
              <a:gd name="T76" fmla="*/ 89 w 128"/>
              <a:gd name="T77" fmla="*/ 7 h 120"/>
              <a:gd name="T78" fmla="*/ 89 w 128"/>
              <a:gd name="T79" fmla="*/ 44 h 120"/>
              <a:gd name="T80" fmla="*/ 96 w 128"/>
              <a:gd name="T81" fmla="*/ 38 h 120"/>
              <a:gd name="T82" fmla="*/ 96 w 128"/>
              <a:gd name="T83" fmla="*/ 4 h 120"/>
              <a:gd name="T84" fmla="*/ 96 w 128"/>
              <a:gd name="T85" fmla="*/ 0 h 120"/>
              <a:gd name="T86" fmla="*/ 92 w 128"/>
              <a:gd name="T87" fmla="*/ 0 h 120"/>
              <a:gd name="T88" fmla="*/ 42 w 128"/>
              <a:gd name="T89" fmla="*/ 0 h 120"/>
              <a:gd name="T90" fmla="*/ 0 w 128"/>
              <a:gd name="T91" fmla="*/ 43 h 120"/>
              <a:gd name="T92" fmla="*/ 0 w 128"/>
              <a:gd name="T93" fmla="*/ 117 h 120"/>
              <a:gd name="T94" fmla="*/ 0 w 128"/>
              <a:gd name="T95" fmla="*/ 120 h 120"/>
              <a:gd name="T96" fmla="*/ 3 w 128"/>
              <a:gd name="T97"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120">
                <a:moveTo>
                  <a:pt x="38" y="99"/>
                </a:moveTo>
                <a:cubicBezTo>
                  <a:pt x="55" y="99"/>
                  <a:pt x="55" y="99"/>
                  <a:pt x="55" y="99"/>
                </a:cubicBezTo>
                <a:cubicBezTo>
                  <a:pt x="55" y="103"/>
                  <a:pt x="55" y="103"/>
                  <a:pt x="55" y="103"/>
                </a:cubicBezTo>
                <a:cubicBezTo>
                  <a:pt x="38" y="103"/>
                  <a:pt x="38" y="103"/>
                  <a:pt x="38" y="103"/>
                </a:cubicBezTo>
                <a:cubicBezTo>
                  <a:pt x="38" y="99"/>
                  <a:pt x="38" y="99"/>
                  <a:pt x="38" y="99"/>
                </a:cubicBezTo>
                <a:close/>
                <a:moveTo>
                  <a:pt x="88" y="98"/>
                </a:moveTo>
                <a:cubicBezTo>
                  <a:pt x="60" y="103"/>
                  <a:pt x="60" y="103"/>
                  <a:pt x="60" y="103"/>
                </a:cubicBezTo>
                <a:cubicBezTo>
                  <a:pt x="65" y="76"/>
                  <a:pt x="65" y="76"/>
                  <a:pt x="65" y="76"/>
                </a:cubicBezTo>
                <a:cubicBezTo>
                  <a:pt x="105" y="35"/>
                  <a:pt x="105" y="35"/>
                  <a:pt x="105" y="35"/>
                </a:cubicBezTo>
                <a:cubicBezTo>
                  <a:pt x="128" y="57"/>
                  <a:pt x="128" y="57"/>
                  <a:pt x="128" y="57"/>
                </a:cubicBezTo>
                <a:cubicBezTo>
                  <a:pt x="88" y="98"/>
                  <a:pt x="88" y="98"/>
                  <a:pt x="88" y="98"/>
                </a:cubicBezTo>
                <a:close/>
                <a:moveTo>
                  <a:pt x="83" y="87"/>
                </a:moveTo>
                <a:cubicBezTo>
                  <a:pt x="117" y="52"/>
                  <a:pt x="117" y="52"/>
                  <a:pt x="117" y="52"/>
                </a:cubicBezTo>
                <a:cubicBezTo>
                  <a:pt x="114" y="49"/>
                  <a:pt x="114" y="49"/>
                  <a:pt x="114" y="49"/>
                </a:cubicBezTo>
                <a:cubicBezTo>
                  <a:pt x="80" y="84"/>
                  <a:pt x="80" y="84"/>
                  <a:pt x="80" y="84"/>
                </a:cubicBezTo>
                <a:cubicBezTo>
                  <a:pt x="83" y="87"/>
                  <a:pt x="83" y="87"/>
                  <a:pt x="83" y="87"/>
                </a:cubicBezTo>
                <a:close/>
                <a:moveTo>
                  <a:pt x="85" y="95"/>
                </a:moveTo>
                <a:cubicBezTo>
                  <a:pt x="73" y="97"/>
                  <a:pt x="73" y="97"/>
                  <a:pt x="73" y="97"/>
                </a:cubicBezTo>
                <a:cubicBezTo>
                  <a:pt x="66" y="90"/>
                  <a:pt x="66" y="90"/>
                  <a:pt x="66" y="90"/>
                </a:cubicBezTo>
                <a:cubicBezTo>
                  <a:pt x="68" y="78"/>
                  <a:pt x="68" y="78"/>
                  <a:pt x="68" y="78"/>
                </a:cubicBezTo>
                <a:cubicBezTo>
                  <a:pt x="85" y="95"/>
                  <a:pt x="85" y="95"/>
                  <a:pt x="85" y="95"/>
                </a:cubicBezTo>
                <a:close/>
                <a:moveTo>
                  <a:pt x="74" y="78"/>
                </a:moveTo>
                <a:cubicBezTo>
                  <a:pt x="108" y="43"/>
                  <a:pt x="108" y="43"/>
                  <a:pt x="108" y="43"/>
                </a:cubicBezTo>
                <a:cubicBezTo>
                  <a:pt x="106" y="40"/>
                  <a:pt x="106" y="40"/>
                  <a:pt x="106" y="40"/>
                </a:cubicBezTo>
                <a:cubicBezTo>
                  <a:pt x="71" y="76"/>
                  <a:pt x="71" y="76"/>
                  <a:pt x="71" y="76"/>
                </a:cubicBezTo>
                <a:cubicBezTo>
                  <a:pt x="74" y="78"/>
                  <a:pt x="74" y="78"/>
                  <a:pt x="74" y="78"/>
                </a:cubicBezTo>
                <a:close/>
                <a:moveTo>
                  <a:pt x="3" y="120"/>
                </a:moveTo>
                <a:cubicBezTo>
                  <a:pt x="92" y="120"/>
                  <a:pt x="92" y="120"/>
                  <a:pt x="92" y="120"/>
                </a:cubicBezTo>
                <a:cubicBezTo>
                  <a:pt x="96" y="120"/>
                  <a:pt x="96" y="120"/>
                  <a:pt x="96" y="120"/>
                </a:cubicBezTo>
                <a:cubicBezTo>
                  <a:pt x="96" y="117"/>
                  <a:pt x="96" y="117"/>
                  <a:pt x="96" y="117"/>
                </a:cubicBezTo>
                <a:cubicBezTo>
                  <a:pt x="96" y="96"/>
                  <a:pt x="96" y="96"/>
                  <a:pt x="96" y="96"/>
                </a:cubicBezTo>
                <a:cubicBezTo>
                  <a:pt x="89" y="103"/>
                  <a:pt x="89" y="103"/>
                  <a:pt x="89" y="103"/>
                </a:cubicBezTo>
                <a:cubicBezTo>
                  <a:pt x="89" y="114"/>
                  <a:pt x="89" y="114"/>
                  <a:pt x="89" y="114"/>
                </a:cubicBezTo>
                <a:cubicBezTo>
                  <a:pt x="7" y="114"/>
                  <a:pt x="7" y="114"/>
                  <a:pt x="7" y="114"/>
                </a:cubicBezTo>
                <a:cubicBezTo>
                  <a:pt x="7" y="49"/>
                  <a:pt x="7" y="49"/>
                  <a:pt x="7" y="49"/>
                </a:cubicBezTo>
                <a:cubicBezTo>
                  <a:pt x="19" y="49"/>
                  <a:pt x="32" y="49"/>
                  <a:pt x="45" y="49"/>
                </a:cubicBezTo>
                <a:cubicBezTo>
                  <a:pt x="46" y="49"/>
                  <a:pt x="47" y="48"/>
                  <a:pt x="47" y="46"/>
                </a:cubicBezTo>
                <a:cubicBezTo>
                  <a:pt x="47" y="33"/>
                  <a:pt x="47" y="20"/>
                  <a:pt x="47" y="7"/>
                </a:cubicBezTo>
                <a:cubicBezTo>
                  <a:pt x="89" y="7"/>
                  <a:pt x="89" y="7"/>
                  <a:pt x="89" y="7"/>
                </a:cubicBezTo>
                <a:cubicBezTo>
                  <a:pt x="89" y="44"/>
                  <a:pt x="89" y="44"/>
                  <a:pt x="89" y="44"/>
                </a:cubicBezTo>
                <a:cubicBezTo>
                  <a:pt x="96" y="38"/>
                  <a:pt x="96" y="38"/>
                  <a:pt x="96" y="38"/>
                </a:cubicBezTo>
                <a:cubicBezTo>
                  <a:pt x="96" y="4"/>
                  <a:pt x="96" y="4"/>
                  <a:pt x="96" y="4"/>
                </a:cubicBezTo>
                <a:cubicBezTo>
                  <a:pt x="96" y="0"/>
                  <a:pt x="96" y="0"/>
                  <a:pt x="96" y="0"/>
                </a:cubicBezTo>
                <a:cubicBezTo>
                  <a:pt x="92" y="0"/>
                  <a:pt x="92" y="0"/>
                  <a:pt x="92" y="0"/>
                </a:cubicBezTo>
                <a:cubicBezTo>
                  <a:pt x="42" y="0"/>
                  <a:pt x="42" y="0"/>
                  <a:pt x="42" y="0"/>
                </a:cubicBezTo>
                <a:cubicBezTo>
                  <a:pt x="0" y="43"/>
                  <a:pt x="0" y="43"/>
                  <a:pt x="0" y="43"/>
                </a:cubicBezTo>
                <a:cubicBezTo>
                  <a:pt x="0" y="117"/>
                  <a:pt x="0" y="117"/>
                  <a:pt x="0" y="117"/>
                </a:cubicBezTo>
                <a:cubicBezTo>
                  <a:pt x="0" y="120"/>
                  <a:pt x="0" y="120"/>
                  <a:pt x="0" y="120"/>
                </a:cubicBezTo>
                <a:cubicBezTo>
                  <a:pt x="3" y="120"/>
                  <a:pt x="3" y="120"/>
                  <a:pt x="3" y="120"/>
                </a:cubicBezTo>
                <a:close/>
              </a:path>
            </a:pathLst>
          </a:custGeom>
          <a:solidFill>
            <a:schemeClr val="bg1"/>
          </a:solidFill>
          <a:ln>
            <a:noFill/>
          </a:ln>
        </p:spPr>
        <p:txBody>
          <a:bodyPr vert="horz" wrap="square" lIns="121920" tIns="60960" rIns="121920" bIns="60960" numCol="1" anchor="t" anchorCtr="0" compatLnSpc="1"/>
          <a:lstStyle/>
          <a:p>
            <a:pPr defTabSz="1219200">
              <a:defRPr/>
            </a:pPr>
            <a:endParaRPr lang="zh-CN" altLang="en-US" sz="2400">
              <a:solidFill>
                <a:srgbClr val="25282B"/>
              </a:solidFill>
              <a:cs typeface="+mn-ea"/>
              <a:sym typeface="+mn-lt"/>
            </a:endParaRPr>
          </a:p>
        </p:txBody>
      </p:sp>
      <p:sp>
        <p:nvSpPr>
          <p:cNvPr id="70" name="TextBox 76"/>
          <p:cNvSpPr txBox="1"/>
          <p:nvPr/>
        </p:nvSpPr>
        <p:spPr>
          <a:xfrm>
            <a:off x="3361055" y="5110480"/>
            <a:ext cx="1713230" cy="829945"/>
          </a:xfrm>
          <a:prstGeom prst="rect">
            <a:avLst/>
          </a:prstGeom>
          <a:noFill/>
        </p:spPr>
        <p:txBody>
          <a:bodyPr wrap="square" rtlCol="0">
            <a:spAutoFit/>
          </a:bodyPr>
          <a:lstStyle/>
          <a:p>
            <a:pPr algn="ctr"/>
            <a:r>
              <a:rPr lang="zh-CN" altLang="en-US" sz="1600" b="1" dirty="0">
                <a:solidFill>
                  <a:schemeClr val="tx1">
                    <a:lumMod val="50000"/>
                  </a:schemeClr>
                </a:solidFill>
                <a:cs typeface="+mn-ea"/>
                <a:sym typeface="+mn-lt"/>
              </a:rPr>
              <a:t>防止土石坝粘性涂料冻胀和龟裂的方法</a:t>
            </a:r>
          </a:p>
        </p:txBody>
      </p:sp>
      <p:sp>
        <p:nvSpPr>
          <p:cNvPr id="75" name="TextBox 76"/>
          <p:cNvSpPr txBox="1"/>
          <p:nvPr/>
        </p:nvSpPr>
        <p:spPr>
          <a:xfrm>
            <a:off x="5376545" y="5132705"/>
            <a:ext cx="1713230" cy="583565"/>
          </a:xfrm>
          <a:prstGeom prst="rect">
            <a:avLst/>
          </a:prstGeom>
          <a:noFill/>
        </p:spPr>
        <p:txBody>
          <a:bodyPr wrap="square" rtlCol="0">
            <a:spAutoFit/>
          </a:bodyPr>
          <a:lstStyle/>
          <a:p>
            <a:pPr algn="ctr"/>
            <a:r>
              <a:rPr lang="zh-CN" altLang="en-US" sz="1600" b="1" dirty="0">
                <a:solidFill>
                  <a:schemeClr val="tx1">
                    <a:lumMod val="50000"/>
                  </a:schemeClr>
                </a:solidFill>
                <a:cs typeface="+mn-ea"/>
                <a:sym typeface="+mn-lt"/>
              </a:rPr>
              <a:t>土石坝防渗变形的处理措施</a:t>
            </a:r>
          </a:p>
        </p:txBody>
      </p:sp>
      <p:sp>
        <p:nvSpPr>
          <p:cNvPr id="78" name="TextBox 76"/>
          <p:cNvSpPr txBox="1"/>
          <p:nvPr/>
        </p:nvSpPr>
        <p:spPr>
          <a:xfrm>
            <a:off x="7452360" y="5132705"/>
            <a:ext cx="1713230" cy="583565"/>
          </a:xfrm>
          <a:prstGeom prst="rect">
            <a:avLst/>
          </a:prstGeom>
          <a:noFill/>
        </p:spPr>
        <p:txBody>
          <a:bodyPr wrap="square" rtlCol="0">
            <a:spAutoFit/>
          </a:bodyPr>
          <a:lstStyle/>
          <a:p>
            <a:pPr algn="ctr"/>
            <a:r>
              <a:rPr lang="zh-CN" altLang="en-US" sz="1600" b="1" dirty="0">
                <a:solidFill>
                  <a:schemeClr val="tx1">
                    <a:lumMod val="50000"/>
                  </a:schemeClr>
                </a:solidFill>
                <a:cs typeface="+mn-ea"/>
                <a:sym typeface="+mn-lt"/>
              </a:rPr>
              <a:t>水利水电施工技术问题</a:t>
            </a:r>
          </a:p>
        </p:txBody>
      </p:sp>
      <p:sp>
        <p:nvSpPr>
          <p:cNvPr id="81" name="TextBox 76"/>
          <p:cNvSpPr txBox="1"/>
          <p:nvPr/>
        </p:nvSpPr>
        <p:spPr>
          <a:xfrm>
            <a:off x="9518650" y="5110480"/>
            <a:ext cx="1713230" cy="829945"/>
          </a:xfrm>
          <a:prstGeom prst="rect">
            <a:avLst/>
          </a:prstGeom>
          <a:noFill/>
        </p:spPr>
        <p:txBody>
          <a:bodyPr wrap="square" rtlCol="0">
            <a:spAutoFit/>
          </a:bodyPr>
          <a:lstStyle/>
          <a:p>
            <a:pPr algn="l"/>
            <a:r>
              <a:rPr lang="zh-CN" altLang="en-US" sz="1600" b="1" dirty="0">
                <a:solidFill>
                  <a:schemeClr val="tx1">
                    <a:lumMod val="50000"/>
                  </a:schemeClr>
                </a:solidFill>
                <a:cs typeface="+mn-ea"/>
                <a:sym typeface="+mn-lt"/>
              </a:rPr>
              <a:t>水利水电施工安全、管理、质量问题</a:t>
            </a:r>
          </a:p>
        </p:txBody>
      </p:sp>
      <p:sp>
        <p:nvSpPr>
          <p:cNvPr id="82" name="TextBox 8"/>
          <p:cNvSpPr txBox="1"/>
          <p:nvPr/>
        </p:nvSpPr>
        <p:spPr>
          <a:xfrm>
            <a:off x="1139825" y="6422390"/>
            <a:ext cx="8959215" cy="245745"/>
          </a:xfrm>
          <a:prstGeom prst="rect">
            <a:avLst/>
          </a:prstGeom>
          <a:noFill/>
        </p:spPr>
        <p:txBody>
          <a:bodyPr wrap="square" lIns="0" tIns="0" rIns="0" bIns="0" rtlCol="0" anchor="ctr">
            <a:spAutoFit/>
          </a:bodyPr>
          <a:lstStyle/>
          <a:p>
            <a:pPr algn="l"/>
            <a:r>
              <a:rPr lang="zh-CN" altLang="en-US" sz="1600" spc="600" dirty="0">
                <a:solidFill>
                  <a:schemeClr val="tx1">
                    <a:lumMod val="75000"/>
                    <a:lumOff val="25000"/>
                  </a:schemeClr>
                </a:solidFill>
                <a:cs typeface="+mn-ea"/>
                <a:sym typeface="+mn-lt"/>
              </a:rPr>
              <a:t>参考教材：郭雪莽，毕业设计指南（第</a:t>
            </a:r>
            <a:r>
              <a:rPr lang="en-US" altLang="zh-CN" sz="1600" spc="600" dirty="0">
                <a:solidFill>
                  <a:schemeClr val="tx1">
                    <a:lumMod val="75000"/>
                    <a:lumOff val="25000"/>
                  </a:schemeClr>
                </a:solidFill>
                <a:cs typeface="+mn-ea"/>
                <a:sym typeface="+mn-lt"/>
              </a:rPr>
              <a:t>2</a:t>
            </a:r>
            <a:r>
              <a:rPr lang="zh-CN" altLang="en-US" sz="1600" spc="600" dirty="0">
                <a:solidFill>
                  <a:schemeClr val="tx1">
                    <a:lumMod val="75000"/>
                    <a:lumOff val="25000"/>
                  </a:schemeClr>
                </a:solidFill>
                <a:cs typeface="+mn-ea"/>
                <a:sym typeface="+mn-lt"/>
              </a:rPr>
              <a:t>版），中央广播电视大学出版社</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8"/>
          <p:cNvSpPr txBox="1"/>
          <p:nvPr/>
        </p:nvSpPr>
        <p:spPr>
          <a:xfrm>
            <a:off x="3667760" y="635635"/>
            <a:ext cx="4855845" cy="368935"/>
          </a:xfrm>
          <a:prstGeom prst="rect">
            <a:avLst/>
          </a:prstGeom>
          <a:noFill/>
        </p:spPr>
        <p:txBody>
          <a:bodyPr wrap="square" lIns="0" tIns="0" rIns="0" bIns="0" rtlCol="0" anchor="ctr">
            <a:spAutoFit/>
          </a:bodyPr>
          <a:lstStyle/>
          <a:p>
            <a:pPr algn="ctr"/>
            <a:r>
              <a:rPr lang="zh-CN" altLang="en-US" sz="3200" spc="600" dirty="0">
                <a:solidFill>
                  <a:schemeClr val="tx1">
                    <a:lumMod val="75000"/>
                    <a:lumOff val="25000"/>
                  </a:schemeClr>
                </a:solidFill>
                <a:cs typeface="+mn-ea"/>
                <a:sym typeface="+mn-lt"/>
              </a:rPr>
              <a:t>五、写作前准备</a:t>
            </a:r>
          </a:p>
        </p:txBody>
      </p:sp>
      <p:sp>
        <p:nvSpPr>
          <p:cNvPr id="2" name="文本框 1"/>
          <p:cNvSpPr txBox="1"/>
          <p:nvPr/>
        </p:nvSpPr>
        <p:spPr>
          <a:xfrm>
            <a:off x="1640840" y="2095500"/>
            <a:ext cx="9010015" cy="866140"/>
          </a:xfrm>
          <a:prstGeom prst="rect">
            <a:avLst/>
          </a:prstGeom>
          <a:noFill/>
        </p:spPr>
        <p:txBody>
          <a:bodyPr wrap="square" rtlCol="0">
            <a:spAutoFit/>
          </a:bodyPr>
          <a:lstStyle/>
          <a:p>
            <a:pPr indent="288290" fontAlgn="auto">
              <a:lnSpc>
                <a:spcPct val="120000"/>
              </a:lnSpc>
            </a:pPr>
            <a:r>
              <a:rPr lang="zh-CN" sz="1400">
                <a:latin typeface="Arial" panose="020B0604020202020204" pitchFamily="34" charset="0"/>
                <a:ea typeface="宋体" panose="02010600030101010101" pitchFamily="2" charset="-122"/>
                <a:sym typeface="+mn-ea"/>
              </a:rPr>
              <a:t>学生应当选择一个较小的、较具体的工程实际问题作为自己毕业设计（论文）的题目。在选定论文题目时，应很好地考虑论文的</a:t>
            </a:r>
            <a:r>
              <a:rPr lang="zh-CN" sz="1400" b="1">
                <a:solidFill>
                  <a:srgbClr val="FF0000"/>
                </a:solidFill>
                <a:latin typeface="Arial" panose="020B0604020202020204" pitchFamily="34" charset="0"/>
                <a:ea typeface="宋体" panose="02010600030101010101" pitchFamily="2" charset="-122"/>
                <a:sym typeface="+mn-ea"/>
              </a:rPr>
              <a:t>实用价值</a:t>
            </a:r>
            <a:r>
              <a:rPr lang="zh-CN" sz="1400">
                <a:latin typeface="Arial" panose="020B0604020202020204" pitchFamily="34" charset="0"/>
                <a:ea typeface="宋体" panose="02010600030101010101" pitchFamily="2" charset="-122"/>
                <a:sym typeface="+mn-ea"/>
              </a:rPr>
              <a:t>、</a:t>
            </a:r>
            <a:r>
              <a:rPr lang="zh-CN" sz="1400" b="1">
                <a:solidFill>
                  <a:srgbClr val="FF0000"/>
                </a:solidFill>
                <a:latin typeface="Arial" panose="020B0604020202020204" pitchFamily="34" charset="0"/>
                <a:ea typeface="宋体" panose="02010600030101010101" pitchFamily="2" charset="-122"/>
                <a:sym typeface="+mn-ea"/>
              </a:rPr>
              <a:t>搜集资料的难易程度</a:t>
            </a:r>
            <a:r>
              <a:rPr lang="zh-CN" sz="1400">
                <a:latin typeface="Arial" panose="020B0604020202020204" pitchFamily="34" charset="0"/>
                <a:ea typeface="宋体" panose="02010600030101010101" pitchFamily="2" charset="-122"/>
                <a:sym typeface="+mn-ea"/>
              </a:rPr>
              <a:t>、</a:t>
            </a:r>
            <a:r>
              <a:rPr lang="zh-CN" sz="1400" b="1">
                <a:solidFill>
                  <a:srgbClr val="FF0000"/>
                </a:solidFill>
                <a:latin typeface="Arial" panose="020B0604020202020204" pitchFamily="34" charset="0"/>
                <a:ea typeface="宋体" panose="02010600030101010101" pitchFamily="2" charset="-122"/>
                <a:sym typeface="+mn-ea"/>
              </a:rPr>
              <a:t>完成撰写工作的时间</a:t>
            </a:r>
            <a:r>
              <a:rPr lang="zh-CN" sz="1400">
                <a:latin typeface="Arial" panose="020B0604020202020204" pitchFamily="34" charset="0"/>
                <a:ea typeface="宋体" panose="02010600030101010101" pitchFamily="2" charset="-122"/>
                <a:sym typeface="+mn-ea"/>
              </a:rPr>
              <a:t>等方面的因素。经过反复推敲、仔细斟酌，选择出既符合专业方向，又适合个人特点的毕业论文题目。</a:t>
            </a:r>
          </a:p>
        </p:txBody>
      </p:sp>
      <p:sp>
        <p:nvSpPr>
          <p:cNvPr id="27" name="Rectangle 8"/>
          <p:cNvSpPr/>
          <p:nvPr/>
        </p:nvSpPr>
        <p:spPr>
          <a:xfrm>
            <a:off x="1494155" y="1507490"/>
            <a:ext cx="9302750" cy="1454785"/>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28" name="Trapezoid 10@|1FFC:3506772|FBC:16777215|LFC:16777215|LBC:16777215"/>
          <p:cNvSpPr/>
          <p:nvPr/>
        </p:nvSpPr>
        <p:spPr>
          <a:xfrm>
            <a:off x="5497195" y="130111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 name="Pentagon 9@|1FFC:4308095|FBC:16777215|LFC:16777215|LBC:16777215"/>
          <p:cNvSpPr/>
          <p:nvPr/>
        </p:nvSpPr>
        <p:spPr>
          <a:xfrm rot="5400000">
            <a:off x="5725795" y="1210310"/>
            <a:ext cx="795655" cy="974725"/>
          </a:xfrm>
          <a:prstGeom prst="homePlate">
            <a:avLst>
              <a:gd name="adj" fmla="val 31720"/>
            </a:avLst>
          </a:prstGeom>
          <a:solidFill>
            <a:schemeClr val="accent2">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7" name="TextBox 76"/>
          <p:cNvSpPr txBox="1"/>
          <p:nvPr/>
        </p:nvSpPr>
        <p:spPr>
          <a:xfrm>
            <a:off x="5588635" y="1507490"/>
            <a:ext cx="1069975" cy="337185"/>
          </a:xfrm>
          <a:prstGeom prst="rect">
            <a:avLst/>
          </a:prstGeom>
          <a:noFill/>
        </p:spPr>
        <p:txBody>
          <a:bodyPr wrap="square" rtlCol="0">
            <a:spAutoFit/>
          </a:bodyPr>
          <a:lstStyle/>
          <a:p>
            <a:pPr algn="ctr"/>
            <a:r>
              <a:rPr lang="zh-CN" altLang="en-US" sz="1600" b="1" dirty="0">
                <a:solidFill>
                  <a:schemeClr val="bg1"/>
                </a:solidFill>
                <a:cs typeface="+mn-ea"/>
                <a:sym typeface="+mn-lt"/>
              </a:rPr>
              <a:t>确定题目</a:t>
            </a:r>
          </a:p>
        </p:txBody>
      </p:sp>
      <p:sp>
        <p:nvSpPr>
          <p:cNvPr id="5" name="Rectangle 15"/>
          <p:cNvSpPr/>
          <p:nvPr/>
        </p:nvSpPr>
        <p:spPr>
          <a:xfrm>
            <a:off x="1494790" y="3345815"/>
            <a:ext cx="9302750" cy="2830195"/>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6" name="Trapezoid 17@|1FFC:1137349|FBC:16777215|LFC:16777215|LBC:16777215"/>
          <p:cNvSpPr/>
          <p:nvPr/>
        </p:nvSpPr>
        <p:spPr>
          <a:xfrm>
            <a:off x="5510530" y="3139440"/>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7" name="Pentagon 18@|1FFC:1554685|FBC:16777215|LFC:16777215|LBC:16777215"/>
          <p:cNvSpPr/>
          <p:nvPr/>
        </p:nvSpPr>
        <p:spPr>
          <a:xfrm rot="5400000">
            <a:off x="5739765" y="3048635"/>
            <a:ext cx="795655" cy="974725"/>
          </a:xfrm>
          <a:prstGeom prst="homePlate">
            <a:avLst>
              <a:gd name="adj" fmla="val 31720"/>
            </a:avLst>
          </a:prstGeom>
          <a:solidFill>
            <a:schemeClr val="accent1">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8" name="TextBox 76"/>
          <p:cNvSpPr txBox="1"/>
          <p:nvPr/>
        </p:nvSpPr>
        <p:spPr>
          <a:xfrm>
            <a:off x="5831840" y="3345815"/>
            <a:ext cx="610870" cy="337185"/>
          </a:xfrm>
          <a:prstGeom prst="rect">
            <a:avLst/>
          </a:prstGeom>
          <a:noFill/>
        </p:spPr>
        <p:txBody>
          <a:bodyPr wrap="square" rtlCol="0">
            <a:spAutoFit/>
          </a:bodyPr>
          <a:lstStyle/>
          <a:p>
            <a:pPr algn="l"/>
            <a:r>
              <a:rPr lang="zh-CN" altLang="en-US" sz="1600" b="1" dirty="0">
                <a:solidFill>
                  <a:schemeClr val="bg1"/>
                </a:solidFill>
                <a:cs typeface="+mn-ea"/>
                <a:sym typeface="+mn-lt"/>
              </a:rPr>
              <a:t>调研</a:t>
            </a:r>
          </a:p>
        </p:txBody>
      </p:sp>
      <p:sp>
        <p:nvSpPr>
          <p:cNvPr id="9" name="文本框 8"/>
          <p:cNvSpPr txBox="1"/>
          <p:nvPr/>
        </p:nvSpPr>
        <p:spPr>
          <a:xfrm>
            <a:off x="1641475" y="4008120"/>
            <a:ext cx="9010015" cy="2158365"/>
          </a:xfrm>
          <a:prstGeom prst="rect">
            <a:avLst/>
          </a:prstGeom>
          <a:noFill/>
        </p:spPr>
        <p:txBody>
          <a:bodyPr wrap="square" rtlCol="0">
            <a:spAutoFit/>
          </a:bodyPr>
          <a:lstStyle/>
          <a:p>
            <a:pPr marL="285750" indent="-285750" fontAlgn="auto">
              <a:lnSpc>
                <a:spcPct val="120000"/>
              </a:lnSpc>
              <a:buFont typeface="Wingdings" panose="05000000000000000000" charset="0"/>
              <a:buChar char="Ø"/>
            </a:pPr>
            <a:r>
              <a:rPr lang="zh-CN" sz="1400">
                <a:latin typeface="Arial" panose="020B0604020202020204" pitchFamily="34" charset="0"/>
                <a:ea typeface="宋体" panose="02010600030101010101" pitchFamily="2" charset="-122"/>
                <a:sym typeface="+mn-ea"/>
              </a:rPr>
              <a:t>学生要积极主动地采取一切可以利用的方式方法，围绕所确定的题目，积极认真地开展案头调研和实地调研，最大限度地进行调研活动。除做好参考文献的查阅外，要力所能及地进行现场调查，增强感性认识，收集第一手资料。</a:t>
            </a:r>
          </a:p>
          <a:p>
            <a:pPr marL="285750" indent="-285750" fontAlgn="auto">
              <a:lnSpc>
                <a:spcPct val="120000"/>
              </a:lnSpc>
              <a:buFont typeface="Wingdings" panose="05000000000000000000" charset="0"/>
              <a:buChar char="Ø"/>
            </a:pPr>
            <a:r>
              <a:rPr lang="zh-CN" sz="1400">
                <a:latin typeface="Arial" panose="020B0604020202020204" pitchFamily="34" charset="0"/>
                <a:ea typeface="宋体" panose="02010600030101010101" pitchFamily="2" charset="-122"/>
                <a:sym typeface="+mn-ea"/>
              </a:rPr>
              <a:t>学生在进行调查前，应当针对课题写出调查提纲，其内容一般包括</a:t>
            </a:r>
            <a:r>
              <a:rPr lang="zh-CN" sz="1400" b="1">
                <a:solidFill>
                  <a:srgbClr val="FF0000"/>
                </a:solidFill>
                <a:latin typeface="Arial" panose="020B0604020202020204" pitchFamily="34" charset="0"/>
                <a:ea typeface="宋体" panose="02010600030101010101" pitchFamily="2" charset="-122"/>
                <a:sym typeface="+mn-ea"/>
              </a:rPr>
              <a:t>调查对象、调查内容、调查方式和时间进度安排等</a:t>
            </a:r>
            <a:r>
              <a:rPr lang="zh-CN" sz="1400">
                <a:latin typeface="Arial" panose="020B0604020202020204" pitchFamily="34" charset="0"/>
                <a:ea typeface="宋体" panose="02010600030101010101" pitchFamily="2" charset="-122"/>
                <a:sym typeface="+mn-ea"/>
              </a:rPr>
              <a:t>。在调查过程中，要谦逊好学，用心听取介绍，细致阅读资料，想方设法地搜集数据资料，典型案例。</a:t>
            </a:r>
          </a:p>
          <a:p>
            <a:pPr marL="285750" indent="-285750" fontAlgn="auto">
              <a:lnSpc>
                <a:spcPct val="120000"/>
              </a:lnSpc>
              <a:buFont typeface="Wingdings" panose="05000000000000000000" charset="0"/>
              <a:buChar char="Ø"/>
            </a:pPr>
            <a:r>
              <a:rPr lang="zh-CN" sz="1400">
                <a:latin typeface="Arial" panose="020B0604020202020204" pitchFamily="34" charset="0"/>
                <a:ea typeface="宋体" panose="02010600030101010101" pitchFamily="2" charset="-122"/>
                <a:sym typeface="+mn-ea"/>
              </a:rPr>
              <a:t>对所搜集的资料，要及时进行归纳整理和分析研究。明确各个方面资料与所写论文的关系，哪些资料对论点的形成最重要，用作论据最有说服力；哪些资料还需进一步核实和补充，经过研究分析，提出自己的</a:t>
            </a:r>
            <a:r>
              <a:rPr lang="zh-CN" sz="1400" b="1">
                <a:solidFill>
                  <a:srgbClr val="FF0000"/>
                </a:solidFill>
                <a:latin typeface="Arial" panose="020B0604020202020204" pitchFamily="34" charset="0"/>
                <a:ea typeface="宋体" panose="02010600030101010101" pitchFamily="2" charset="-122"/>
                <a:sym typeface="+mn-ea"/>
              </a:rPr>
              <a:t>初步论点和见解</a:t>
            </a:r>
            <a:r>
              <a:rPr lang="zh-CN" sz="1400">
                <a:latin typeface="Arial" panose="020B0604020202020204" pitchFamily="34" charset="0"/>
                <a:ea typeface="宋体" panose="02010600030101010101" pitchFamily="2" charset="-122"/>
                <a:sym typeface="+mn-ea"/>
              </a:rPr>
              <a:t>。</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8"/>
          <p:cNvSpPr/>
          <p:nvPr/>
        </p:nvSpPr>
        <p:spPr>
          <a:xfrm>
            <a:off x="1139825" y="2292350"/>
            <a:ext cx="1963420" cy="2679065"/>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28" name="Trapezoid 10@|1FFC:3506772|FBC:16777215|LFC:16777215|LBC:16777215"/>
          <p:cNvSpPr/>
          <p:nvPr/>
        </p:nvSpPr>
        <p:spPr>
          <a:xfrm>
            <a:off x="1522730" y="208597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29" name="Pentagon 9@|1FFC:4308095|FBC:16777215|LFC:16777215|LBC:16777215"/>
          <p:cNvSpPr/>
          <p:nvPr/>
        </p:nvSpPr>
        <p:spPr>
          <a:xfrm rot="5400000">
            <a:off x="1751330" y="1995170"/>
            <a:ext cx="795655" cy="974725"/>
          </a:xfrm>
          <a:prstGeom prst="homePlate">
            <a:avLst>
              <a:gd name="adj" fmla="val 31720"/>
            </a:avLst>
          </a:prstGeom>
          <a:solidFill>
            <a:schemeClr val="accent2">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3" name="Rectangle 15"/>
          <p:cNvSpPr/>
          <p:nvPr/>
        </p:nvSpPr>
        <p:spPr>
          <a:xfrm>
            <a:off x="3223260" y="2292350"/>
            <a:ext cx="1963420" cy="2679065"/>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4" name="Trapezoid 17@|1FFC:1137349|FBC:16777215|LFC:16777215|LBC:16777215"/>
          <p:cNvSpPr/>
          <p:nvPr/>
        </p:nvSpPr>
        <p:spPr>
          <a:xfrm>
            <a:off x="3618865" y="208597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5" name="Pentagon 18@|1FFC:1554685|FBC:16777215|LFC:16777215|LBC:16777215"/>
          <p:cNvSpPr/>
          <p:nvPr/>
        </p:nvSpPr>
        <p:spPr>
          <a:xfrm rot="5400000">
            <a:off x="3848100" y="1995170"/>
            <a:ext cx="795655" cy="974725"/>
          </a:xfrm>
          <a:prstGeom prst="homePlate">
            <a:avLst>
              <a:gd name="adj" fmla="val 31720"/>
            </a:avLst>
          </a:prstGeom>
          <a:solidFill>
            <a:schemeClr val="accent1">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8" name="Rectangle 21"/>
          <p:cNvSpPr/>
          <p:nvPr/>
        </p:nvSpPr>
        <p:spPr>
          <a:xfrm>
            <a:off x="5287645" y="2292350"/>
            <a:ext cx="1963420" cy="2679065"/>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0" name="Trapezoid 23@|1FFC:192|FBC:16777215|LFC:16777215|LBC:16777215"/>
          <p:cNvSpPr/>
          <p:nvPr/>
        </p:nvSpPr>
        <p:spPr>
          <a:xfrm>
            <a:off x="5634355" y="208597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1" name="Pentagon 24@|1FFC:2381804|FBC:16777215|LFC:16777215|LBC:16777215"/>
          <p:cNvSpPr/>
          <p:nvPr/>
        </p:nvSpPr>
        <p:spPr>
          <a:xfrm rot="5400000">
            <a:off x="5862955" y="1995170"/>
            <a:ext cx="795655" cy="974725"/>
          </a:xfrm>
          <a:prstGeom prst="homePlate">
            <a:avLst>
              <a:gd name="adj" fmla="val 31720"/>
            </a:avLst>
          </a:prstGeom>
          <a:solidFill>
            <a:schemeClr val="accent4">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4" name="Rectangle 21"/>
          <p:cNvSpPr/>
          <p:nvPr/>
        </p:nvSpPr>
        <p:spPr>
          <a:xfrm>
            <a:off x="7322185" y="2292350"/>
            <a:ext cx="1963420" cy="2679065"/>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5" name="Trapezoid 23@|1FFC:192|FBC:16777215|LFC:16777215|LBC:16777215"/>
          <p:cNvSpPr/>
          <p:nvPr/>
        </p:nvSpPr>
        <p:spPr>
          <a:xfrm>
            <a:off x="7682230" y="208597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6" name="Pentagon 24@|1FFC:2381804|FBC:16777215|LFC:16777215|LBC:16777215"/>
          <p:cNvSpPr/>
          <p:nvPr/>
        </p:nvSpPr>
        <p:spPr>
          <a:xfrm rot="5400000">
            <a:off x="7910830" y="1995170"/>
            <a:ext cx="795655" cy="974725"/>
          </a:xfrm>
          <a:prstGeom prst="homePlate">
            <a:avLst>
              <a:gd name="adj" fmla="val 31720"/>
            </a:avLst>
          </a:prstGeom>
          <a:solidFill>
            <a:schemeClr val="accent1">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56" name="Freeform 59"/>
          <p:cNvSpPr>
            <a:spLocks noEditPoints="1"/>
          </p:cNvSpPr>
          <p:nvPr/>
        </p:nvSpPr>
        <p:spPr bwMode="auto">
          <a:xfrm>
            <a:off x="4053840" y="2295525"/>
            <a:ext cx="384810" cy="384810"/>
          </a:xfrm>
          <a:custGeom>
            <a:avLst/>
            <a:gdLst/>
            <a:ahLst/>
            <a:cxnLst>
              <a:cxn ang="0">
                <a:pos x="129" y="1"/>
              </a:cxn>
              <a:cxn ang="0">
                <a:pos x="87" y="12"/>
              </a:cxn>
              <a:cxn ang="0">
                <a:pos x="53" y="32"/>
              </a:cxn>
              <a:cxn ang="0">
                <a:pos x="26" y="63"/>
              </a:cxn>
              <a:cxn ang="0">
                <a:pos x="8" y="101"/>
              </a:cxn>
              <a:cxn ang="0">
                <a:pos x="0" y="143"/>
              </a:cxn>
              <a:cxn ang="0">
                <a:pos x="4" y="172"/>
              </a:cxn>
              <a:cxn ang="0">
                <a:pos x="19" y="212"/>
              </a:cxn>
              <a:cxn ang="0">
                <a:pos x="42" y="244"/>
              </a:cxn>
              <a:cxn ang="0">
                <a:pos x="75" y="270"/>
              </a:cxn>
              <a:cxn ang="0">
                <a:pos x="115" y="284"/>
              </a:cxn>
              <a:cxn ang="0">
                <a:pos x="144" y="286"/>
              </a:cxn>
              <a:cxn ang="0">
                <a:pos x="185" y="281"/>
              </a:cxn>
              <a:cxn ang="0">
                <a:pos x="223" y="263"/>
              </a:cxn>
              <a:cxn ang="0">
                <a:pos x="254" y="235"/>
              </a:cxn>
              <a:cxn ang="0">
                <a:pos x="276" y="199"/>
              </a:cxn>
              <a:cxn ang="0">
                <a:pos x="285" y="157"/>
              </a:cxn>
              <a:cxn ang="0">
                <a:pos x="285" y="128"/>
              </a:cxn>
              <a:cxn ang="0">
                <a:pos x="276" y="89"/>
              </a:cxn>
              <a:cxn ang="0">
                <a:pos x="254" y="52"/>
              </a:cxn>
              <a:cxn ang="0">
                <a:pos x="223" y="25"/>
              </a:cxn>
              <a:cxn ang="0">
                <a:pos x="185" y="7"/>
              </a:cxn>
              <a:cxn ang="0">
                <a:pos x="144" y="0"/>
              </a:cxn>
              <a:cxn ang="0">
                <a:pos x="144" y="252"/>
              </a:cxn>
              <a:cxn ang="0">
                <a:pos x="102" y="243"/>
              </a:cxn>
              <a:cxn ang="0">
                <a:pos x="55" y="203"/>
              </a:cxn>
              <a:cxn ang="0">
                <a:pos x="37" y="154"/>
              </a:cxn>
              <a:cxn ang="0">
                <a:pos x="37" y="132"/>
              </a:cxn>
              <a:cxn ang="0">
                <a:pos x="55" y="83"/>
              </a:cxn>
              <a:cxn ang="0">
                <a:pos x="102" y="45"/>
              </a:cxn>
              <a:cxn ang="0">
                <a:pos x="144" y="36"/>
              </a:cxn>
              <a:cxn ang="0">
                <a:pos x="165" y="38"/>
              </a:cxn>
              <a:cxn ang="0">
                <a:pos x="220" y="67"/>
              </a:cxn>
              <a:cxn ang="0">
                <a:pos x="249" y="121"/>
              </a:cxn>
              <a:cxn ang="0">
                <a:pos x="251" y="143"/>
              </a:cxn>
              <a:cxn ang="0">
                <a:pos x="241" y="185"/>
              </a:cxn>
              <a:cxn ang="0">
                <a:pos x="203" y="232"/>
              </a:cxn>
              <a:cxn ang="0">
                <a:pos x="154" y="250"/>
              </a:cxn>
              <a:cxn ang="0">
                <a:pos x="232" y="143"/>
              </a:cxn>
              <a:cxn ang="0">
                <a:pos x="227" y="156"/>
              </a:cxn>
              <a:cxn ang="0">
                <a:pos x="144" y="161"/>
              </a:cxn>
              <a:cxn ang="0">
                <a:pos x="131" y="156"/>
              </a:cxn>
              <a:cxn ang="0">
                <a:pos x="125" y="72"/>
              </a:cxn>
              <a:cxn ang="0">
                <a:pos x="131" y="60"/>
              </a:cxn>
              <a:cxn ang="0">
                <a:pos x="144" y="54"/>
              </a:cxn>
              <a:cxn ang="0">
                <a:pos x="160" y="65"/>
              </a:cxn>
              <a:cxn ang="0">
                <a:pos x="214" y="125"/>
              </a:cxn>
              <a:cxn ang="0">
                <a:pos x="227" y="130"/>
              </a:cxn>
              <a:cxn ang="0">
                <a:pos x="232" y="143"/>
              </a:cxn>
            </a:cxnLst>
            <a:rect l="0" t="0" r="r" b="b"/>
            <a:pathLst>
              <a:path w="287" h="286">
                <a:moveTo>
                  <a:pt x="144" y="0"/>
                </a:moveTo>
                <a:lnTo>
                  <a:pt x="144" y="0"/>
                </a:lnTo>
                <a:lnTo>
                  <a:pt x="129" y="1"/>
                </a:lnTo>
                <a:lnTo>
                  <a:pt x="115" y="3"/>
                </a:lnTo>
                <a:lnTo>
                  <a:pt x="100" y="7"/>
                </a:lnTo>
                <a:lnTo>
                  <a:pt x="87" y="12"/>
                </a:lnTo>
                <a:lnTo>
                  <a:pt x="75" y="18"/>
                </a:lnTo>
                <a:lnTo>
                  <a:pt x="64" y="25"/>
                </a:lnTo>
                <a:lnTo>
                  <a:pt x="53" y="32"/>
                </a:lnTo>
                <a:lnTo>
                  <a:pt x="42" y="43"/>
                </a:lnTo>
                <a:lnTo>
                  <a:pt x="33" y="52"/>
                </a:lnTo>
                <a:lnTo>
                  <a:pt x="26" y="63"/>
                </a:lnTo>
                <a:lnTo>
                  <a:pt x="19" y="76"/>
                </a:lnTo>
                <a:lnTo>
                  <a:pt x="11" y="89"/>
                </a:lnTo>
                <a:lnTo>
                  <a:pt x="8" y="101"/>
                </a:lnTo>
                <a:lnTo>
                  <a:pt x="4" y="114"/>
                </a:lnTo>
                <a:lnTo>
                  <a:pt x="0" y="128"/>
                </a:lnTo>
                <a:lnTo>
                  <a:pt x="0" y="143"/>
                </a:lnTo>
                <a:lnTo>
                  <a:pt x="0" y="143"/>
                </a:lnTo>
                <a:lnTo>
                  <a:pt x="0" y="157"/>
                </a:lnTo>
                <a:lnTo>
                  <a:pt x="4" y="172"/>
                </a:lnTo>
                <a:lnTo>
                  <a:pt x="8" y="186"/>
                </a:lnTo>
                <a:lnTo>
                  <a:pt x="11" y="199"/>
                </a:lnTo>
                <a:lnTo>
                  <a:pt x="19" y="212"/>
                </a:lnTo>
                <a:lnTo>
                  <a:pt x="26" y="223"/>
                </a:lnTo>
                <a:lnTo>
                  <a:pt x="33" y="235"/>
                </a:lnTo>
                <a:lnTo>
                  <a:pt x="42" y="244"/>
                </a:lnTo>
                <a:lnTo>
                  <a:pt x="53" y="253"/>
                </a:lnTo>
                <a:lnTo>
                  <a:pt x="64" y="263"/>
                </a:lnTo>
                <a:lnTo>
                  <a:pt x="75" y="270"/>
                </a:lnTo>
                <a:lnTo>
                  <a:pt x="87" y="275"/>
                </a:lnTo>
                <a:lnTo>
                  <a:pt x="100" y="281"/>
                </a:lnTo>
                <a:lnTo>
                  <a:pt x="115" y="284"/>
                </a:lnTo>
                <a:lnTo>
                  <a:pt x="129" y="286"/>
                </a:lnTo>
                <a:lnTo>
                  <a:pt x="144" y="286"/>
                </a:lnTo>
                <a:lnTo>
                  <a:pt x="144" y="286"/>
                </a:lnTo>
                <a:lnTo>
                  <a:pt x="158" y="286"/>
                </a:lnTo>
                <a:lnTo>
                  <a:pt x="173" y="284"/>
                </a:lnTo>
                <a:lnTo>
                  <a:pt x="185" y="281"/>
                </a:lnTo>
                <a:lnTo>
                  <a:pt x="200" y="275"/>
                </a:lnTo>
                <a:lnTo>
                  <a:pt x="212" y="270"/>
                </a:lnTo>
                <a:lnTo>
                  <a:pt x="223" y="263"/>
                </a:lnTo>
                <a:lnTo>
                  <a:pt x="234" y="253"/>
                </a:lnTo>
                <a:lnTo>
                  <a:pt x="245" y="244"/>
                </a:lnTo>
                <a:lnTo>
                  <a:pt x="254" y="235"/>
                </a:lnTo>
                <a:lnTo>
                  <a:pt x="261" y="223"/>
                </a:lnTo>
                <a:lnTo>
                  <a:pt x="269" y="212"/>
                </a:lnTo>
                <a:lnTo>
                  <a:pt x="276" y="199"/>
                </a:lnTo>
                <a:lnTo>
                  <a:pt x="280" y="186"/>
                </a:lnTo>
                <a:lnTo>
                  <a:pt x="283" y="172"/>
                </a:lnTo>
                <a:lnTo>
                  <a:pt x="285" y="157"/>
                </a:lnTo>
                <a:lnTo>
                  <a:pt x="287" y="143"/>
                </a:lnTo>
                <a:lnTo>
                  <a:pt x="287" y="143"/>
                </a:lnTo>
                <a:lnTo>
                  <a:pt x="285" y="128"/>
                </a:lnTo>
                <a:lnTo>
                  <a:pt x="283" y="114"/>
                </a:lnTo>
                <a:lnTo>
                  <a:pt x="280" y="101"/>
                </a:lnTo>
                <a:lnTo>
                  <a:pt x="276" y="89"/>
                </a:lnTo>
                <a:lnTo>
                  <a:pt x="269" y="76"/>
                </a:lnTo>
                <a:lnTo>
                  <a:pt x="261" y="63"/>
                </a:lnTo>
                <a:lnTo>
                  <a:pt x="254" y="52"/>
                </a:lnTo>
                <a:lnTo>
                  <a:pt x="245" y="43"/>
                </a:lnTo>
                <a:lnTo>
                  <a:pt x="234" y="32"/>
                </a:lnTo>
                <a:lnTo>
                  <a:pt x="223" y="25"/>
                </a:lnTo>
                <a:lnTo>
                  <a:pt x="212" y="18"/>
                </a:lnTo>
                <a:lnTo>
                  <a:pt x="200" y="12"/>
                </a:lnTo>
                <a:lnTo>
                  <a:pt x="185" y="7"/>
                </a:lnTo>
                <a:lnTo>
                  <a:pt x="173" y="3"/>
                </a:lnTo>
                <a:lnTo>
                  <a:pt x="158" y="1"/>
                </a:lnTo>
                <a:lnTo>
                  <a:pt x="144" y="0"/>
                </a:lnTo>
                <a:lnTo>
                  <a:pt x="144" y="0"/>
                </a:lnTo>
                <a:close/>
                <a:moveTo>
                  <a:pt x="144" y="252"/>
                </a:moveTo>
                <a:lnTo>
                  <a:pt x="144" y="252"/>
                </a:lnTo>
                <a:lnTo>
                  <a:pt x="133" y="250"/>
                </a:lnTo>
                <a:lnTo>
                  <a:pt x="122" y="248"/>
                </a:lnTo>
                <a:lnTo>
                  <a:pt x="102" y="243"/>
                </a:lnTo>
                <a:lnTo>
                  <a:pt x="84" y="232"/>
                </a:lnTo>
                <a:lnTo>
                  <a:pt x="67" y="219"/>
                </a:lnTo>
                <a:lnTo>
                  <a:pt x="55" y="203"/>
                </a:lnTo>
                <a:lnTo>
                  <a:pt x="44" y="185"/>
                </a:lnTo>
                <a:lnTo>
                  <a:pt x="38" y="165"/>
                </a:lnTo>
                <a:lnTo>
                  <a:pt x="37" y="154"/>
                </a:lnTo>
                <a:lnTo>
                  <a:pt x="37" y="143"/>
                </a:lnTo>
                <a:lnTo>
                  <a:pt x="37" y="143"/>
                </a:lnTo>
                <a:lnTo>
                  <a:pt x="37" y="132"/>
                </a:lnTo>
                <a:lnTo>
                  <a:pt x="38" y="121"/>
                </a:lnTo>
                <a:lnTo>
                  <a:pt x="44" y="101"/>
                </a:lnTo>
                <a:lnTo>
                  <a:pt x="55" y="83"/>
                </a:lnTo>
                <a:lnTo>
                  <a:pt x="67" y="67"/>
                </a:lnTo>
                <a:lnTo>
                  <a:pt x="84" y="54"/>
                </a:lnTo>
                <a:lnTo>
                  <a:pt x="102" y="45"/>
                </a:lnTo>
                <a:lnTo>
                  <a:pt x="122" y="38"/>
                </a:lnTo>
                <a:lnTo>
                  <a:pt x="133" y="36"/>
                </a:lnTo>
                <a:lnTo>
                  <a:pt x="144" y="36"/>
                </a:lnTo>
                <a:lnTo>
                  <a:pt x="144" y="36"/>
                </a:lnTo>
                <a:lnTo>
                  <a:pt x="154" y="36"/>
                </a:lnTo>
                <a:lnTo>
                  <a:pt x="165" y="38"/>
                </a:lnTo>
                <a:lnTo>
                  <a:pt x="185" y="45"/>
                </a:lnTo>
                <a:lnTo>
                  <a:pt x="203" y="54"/>
                </a:lnTo>
                <a:lnTo>
                  <a:pt x="220" y="67"/>
                </a:lnTo>
                <a:lnTo>
                  <a:pt x="232" y="83"/>
                </a:lnTo>
                <a:lnTo>
                  <a:pt x="241" y="101"/>
                </a:lnTo>
                <a:lnTo>
                  <a:pt x="249" y="121"/>
                </a:lnTo>
                <a:lnTo>
                  <a:pt x="251" y="132"/>
                </a:lnTo>
                <a:lnTo>
                  <a:pt x="251" y="143"/>
                </a:lnTo>
                <a:lnTo>
                  <a:pt x="251" y="143"/>
                </a:lnTo>
                <a:lnTo>
                  <a:pt x="251" y="154"/>
                </a:lnTo>
                <a:lnTo>
                  <a:pt x="249" y="165"/>
                </a:lnTo>
                <a:lnTo>
                  <a:pt x="241" y="185"/>
                </a:lnTo>
                <a:lnTo>
                  <a:pt x="232" y="203"/>
                </a:lnTo>
                <a:lnTo>
                  <a:pt x="220" y="219"/>
                </a:lnTo>
                <a:lnTo>
                  <a:pt x="203" y="232"/>
                </a:lnTo>
                <a:lnTo>
                  <a:pt x="185" y="243"/>
                </a:lnTo>
                <a:lnTo>
                  <a:pt x="165" y="248"/>
                </a:lnTo>
                <a:lnTo>
                  <a:pt x="154" y="250"/>
                </a:lnTo>
                <a:lnTo>
                  <a:pt x="144" y="252"/>
                </a:lnTo>
                <a:lnTo>
                  <a:pt x="144" y="252"/>
                </a:lnTo>
                <a:close/>
                <a:moveTo>
                  <a:pt x="232" y="143"/>
                </a:moveTo>
                <a:lnTo>
                  <a:pt x="232" y="143"/>
                </a:lnTo>
                <a:lnTo>
                  <a:pt x="231" y="150"/>
                </a:lnTo>
                <a:lnTo>
                  <a:pt x="227" y="156"/>
                </a:lnTo>
                <a:lnTo>
                  <a:pt x="222" y="159"/>
                </a:lnTo>
                <a:lnTo>
                  <a:pt x="214" y="161"/>
                </a:lnTo>
                <a:lnTo>
                  <a:pt x="144" y="161"/>
                </a:lnTo>
                <a:lnTo>
                  <a:pt x="144" y="161"/>
                </a:lnTo>
                <a:lnTo>
                  <a:pt x="136" y="159"/>
                </a:lnTo>
                <a:lnTo>
                  <a:pt x="131" y="156"/>
                </a:lnTo>
                <a:lnTo>
                  <a:pt x="127" y="150"/>
                </a:lnTo>
                <a:lnTo>
                  <a:pt x="125" y="143"/>
                </a:lnTo>
                <a:lnTo>
                  <a:pt x="125" y="72"/>
                </a:lnTo>
                <a:lnTo>
                  <a:pt x="125" y="72"/>
                </a:lnTo>
                <a:lnTo>
                  <a:pt x="127" y="65"/>
                </a:lnTo>
                <a:lnTo>
                  <a:pt x="131" y="60"/>
                </a:lnTo>
                <a:lnTo>
                  <a:pt x="136" y="56"/>
                </a:lnTo>
                <a:lnTo>
                  <a:pt x="144" y="54"/>
                </a:lnTo>
                <a:lnTo>
                  <a:pt x="144" y="54"/>
                </a:lnTo>
                <a:lnTo>
                  <a:pt x="151" y="56"/>
                </a:lnTo>
                <a:lnTo>
                  <a:pt x="156" y="60"/>
                </a:lnTo>
                <a:lnTo>
                  <a:pt x="160" y="65"/>
                </a:lnTo>
                <a:lnTo>
                  <a:pt x="162" y="72"/>
                </a:lnTo>
                <a:lnTo>
                  <a:pt x="162" y="125"/>
                </a:lnTo>
                <a:lnTo>
                  <a:pt x="214" y="125"/>
                </a:lnTo>
                <a:lnTo>
                  <a:pt x="214" y="125"/>
                </a:lnTo>
                <a:lnTo>
                  <a:pt x="222" y="127"/>
                </a:lnTo>
                <a:lnTo>
                  <a:pt x="227" y="130"/>
                </a:lnTo>
                <a:lnTo>
                  <a:pt x="231" y="136"/>
                </a:lnTo>
                <a:lnTo>
                  <a:pt x="232" y="143"/>
                </a:lnTo>
                <a:lnTo>
                  <a:pt x="232" y="143"/>
                </a:lnTo>
                <a:close/>
              </a:path>
            </a:pathLst>
          </a:custGeom>
          <a:solidFill>
            <a:schemeClr val="bg1"/>
          </a:solidFill>
          <a:ln w="9525">
            <a:noFill/>
            <a:round/>
          </a:ln>
        </p:spPr>
        <p:txBody>
          <a:bodyPr lIns="162560" tIns="81280" rIns="162560" bIns="81280"/>
          <a:lstStyle/>
          <a:p>
            <a:pPr defTabSz="1219200">
              <a:defRPr/>
            </a:pPr>
            <a:endParaRPr lang="en-US" sz="4265">
              <a:solidFill>
                <a:prstClr val="black"/>
              </a:solidFill>
              <a:cs typeface="+mn-ea"/>
              <a:sym typeface="+mn-lt"/>
            </a:endParaRPr>
          </a:p>
        </p:txBody>
      </p:sp>
      <p:sp>
        <p:nvSpPr>
          <p:cNvPr id="58" name="Freeform 106"/>
          <p:cNvSpPr>
            <a:spLocks noEditPoints="1"/>
          </p:cNvSpPr>
          <p:nvPr/>
        </p:nvSpPr>
        <p:spPr bwMode="auto">
          <a:xfrm>
            <a:off x="1952625" y="2376805"/>
            <a:ext cx="393065" cy="292100"/>
          </a:xfrm>
          <a:custGeom>
            <a:avLst/>
            <a:gdLst/>
            <a:ahLst/>
            <a:cxnLst>
              <a:cxn ang="0">
                <a:pos x="41" y="0"/>
              </a:cxn>
              <a:cxn ang="0">
                <a:pos x="34" y="0"/>
              </a:cxn>
              <a:cxn ang="0">
                <a:pos x="18" y="7"/>
              </a:cxn>
              <a:cxn ang="0">
                <a:pos x="7" y="18"/>
              </a:cxn>
              <a:cxn ang="0">
                <a:pos x="0" y="33"/>
              </a:cxn>
              <a:cxn ang="0">
                <a:pos x="0" y="214"/>
              </a:cxn>
              <a:cxn ang="0">
                <a:pos x="0" y="221"/>
              </a:cxn>
              <a:cxn ang="0">
                <a:pos x="7" y="237"/>
              </a:cxn>
              <a:cxn ang="0">
                <a:pos x="18" y="248"/>
              </a:cxn>
              <a:cxn ang="0">
                <a:pos x="34" y="256"/>
              </a:cxn>
              <a:cxn ang="0">
                <a:pos x="299" y="256"/>
              </a:cxn>
              <a:cxn ang="0">
                <a:pos x="308" y="256"/>
              </a:cxn>
              <a:cxn ang="0">
                <a:pos x="322" y="248"/>
              </a:cxn>
              <a:cxn ang="0">
                <a:pos x="335" y="237"/>
              </a:cxn>
              <a:cxn ang="0">
                <a:pos x="340" y="221"/>
              </a:cxn>
              <a:cxn ang="0">
                <a:pos x="342" y="42"/>
              </a:cxn>
              <a:cxn ang="0">
                <a:pos x="340" y="33"/>
              </a:cxn>
              <a:cxn ang="0">
                <a:pos x="335" y="18"/>
              </a:cxn>
              <a:cxn ang="0">
                <a:pos x="322" y="7"/>
              </a:cxn>
              <a:cxn ang="0">
                <a:pos x="308" y="0"/>
              </a:cxn>
              <a:cxn ang="0">
                <a:pos x="299" y="0"/>
              </a:cxn>
              <a:cxn ang="0">
                <a:pos x="319" y="36"/>
              </a:cxn>
              <a:cxn ang="0">
                <a:pos x="320" y="42"/>
              </a:cxn>
              <a:cxn ang="0">
                <a:pos x="320" y="214"/>
              </a:cxn>
              <a:cxn ang="0">
                <a:pos x="228" y="114"/>
              </a:cxn>
              <a:cxn ang="0">
                <a:pos x="299" y="20"/>
              </a:cxn>
              <a:cxn ang="0">
                <a:pos x="170" y="134"/>
              </a:cxn>
              <a:cxn ang="0">
                <a:pos x="38" y="22"/>
              </a:cxn>
              <a:cxn ang="0">
                <a:pos x="299" y="20"/>
              </a:cxn>
              <a:cxn ang="0">
                <a:pos x="21" y="218"/>
              </a:cxn>
              <a:cxn ang="0">
                <a:pos x="21" y="42"/>
              </a:cxn>
              <a:cxn ang="0">
                <a:pos x="21" y="36"/>
              </a:cxn>
              <a:cxn ang="0">
                <a:pos x="21" y="218"/>
              </a:cxn>
              <a:cxn ang="0">
                <a:pos x="41" y="234"/>
              </a:cxn>
              <a:cxn ang="0">
                <a:pos x="128" y="127"/>
              </a:cxn>
              <a:cxn ang="0">
                <a:pos x="163" y="158"/>
              </a:cxn>
              <a:cxn ang="0">
                <a:pos x="170" y="160"/>
              </a:cxn>
              <a:cxn ang="0">
                <a:pos x="174" y="160"/>
              </a:cxn>
              <a:cxn ang="0">
                <a:pos x="212" y="127"/>
              </a:cxn>
              <a:cxn ang="0">
                <a:pos x="306" y="234"/>
              </a:cxn>
              <a:cxn ang="0">
                <a:pos x="41" y="234"/>
              </a:cxn>
            </a:cxnLst>
            <a:rect l="0" t="0" r="r" b="b"/>
            <a:pathLst>
              <a:path w="342" h="256">
                <a:moveTo>
                  <a:pt x="299" y="0"/>
                </a:moveTo>
                <a:lnTo>
                  <a:pt x="41" y="0"/>
                </a:lnTo>
                <a:lnTo>
                  <a:pt x="41" y="0"/>
                </a:lnTo>
                <a:lnTo>
                  <a:pt x="34" y="0"/>
                </a:lnTo>
                <a:lnTo>
                  <a:pt x="25" y="2"/>
                </a:lnTo>
                <a:lnTo>
                  <a:pt x="18" y="7"/>
                </a:lnTo>
                <a:lnTo>
                  <a:pt x="12" y="11"/>
                </a:lnTo>
                <a:lnTo>
                  <a:pt x="7" y="18"/>
                </a:lnTo>
                <a:lnTo>
                  <a:pt x="3" y="25"/>
                </a:lnTo>
                <a:lnTo>
                  <a:pt x="0" y="33"/>
                </a:lnTo>
                <a:lnTo>
                  <a:pt x="0" y="42"/>
                </a:lnTo>
                <a:lnTo>
                  <a:pt x="0" y="214"/>
                </a:lnTo>
                <a:lnTo>
                  <a:pt x="0" y="214"/>
                </a:lnTo>
                <a:lnTo>
                  <a:pt x="0" y="221"/>
                </a:lnTo>
                <a:lnTo>
                  <a:pt x="3" y="230"/>
                </a:lnTo>
                <a:lnTo>
                  <a:pt x="7" y="237"/>
                </a:lnTo>
                <a:lnTo>
                  <a:pt x="12" y="243"/>
                </a:lnTo>
                <a:lnTo>
                  <a:pt x="18" y="248"/>
                </a:lnTo>
                <a:lnTo>
                  <a:pt x="25" y="252"/>
                </a:lnTo>
                <a:lnTo>
                  <a:pt x="34" y="256"/>
                </a:lnTo>
                <a:lnTo>
                  <a:pt x="41" y="256"/>
                </a:lnTo>
                <a:lnTo>
                  <a:pt x="299" y="256"/>
                </a:lnTo>
                <a:lnTo>
                  <a:pt x="299" y="256"/>
                </a:lnTo>
                <a:lnTo>
                  <a:pt x="308" y="256"/>
                </a:lnTo>
                <a:lnTo>
                  <a:pt x="315" y="252"/>
                </a:lnTo>
                <a:lnTo>
                  <a:pt x="322" y="248"/>
                </a:lnTo>
                <a:lnTo>
                  <a:pt x="330" y="243"/>
                </a:lnTo>
                <a:lnTo>
                  <a:pt x="335" y="237"/>
                </a:lnTo>
                <a:lnTo>
                  <a:pt x="339" y="230"/>
                </a:lnTo>
                <a:lnTo>
                  <a:pt x="340" y="221"/>
                </a:lnTo>
                <a:lnTo>
                  <a:pt x="342" y="214"/>
                </a:lnTo>
                <a:lnTo>
                  <a:pt x="342" y="42"/>
                </a:lnTo>
                <a:lnTo>
                  <a:pt x="342" y="42"/>
                </a:lnTo>
                <a:lnTo>
                  <a:pt x="340" y="33"/>
                </a:lnTo>
                <a:lnTo>
                  <a:pt x="339" y="25"/>
                </a:lnTo>
                <a:lnTo>
                  <a:pt x="335" y="18"/>
                </a:lnTo>
                <a:lnTo>
                  <a:pt x="330" y="11"/>
                </a:lnTo>
                <a:lnTo>
                  <a:pt x="322" y="7"/>
                </a:lnTo>
                <a:lnTo>
                  <a:pt x="315" y="2"/>
                </a:lnTo>
                <a:lnTo>
                  <a:pt x="308" y="0"/>
                </a:lnTo>
                <a:lnTo>
                  <a:pt x="299" y="0"/>
                </a:lnTo>
                <a:lnTo>
                  <a:pt x="299" y="0"/>
                </a:lnTo>
                <a:close/>
                <a:moveTo>
                  <a:pt x="228" y="114"/>
                </a:moveTo>
                <a:lnTo>
                  <a:pt x="319" y="36"/>
                </a:lnTo>
                <a:lnTo>
                  <a:pt x="319" y="36"/>
                </a:lnTo>
                <a:lnTo>
                  <a:pt x="320" y="42"/>
                </a:lnTo>
                <a:lnTo>
                  <a:pt x="320" y="214"/>
                </a:lnTo>
                <a:lnTo>
                  <a:pt x="320" y="214"/>
                </a:lnTo>
                <a:lnTo>
                  <a:pt x="320" y="218"/>
                </a:lnTo>
                <a:lnTo>
                  <a:pt x="228" y="114"/>
                </a:lnTo>
                <a:close/>
                <a:moveTo>
                  <a:pt x="299" y="20"/>
                </a:moveTo>
                <a:lnTo>
                  <a:pt x="299" y="20"/>
                </a:lnTo>
                <a:lnTo>
                  <a:pt x="302" y="22"/>
                </a:lnTo>
                <a:lnTo>
                  <a:pt x="170" y="134"/>
                </a:lnTo>
                <a:lnTo>
                  <a:pt x="38" y="22"/>
                </a:lnTo>
                <a:lnTo>
                  <a:pt x="38" y="22"/>
                </a:lnTo>
                <a:lnTo>
                  <a:pt x="41" y="20"/>
                </a:lnTo>
                <a:lnTo>
                  <a:pt x="299" y="20"/>
                </a:lnTo>
                <a:close/>
                <a:moveTo>
                  <a:pt x="21" y="218"/>
                </a:moveTo>
                <a:lnTo>
                  <a:pt x="21" y="218"/>
                </a:lnTo>
                <a:lnTo>
                  <a:pt x="21" y="214"/>
                </a:lnTo>
                <a:lnTo>
                  <a:pt x="21" y="42"/>
                </a:lnTo>
                <a:lnTo>
                  <a:pt x="21" y="42"/>
                </a:lnTo>
                <a:lnTo>
                  <a:pt x="21" y="36"/>
                </a:lnTo>
                <a:lnTo>
                  <a:pt x="112" y="114"/>
                </a:lnTo>
                <a:lnTo>
                  <a:pt x="21" y="218"/>
                </a:lnTo>
                <a:close/>
                <a:moveTo>
                  <a:pt x="41" y="234"/>
                </a:moveTo>
                <a:lnTo>
                  <a:pt x="41" y="234"/>
                </a:lnTo>
                <a:lnTo>
                  <a:pt x="36" y="234"/>
                </a:lnTo>
                <a:lnTo>
                  <a:pt x="128" y="127"/>
                </a:lnTo>
                <a:lnTo>
                  <a:pt x="163" y="158"/>
                </a:lnTo>
                <a:lnTo>
                  <a:pt x="163" y="158"/>
                </a:lnTo>
                <a:lnTo>
                  <a:pt x="166" y="160"/>
                </a:lnTo>
                <a:lnTo>
                  <a:pt x="170" y="160"/>
                </a:lnTo>
                <a:lnTo>
                  <a:pt x="170" y="160"/>
                </a:lnTo>
                <a:lnTo>
                  <a:pt x="174" y="160"/>
                </a:lnTo>
                <a:lnTo>
                  <a:pt x="177" y="158"/>
                </a:lnTo>
                <a:lnTo>
                  <a:pt x="212" y="127"/>
                </a:lnTo>
                <a:lnTo>
                  <a:pt x="306" y="234"/>
                </a:lnTo>
                <a:lnTo>
                  <a:pt x="306" y="234"/>
                </a:lnTo>
                <a:lnTo>
                  <a:pt x="299" y="234"/>
                </a:lnTo>
                <a:lnTo>
                  <a:pt x="41" y="234"/>
                </a:lnTo>
                <a:close/>
              </a:path>
            </a:pathLst>
          </a:custGeom>
          <a:solidFill>
            <a:schemeClr val="bg1"/>
          </a:solidFill>
          <a:ln w="9525">
            <a:noFill/>
            <a:round/>
          </a:ln>
        </p:spPr>
        <p:txBody>
          <a:bodyPr lIns="162560" tIns="81280" rIns="162560" bIns="81280"/>
          <a:lstStyle/>
          <a:p>
            <a:pPr defTabSz="1219200">
              <a:defRPr/>
            </a:pPr>
            <a:endParaRPr lang="en-US" sz="4265">
              <a:solidFill>
                <a:prstClr val="black"/>
              </a:solidFill>
              <a:cs typeface="+mn-ea"/>
              <a:sym typeface="+mn-lt"/>
            </a:endParaRPr>
          </a:p>
        </p:txBody>
      </p:sp>
      <p:sp>
        <p:nvSpPr>
          <p:cNvPr id="71" name="Freeform 13"/>
          <p:cNvSpPr>
            <a:spLocks noEditPoints="1"/>
          </p:cNvSpPr>
          <p:nvPr/>
        </p:nvSpPr>
        <p:spPr bwMode="auto">
          <a:xfrm>
            <a:off x="8116570" y="2292350"/>
            <a:ext cx="384810" cy="353060"/>
          </a:xfrm>
          <a:custGeom>
            <a:avLst/>
            <a:gdLst>
              <a:gd name="T0" fmla="*/ 53 w 110"/>
              <a:gd name="T1" fmla="*/ 85 h 101"/>
              <a:gd name="T2" fmla="*/ 18 w 110"/>
              <a:gd name="T3" fmla="*/ 74 h 101"/>
              <a:gd name="T4" fmla="*/ 18 w 110"/>
              <a:gd name="T5" fmla="*/ 2 h 101"/>
              <a:gd name="T6" fmla="*/ 53 w 110"/>
              <a:gd name="T7" fmla="*/ 12 h 101"/>
              <a:gd name="T8" fmla="*/ 53 w 110"/>
              <a:gd name="T9" fmla="*/ 85 h 101"/>
              <a:gd name="T10" fmla="*/ 49 w 110"/>
              <a:gd name="T11" fmla="*/ 99 h 101"/>
              <a:gd name="T12" fmla="*/ 5 w 110"/>
              <a:gd name="T13" fmla="*/ 96 h 101"/>
              <a:gd name="T14" fmla="*/ 0 w 110"/>
              <a:gd name="T15" fmla="*/ 96 h 101"/>
              <a:gd name="T16" fmla="*/ 0 w 110"/>
              <a:gd name="T17" fmla="*/ 14 h 101"/>
              <a:gd name="T18" fmla="*/ 5 w 110"/>
              <a:gd name="T19" fmla="*/ 14 h 101"/>
              <a:gd name="T20" fmla="*/ 5 w 110"/>
              <a:gd name="T21" fmla="*/ 87 h 101"/>
              <a:gd name="T22" fmla="*/ 49 w 110"/>
              <a:gd name="T23" fmla="*/ 94 h 101"/>
              <a:gd name="T24" fmla="*/ 49 w 110"/>
              <a:gd name="T25" fmla="*/ 92 h 101"/>
              <a:gd name="T26" fmla="*/ 14 w 110"/>
              <a:gd name="T27" fmla="*/ 83 h 101"/>
              <a:gd name="T28" fmla="*/ 10 w 110"/>
              <a:gd name="T29" fmla="*/ 83 h 101"/>
              <a:gd name="T30" fmla="*/ 10 w 110"/>
              <a:gd name="T31" fmla="*/ 10 h 101"/>
              <a:gd name="T32" fmla="*/ 14 w 110"/>
              <a:gd name="T33" fmla="*/ 10 h 101"/>
              <a:gd name="T34" fmla="*/ 14 w 110"/>
              <a:gd name="T35" fmla="*/ 78 h 101"/>
              <a:gd name="T36" fmla="*/ 52 w 110"/>
              <a:gd name="T37" fmla="*/ 90 h 101"/>
              <a:gd name="T38" fmla="*/ 58 w 110"/>
              <a:gd name="T39" fmla="*/ 90 h 101"/>
              <a:gd name="T40" fmla="*/ 96 w 110"/>
              <a:gd name="T41" fmla="*/ 78 h 101"/>
              <a:gd name="T42" fmla="*/ 96 w 110"/>
              <a:gd name="T43" fmla="*/ 10 h 101"/>
              <a:gd name="T44" fmla="*/ 100 w 110"/>
              <a:gd name="T45" fmla="*/ 10 h 101"/>
              <a:gd name="T46" fmla="*/ 100 w 110"/>
              <a:gd name="T47" fmla="*/ 83 h 101"/>
              <a:gd name="T48" fmla="*/ 96 w 110"/>
              <a:gd name="T49" fmla="*/ 83 h 101"/>
              <a:gd name="T50" fmla="*/ 61 w 110"/>
              <a:gd name="T51" fmla="*/ 92 h 101"/>
              <a:gd name="T52" fmla="*/ 61 w 110"/>
              <a:gd name="T53" fmla="*/ 94 h 101"/>
              <a:gd name="T54" fmla="*/ 105 w 110"/>
              <a:gd name="T55" fmla="*/ 87 h 101"/>
              <a:gd name="T56" fmla="*/ 105 w 110"/>
              <a:gd name="T57" fmla="*/ 14 h 101"/>
              <a:gd name="T58" fmla="*/ 110 w 110"/>
              <a:gd name="T59" fmla="*/ 14 h 101"/>
              <a:gd name="T60" fmla="*/ 110 w 110"/>
              <a:gd name="T61" fmla="*/ 96 h 101"/>
              <a:gd name="T62" fmla="*/ 105 w 110"/>
              <a:gd name="T63" fmla="*/ 96 h 101"/>
              <a:gd name="T64" fmla="*/ 61 w 110"/>
              <a:gd name="T65" fmla="*/ 99 h 101"/>
              <a:gd name="T66" fmla="*/ 49 w 110"/>
              <a:gd name="T67" fmla="*/ 99 h 101"/>
              <a:gd name="T68" fmla="*/ 57 w 110"/>
              <a:gd name="T69" fmla="*/ 85 h 101"/>
              <a:gd name="T70" fmla="*/ 93 w 110"/>
              <a:gd name="T71" fmla="*/ 74 h 101"/>
              <a:gd name="T72" fmla="*/ 93 w 110"/>
              <a:gd name="T73" fmla="*/ 2 h 101"/>
              <a:gd name="T74" fmla="*/ 57 w 110"/>
              <a:gd name="T75" fmla="*/ 12 h 101"/>
              <a:gd name="T76" fmla="*/ 57 w 110"/>
              <a:gd name="T77" fmla="*/ 85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0" h="101">
                <a:moveTo>
                  <a:pt x="53" y="85"/>
                </a:moveTo>
                <a:cubicBezTo>
                  <a:pt x="43" y="76"/>
                  <a:pt x="31" y="73"/>
                  <a:pt x="18" y="74"/>
                </a:cubicBezTo>
                <a:cubicBezTo>
                  <a:pt x="18" y="50"/>
                  <a:pt x="18" y="26"/>
                  <a:pt x="18" y="2"/>
                </a:cubicBezTo>
                <a:cubicBezTo>
                  <a:pt x="32" y="0"/>
                  <a:pt x="45" y="4"/>
                  <a:pt x="53" y="12"/>
                </a:cubicBezTo>
                <a:cubicBezTo>
                  <a:pt x="53" y="36"/>
                  <a:pt x="53" y="61"/>
                  <a:pt x="53" y="85"/>
                </a:cubicBezTo>
                <a:close/>
                <a:moveTo>
                  <a:pt x="49" y="99"/>
                </a:moveTo>
                <a:cubicBezTo>
                  <a:pt x="40" y="95"/>
                  <a:pt x="22" y="93"/>
                  <a:pt x="5" y="96"/>
                </a:cubicBezTo>
                <a:cubicBezTo>
                  <a:pt x="0" y="96"/>
                  <a:pt x="0" y="96"/>
                  <a:pt x="0" y="96"/>
                </a:cubicBezTo>
                <a:cubicBezTo>
                  <a:pt x="0" y="14"/>
                  <a:pt x="0" y="14"/>
                  <a:pt x="0" y="14"/>
                </a:cubicBezTo>
                <a:cubicBezTo>
                  <a:pt x="5" y="14"/>
                  <a:pt x="5" y="14"/>
                  <a:pt x="5" y="14"/>
                </a:cubicBezTo>
                <a:cubicBezTo>
                  <a:pt x="5" y="87"/>
                  <a:pt x="5" y="87"/>
                  <a:pt x="5" y="87"/>
                </a:cubicBezTo>
                <a:cubicBezTo>
                  <a:pt x="21" y="86"/>
                  <a:pt x="37" y="86"/>
                  <a:pt x="49" y="94"/>
                </a:cubicBezTo>
                <a:cubicBezTo>
                  <a:pt x="49" y="94"/>
                  <a:pt x="49" y="93"/>
                  <a:pt x="49" y="92"/>
                </a:cubicBezTo>
                <a:cubicBezTo>
                  <a:pt x="41" y="86"/>
                  <a:pt x="32" y="83"/>
                  <a:pt x="14" y="83"/>
                </a:cubicBezTo>
                <a:cubicBezTo>
                  <a:pt x="10" y="83"/>
                  <a:pt x="10" y="83"/>
                  <a:pt x="10" y="83"/>
                </a:cubicBezTo>
                <a:cubicBezTo>
                  <a:pt x="10" y="10"/>
                  <a:pt x="10" y="10"/>
                  <a:pt x="10" y="10"/>
                </a:cubicBezTo>
                <a:cubicBezTo>
                  <a:pt x="14" y="10"/>
                  <a:pt x="14" y="10"/>
                  <a:pt x="14" y="10"/>
                </a:cubicBezTo>
                <a:cubicBezTo>
                  <a:pt x="14" y="78"/>
                  <a:pt x="14" y="78"/>
                  <a:pt x="14" y="78"/>
                </a:cubicBezTo>
                <a:cubicBezTo>
                  <a:pt x="30" y="76"/>
                  <a:pt x="45" y="81"/>
                  <a:pt x="52" y="90"/>
                </a:cubicBezTo>
                <a:cubicBezTo>
                  <a:pt x="54" y="89"/>
                  <a:pt x="56" y="89"/>
                  <a:pt x="58" y="90"/>
                </a:cubicBezTo>
                <a:cubicBezTo>
                  <a:pt x="65" y="81"/>
                  <a:pt x="80" y="76"/>
                  <a:pt x="96" y="78"/>
                </a:cubicBezTo>
                <a:cubicBezTo>
                  <a:pt x="96" y="10"/>
                  <a:pt x="96" y="10"/>
                  <a:pt x="96" y="10"/>
                </a:cubicBezTo>
                <a:cubicBezTo>
                  <a:pt x="100" y="10"/>
                  <a:pt x="100" y="10"/>
                  <a:pt x="100" y="10"/>
                </a:cubicBezTo>
                <a:cubicBezTo>
                  <a:pt x="100" y="83"/>
                  <a:pt x="100" y="83"/>
                  <a:pt x="100" y="83"/>
                </a:cubicBezTo>
                <a:cubicBezTo>
                  <a:pt x="96" y="83"/>
                  <a:pt x="96" y="83"/>
                  <a:pt x="96" y="83"/>
                </a:cubicBezTo>
                <a:cubicBezTo>
                  <a:pt x="78" y="83"/>
                  <a:pt x="69" y="86"/>
                  <a:pt x="61" y="92"/>
                </a:cubicBezTo>
                <a:cubicBezTo>
                  <a:pt x="61" y="93"/>
                  <a:pt x="61" y="94"/>
                  <a:pt x="61" y="94"/>
                </a:cubicBezTo>
                <a:cubicBezTo>
                  <a:pt x="74" y="86"/>
                  <a:pt x="89" y="86"/>
                  <a:pt x="105" y="87"/>
                </a:cubicBezTo>
                <a:cubicBezTo>
                  <a:pt x="105" y="14"/>
                  <a:pt x="105" y="14"/>
                  <a:pt x="105" y="14"/>
                </a:cubicBezTo>
                <a:cubicBezTo>
                  <a:pt x="110" y="14"/>
                  <a:pt x="110" y="14"/>
                  <a:pt x="110" y="14"/>
                </a:cubicBezTo>
                <a:cubicBezTo>
                  <a:pt x="110" y="96"/>
                  <a:pt x="110" y="96"/>
                  <a:pt x="110" y="96"/>
                </a:cubicBezTo>
                <a:cubicBezTo>
                  <a:pt x="105" y="96"/>
                  <a:pt x="105" y="96"/>
                  <a:pt x="105" y="96"/>
                </a:cubicBezTo>
                <a:cubicBezTo>
                  <a:pt x="89" y="93"/>
                  <a:pt x="70" y="95"/>
                  <a:pt x="61" y="99"/>
                </a:cubicBezTo>
                <a:cubicBezTo>
                  <a:pt x="61" y="101"/>
                  <a:pt x="49" y="101"/>
                  <a:pt x="49" y="99"/>
                </a:cubicBezTo>
                <a:close/>
                <a:moveTo>
                  <a:pt x="57" y="85"/>
                </a:moveTo>
                <a:cubicBezTo>
                  <a:pt x="67" y="76"/>
                  <a:pt x="79" y="73"/>
                  <a:pt x="93" y="74"/>
                </a:cubicBezTo>
                <a:cubicBezTo>
                  <a:pt x="93" y="50"/>
                  <a:pt x="93" y="26"/>
                  <a:pt x="93" y="2"/>
                </a:cubicBezTo>
                <a:cubicBezTo>
                  <a:pt x="78" y="0"/>
                  <a:pt x="66" y="4"/>
                  <a:pt x="57" y="12"/>
                </a:cubicBezTo>
                <a:cubicBezTo>
                  <a:pt x="57" y="36"/>
                  <a:pt x="57" y="61"/>
                  <a:pt x="57" y="85"/>
                </a:cubicBezTo>
                <a:close/>
              </a:path>
            </a:pathLst>
          </a:custGeom>
          <a:solidFill>
            <a:schemeClr val="bg1"/>
          </a:solidFill>
          <a:ln>
            <a:noFill/>
          </a:ln>
        </p:spPr>
        <p:txBody>
          <a:bodyPr vert="horz" wrap="square" lIns="121920" tIns="60960" rIns="121920" bIns="60960" numCol="1" anchor="t" anchorCtr="0" compatLnSpc="1"/>
          <a:lstStyle/>
          <a:p>
            <a:pPr defTabSz="1219200">
              <a:defRPr/>
            </a:pPr>
            <a:endParaRPr lang="zh-CN" altLang="en-US" sz="2400">
              <a:solidFill>
                <a:srgbClr val="25282B"/>
              </a:solidFill>
              <a:cs typeface="+mn-ea"/>
              <a:sym typeface="+mn-lt"/>
            </a:endParaRPr>
          </a:p>
        </p:txBody>
      </p:sp>
      <p:sp>
        <p:nvSpPr>
          <p:cNvPr id="72" name="Freeform 53"/>
          <p:cNvSpPr>
            <a:spLocks noEditPoints="1"/>
          </p:cNvSpPr>
          <p:nvPr/>
        </p:nvSpPr>
        <p:spPr bwMode="auto">
          <a:xfrm>
            <a:off x="6071870" y="2295525"/>
            <a:ext cx="377825" cy="355600"/>
          </a:xfrm>
          <a:custGeom>
            <a:avLst/>
            <a:gdLst>
              <a:gd name="T0" fmla="*/ 38 w 128"/>
              <a:gd name="T1" fmla="*/ 99 h 120"/>
              <a:gd name="T2" fmla="*/ 55 w 128"/>
              <a:gd name="T3" fmla="*/ 99 h 120"/>
              <a:gd name="T4" fmla="*/ 55 w 128"/>
              <a:gd name="T5" fmla="*/ 103 h 120"/>
              <a:gd name="T6" fmla="*/ 38 w 128"/>
              <a:gd name="T7" fmla="*/ 103 h 120"/>
              <a:gd name="T8" fmla="*/ 38 w 128"/>
              <a:gd name="T9" fmla="*/ 99 h 120"/>
              <a:gd name="T10" fmla="*/ 88 w 128"/>
              <a:gd name="T11" fmla="*/ 98 h 120"/>
              <a:gd name="T12" fmla="*/ 60 w 128"/>
              <a:gd name="T13" fmla="*/ 103 h 120"/>
              <a:gd name="T14" fmla="*/ 65 w 128"/>
              <a:gd name="T15" fmla="*/ 76 h 120"/>
              <a:gd name="T16" fmla="*/ 105 w 128"/>
              <a:gd name="T17" fmla="*/ 35 h 120"/>
              <a:gd name="T18" fmla="*/ 128 w 128"/>
              <a:gd name="T19" fmla="*/ 57 h 120"/>
              <a:gd name="T20" fmla="*/ 88 w 128"/>
              <a:gd name="T21" fmla="*/ 98 h 120"/>
              <a:gd name="T22" fmla="*/ 83 w 128"/>
              <a:gd name="T23" fmla="*/ 87 h 120"/>
              <a:gd name="T24" fmla="*/ 117 w 128"/>
              <a:gd name="T25" fmla="*/ 52 h 120"/>
              <a:gd name="T26" fmla="*/ 114 w 128"/>
              <a:gd name="T27" fmla="*/ 49 h 120"/>
              <a:gd name="T28" fmla="*/ 80 w 128"/>
              <a:gd name="T29" fmla="*/ 84 h 120"/>
              <a:gd name="T30" fmla="*/ 83 w 128"/>
              <a:gd name="T31" fmla="*/ 87 h 120"/>
              <a:gd name="T32" fmla="*/ 85 w 128"/>
              <a:gd name="T33" fmla="*/ 95 h 120"/>
              <a:gd name="T34" fmla="*/ 73 w 128"/>
              <a:gd name="T35" fmla="*/ 97 h 120"/>
              <a:gd name="T36" fmla="*/ 66 w 128"/>
              <a:gd name="T37" fmla="*/ 90 h 120"/>
              <a:gd name="T38" fmla="*/ 68 w 128"/>
              <a:gd name="T39" fmla="*/ 78 h 120"/>
              <a:gd name="T40" fmla="*/ 85 w 128"/>
              <a:gd name="T41" fmla="*/ 95 h 120"/>
              <a:gd name="T42" fmla="*/ 74 w 128"/>
              <a:gd name="T43" fmla="*/ 78 h 120"/>
              <a:gd name="T44" fmla="*/ 108 w 128"/>
              <a:gd name="T45" fmla="*/ 43 h 120"/>
              <a:gd name="T46" fmla="*/ 106 w 128"/>
              <a:gd name="T47" fmla="*/ 40 h 120"/>
              <a:gd name="T48" fmla="*/ 71 w 128"/>
              <a:gd name="T49" fmla="*/ 76 h 120"/>
              <a:gd name="T50" fmla="*/ 74 w 128"/>
              <a:gd name="T51" fmla="*/ 78 h 120"/>
              <a:gd name="T52" fmla="*/ 3 w 128"/>
              <a:gd name="T53" fmla="*/ 120 h 120"/>
              <a:gd name="T54" fmla="*/ 92 w 128"/>
              <a:gd name="T55" fmla="*/ 120 h 120"/>
              <a:gd name="T56" fmla="*/ 96 w 128"/>
              <a:gd name="T57" fmla="*/ 120 h 120"/>
              <a:gd name="T58" fmla="*/ 96 w 128"/>
              <a:gd name="T59" fmla="*/ 117 h 120"/>
              <a:gd name="T60" fmla="*/ 96 w 128"/>
              <a:gd name="T61" fmla="*/ 96 h 120"/>
              <a:gd name="T62" fmla="*/ 89 w 128"/>
              <a:gd name="T63" fmla="*/ 103 h 120"/>
              <a:gd name="T64" fmla="*/ 89 w 128"/>
              <a:gd name="T65" fmla="*/ 114 h 120"/>
              <a:gd name="T66" fmla="*/ 7 w 128"/>
              <a:gd name="T67" fmla="*/ 114 h 120"/>
              <a:gd name="T68" fmla="*/ 7 w 128"/>
              <a:gd name="T69" fmla="*/ 49 h 120"/>
              <a:gd name="T70" fmla="*/ 45 w 128"/>
              <a:gd name="T71" fmla="*/ 49 h 120"/>
              <a:gd name="T72" fmla="*/ 47 w 128"/>
              <a:gd name="T73" fmla="*/ 46 h 120"/>
              <a:gd name="T74" fmla="*/ 47 w 128"/>
              <a:gd name="T75" fmla="*/ 7 h 120"/>
              <a:gd name="T76" fmla="*/ 89 w 128"/>
              <a:gd name="T77" fmla="*/ 7 h 120"/>
              <a:gd name="T78" fmla="*/ 89 w 128"/>
              <a:gd name="T79" fmla="*/ 44 h 120"/>
              <a:gd name="T80" fmla="*/ 96 w 128"/>
              <a:gd name="T81" fmla="*/ 38 h 120"/>
              <a:gd name="T82" fmla="*/ 96 w 128"/>
              <a:gd name="T83" fmla="*/ 4 h 120"/>
              <a:gd name="T84" fmla="*/ 96 w 128"/>
              <a:gd name="T85" fmla="*/ 0 h 120"/>
              <a:gd name="T86" fmla="*/ 92 w 128"/>
              <a:gd name="T87" fmla="*/ 0 h 120"/>
              <a:gd name="T88" fmla="*/ 42 w 128"/>
              <a:gd name="T89" fmla="*/ 0 h 120"/>
              <a:gd name="T90" fmla="*/ 0 w 128"/>
              <a:gd name="T91" fmla="*/ 43 h 120"/>
              <a:gd name="T92" fmla="*/ 0 w 128"/>
              <a:gd name="T93" fmla="*/ 117 h 120"/>
              <a:gd name="T94" fmla="*/ 0 w 128"/>
              <a:gd name="T95" fmla="*/ 120 h 120"/>
              <a:gd name="T96" fmla="*/ 3 w 128"/>
              <a:gd name="T97"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120">
                <a:moveTo>
                  <a:pt x="38" y="99"/>
                </a:moveTo>
                <a:cubicBezTo>
                  <a:pt x="55" y="99"/>
                  <a:pt x="55" y="99"/>
                  <a:pt x="55" y="99"/>
                </a:cubicBezTo>
                <a:cubicBezTo>
                  <a:pt x="55" y="103"/>
                  <a:pt x="55" y="103"/>
                  <a:pt x="55" y="103"/>
                </a:cubicBezTo>
                <a:cubicBezTo>
                  <a:pt x="38" y="103"/>
                  <a:pt x="38" y="103"/>
                  <a:pt x="38" y="103"/>
                </a:cubicBezTo>
                <a:cubicBezTo>
                  <a:pt x="38" y="99"/>
                  <a:pt x="38" y="99"/>
                  <a:pt x="38" y="99"/>
                </a:cubicBezTo>
                <a:close/>
                <a:moveTo>
                  <a:pt x="88" y="98"/>
                </a:moveTo>
                <a:cubicBezTo>
                  <a:pt x="60" y="103"/>
                  <a:pt x="60" y="103"/>
                  <a:pt x="60" y="103"/>
                </a:cubicBezTo>
                <a:cubicBezTo>
                  <a:pt x="65" y="76"/>
                  <a:pt x="65" y="76"/>
                  <a:pt x="65" y="76"/>
                </a:cubicBezTo>
                <a:cubicBezTo>
                  <a:pt x="105" y="35"/>
                  <a:pt x="105" y="35"/>
                  <a:pt x="105" y="35"/>
                </a:cubicBezTo>
                <a:cubicBezTo>
                  <a:pt x="128" y="57"/>
                  <a:pt x="128" y="57"/>
                  <a:pt x="128" y="57"/>
                </a:cubicBezTo>
                <a:cubicBezTo>
                  <a:pt x="88" y="98"/>
                  <a:pt x="88" y="98"/>
                  <a:pt x="88" y="98"/>
                </a:cubicBezTo>
                <a:close/>
                <a:moveTo>
                  <a:pt x="83" y="87"/>
                </a:moveTo>
                <a:cubicBezTo>
                  <a:pt x="117" y="52"/>
                  <a:pt x="117" y="52"/>
                  <a:pt x="117" y="52"/>
                </a:cubicBezTo>
                <a:cubicBezTo>
                  <a:pt x="114" y="49"/>
                  <a:pt x="114" y="49"/>
                  <a:pt x="114" y="49"/>
                </a:cubicBezTo>
                <a:cubicBezTo>
                  <a:pt x="80" y="84"/>
                  <a:pt x="80" y="84"/>
                  <a:pt x="80" y="84"/>
                </a:cubicBezTo>
                <a:cubicBezTo>
                  <a:pt x="83" y="87"/>
                  <a:pt x="83" y="87"/>
                  <a:pt x="83" y="87"/>
                </a:cubicBezTo>
                <a:close/>
                <a:moveTo>
                  <a:pt x="85" y="95"/>
                </a:moveTo>
                <a:cubicBezTo>
                  <a:pt x="73" y="97"/>
                  <a:pt x="73" y="97"/>
                  <a:pt x="73" y="97"/>
                </a:cubicBezTo>
                <a:cubicBezTo>
                  <a:pt x="66" y="90"/>
                  <a:pt x="66" y="90"/>
                  <a:pt x="66" y="90"/>
                </a:cubicBezTo>
                <a:cubicBezTo>
                  <a:pt x="68" y="78"/>
                  <a:pt x="68" y="78"/>
                  <a:pt x="68" y="78"/>
                </a:cubicBezTo>
                <a:cubicBezTo>
                  <a:pt x="85" y="95"/>
                  <a:pt x="85" y="95"/>
                  <a:pt x="85" y="95"/>
                </a:cubicBezTo>
                <a:close/>
                <a:moveTo>
                  <a:pt x="74" y="78"/>
                </a:moveTo>
                <a:cubicBezTo>
                  <a:pt x="108" y="43"/>
                  <a:pt x="108" y="43"/>
                  <a:pt x="108" y="43"/>
                </a:cubicBezTo>
                <a:cubicBezTo>
                  <a:pt x="106" y="40"/>
                  <a:pt x="106" y="40"/>
                  <a:pt x="106" y="40"/>
                </a:cubicBezTo>
                <a:cubicBezTo>
                  <a:pt x="71" y="76"/>
                  <a:pt x="71" y="76"/>
                  <a:pt x="71" y="76"/>
                </a:cubicBezTo>
                <a:cubicBezTo>
                  <a:pt x="74" y="78"/>
                  <a:pt x="74" y="78"/>
                  <a:pt x="74" y="78"/>
                </a:cubicBezTo>
                <a:close/>
                <a:moveTo>
                  <a:pt x="3" y="120"/>
                </a:moveTo>
                <a:cubicBezTo>
                  <a:pt x="92" y="120"/>
                  <a:pt x="92" y="120"/>
                  <a:pt x="92" y="120"/>
                </a:cubicBezTo>
                <a:cubicBezTo>
                  <a:pt x="96" y="120"/>
                  <a:pt x="96" y="120"/>
                  <a:pt x="96" y="120"/>
                </a:cubicBezTo>
                <a:cubicBezTo>
                  <a:pt x="96" y="117"/>
                  <a:pt x="96" y="117"/>
                  <a:pt x="96" y="117"/>
                </a:cubicBezTo>
                <a:cubicBezTo>
                  <a:pt x="96" y="96"/>
                  <a:pt x="96" y="96"/>
                  <a:pt x="96" y="96"/>
                </a:cubicBezTo>
                <a:cubicBezTo>
                  <a:pt x="89" y="103"/>
                  <a:pt x="89" y="103"/>
                  <a:pt x="89" y="103"/>
                </a:cubicBezTo>
                <a:cubicBezTo>
                  <a:pt x="89" y="114"/>
                  <a:pt x="89" y="114"/>
                  <a:pt x="89" y="114"/>
                </a:cubicBezTo>
                <a:cubicBezTo>
                  <a:pt x="7" y="114"/>
                  <a:pt x="7" y="114"/>
                  <a:pt x="7" y="114"/>
                </a:cubicBezTo>
                <a:cubicBezTo>
                  <a:pt x="7" y="49"/>
                  <a:pt x="7" y="49"/>
                  <a:pt x="7" y="49"/>
                </a:cubicBezTo>
                <a:cubicBezTo>
                  <a:pt x="19" y="49"/>
                  <a:pt x="32" y="49"/>
                  <a:pt x="45" y="49"/>
                </a:cubicBezTo>
                <a:cubicBezTo>
                  <a:pt x="46" y="49"/>
                  <a:pt x="47" y="48"/>
                  <a:pt x="47" y="46"/>
                </a:cubicBezTo>
                <a:cubicBezTo>
                  <a:pt x="47" y="33"/>
                  <a:pt x="47" y="20"/>
                  <a:pt x="47" y="7"/>
                </a:cubicBezTo>
                <a:cubicBezTo>
                  <a:pt x="89" y="7"/>
                  <a:pt x="89" y="7"/>
                  <a:pt x="89" y="7"/>
                </a:cubicBezTo>
                <a:cubicBezTo>
                  <a:pt x="89" y="44"/>
                  <a:pt x="89" y="44"/>
                  <a:pt x="89" y="44"/>
                </a:cubicBezTo>
                <a:cubicBezTo>
                  <a:pt x="96" y="38"/>
                  <a:pt x="96" y="38"/>
                  <a:pt x="96" y="38"/>
                </a:cubicBezTo>
                <a:cubicBezTo>
                  <a:pt x="96" y="4"/>
                  <a:pt x="96" y="4"/>
                  <a:pt x="96" y="4"/>
                </a:cubicBezTo>
                <a:cubicBezTo>
                  <a:pt x="96" y="0"/>
                  <a:pt x="96" y="0"/>
                  <a:pt x="96" y="0"/>
                </a:cubicBezTo>
                <a:cubicBezTo>
                  <a:pt x="92" y="0"/>
                  <a:pt x="92" y="0"/>
                  <a:pt x="92" y="0"/>
                </a:cubicBezTo>
                <a:cubicBezTo>
                  <a:pt x="42" y="0"/>
                  <a:pt x="42" y="0"/>
                  <a:pt x="42" y="0"/>
                </a:cubicBezTo>
                <a:cubicBezTo>
                  <a:pt x="0" y="43"/>
                  <a:pt x="0" y="43"/>
                  <a:pt x="0" y="43"/>
                </a:cubicBezTo>
                <a:cubicBezTo>
                  <a:pt x="0" y="117"/>
                  <a:pt x="0" y="117"/>
                  <a:pt x="0" y="117"/>
                </a:cubicBezTo>
                <a:cubicBezTo>
                  <a:pt x="0" y="120"/>
                  <a:pt x="0" y="120"/>
                  <a:pt x="0" y="120"/>
                </a:cubicBezTo>
                <a:cubicBezTo>
                  <a:pt x="3" y="120"/>
                  <a:pt x="3" y="120"/>
                  <a:pt x="3" y="120"/>
                </a:cubicBezTo>
                <a:close/>
              </a:path>
            </a:pathLst>
          </a:custGeom>
          <a:solidFill>
            <a:schemeClr val="bg1"/>
          </a:solidFill>
          <a:ln>
            <a:noFill/>
          </a:ln>
        </p:spPr>
        <p:txBody>
          <a:bodyPr vert="horz" wrap="square" lIns="121920" tIns="60960" rIns="121920" bIns="60960" numCol="1" anchor="t" anchorCtr="0" compatLnSpc="1"/>
          <a:lstStyle/>
          <a:p>
            <a:pPr defTabSz="1219200">
              <a:defRPr/>
            </a:pPr>
            <a:endParaRPr lang="zh-CN" altLang="en-US" sz="2400">
              <a:solidFill>
                <a:srgbClr val="25282B"/>
              </a:solidFill>
              <a:cs typeface="+mn-ea"/>
              <a:sym typeface="+mn-lt"/>
            </a:endParaRPr>
          </a:p>
        </p:txBody>
      </p:sp>
      <p:sp>
        <p:nvSpPr>
          <p:cNvPr id="43" name="文本框 42"/>
          <p:cNvSpPr txBox="1"/>
          <p:nvPr/>
        </p:nvSpPr>
        <p:spPr>
          <a:xfrm>
            <a:off x="1264920" y="3345180"/>
            <a:ext cx="1838325" cy="922020"/>
          </a:xfrm>
          <a:prstGeom prst="rect">
            <a:avLst/>
          </a:prstGeom>
          <a:noFill/>
        </p:spPr>
        <p:txBody>
          <a:bodyPr wrap="square" rtlCol="0">
            <a:spAutoFit/>
          </a:bodyPr>
          <a:lstStyle/>
          <a:p>
            <a:pPr fontAlgn="auto">
              <a:lnSpc>
                <a:spcPct val="150000"/>
              </a:lnSpc>
            </a:pPr>
            <a:r>
              <a:rPr lang="zh-CN" sz="1200">
                <a:latin typeface="Arial" panose="020B0604020202020204" pitchFamily="34" charset="0"/>
                <a:ea typeface="宋体" panose="02010600030101010101" pitchFamily="2" charset="-122"/>
                <a:sym typeface="+mn-ea"/>
              </a:rPr>
              <a:t>围绕选题收集，利用《中国知网》网络数据库进行检索。</a:t>
            </a:r>
            <a:endParaRPr lang="en-US" altLang="zh-CN" sz="1200" dirty="0">
              <a:solidFill>
                <a:schemeClr val="tx1">
                  <a:lumMod val="50000"/>
                </a:schemeClr>
              </a:solidFill>
              <a:cs typeface="+mn-ea"/>
              <a:sym typeface="+mn-lt"/>
            </a:endParaRPr>
          </a:p>
        </p:txBody>
      </p:sp>
      <p:grpSp>
        <p:nvGrpSpPr>
          <p:cNvPr id="37" name="组合 36"/>
          <p:cNvGrpSpPr/>
          <p:nvPr/>
        </p:nvGrpSpPr>
        <p:grpSpPr>
          <a:xfrm rot="20932037" flipH="1">
            <a:off x="10437887" y="5321909"/>
            <a:ext cx="1804027" cy="1603342"/>
            <a:chOff x="176073" y="436443"/>
            <a:chExt cx="3814267" cy="3954252"/>
          </a:xfrm>
        </p:grpSpPr>
        <p:sp>
          <p:nvSpPr>
            <p:cNvPr id="39" name="等腰三角形 38"/>
            <p:cNvSpPr/>
            <p:nvPr/>
          </p:nvSpPr>
          <p:spPr>
            <a:xfrm rot="4706719">
              <a:off x="779420" y="328112"/>
              <a:ext cx="3102590" cy="331925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8" name="等腰三角形 47"/>
            <p:cNvSpPr/>
            <p:nvPr/>
          </p:nvSpPr>
          <p:spPr>
            <a:xfrm rot="4706719">
              <a:off x="1566438" y="3122874"/>
              <a:ext cx="1321558" cy="121408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9" name="等腰三角形 48"/>
            <p:cNvSpPr/>
            <p:nvPr/>
          </p:nvSpPr>
          <p:spPr>
            <a:xfrm rot="4706719">
              <a:off x="35615" y="1079874"/>
              <a:ext cx="1924335" cy="1643419"/>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50" name="组合 49"/>
          <p:cNvGrpSpPr/>
          <p:nvPr/>
        </p:nvGrpSpPr>
        <p:grpSpPr>
          <a:xfrm rot="667963">
            <a:off x="108807" y="165330"/>
            <a:ext cx="1804027" cy="1603342"/>
            <a:chOff x="176073" y="436443"/>
            <a:chExt cx="3814267" cy="3954252"/>
          </a:xfrm>
        </p:grpSpPr>
        <p:sp>
          <p:nvSpPr>
            <p:cNvPr id="51" name="等腰三角形 50"/>
            <p:cNvSpPr/>
            <p:nvPr/>
          </p:nvSpPr>
          <p:spPr>
            <a:xfrm rot="4706719">
              <a:off x="779420" y="328112"/>
              <a:ext cx="3102590" cy="3319251"/>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2" name="等腰三角形 51"/>
            <p:cNvSpPr/>
            <p:nvPr/>
          </p:nvSpPr>
          <p:spPr>
            <a:xfrm rot="4706719">
              <a:off x="1566438" y="3122874"/>
              <a:ext cx="1321558" cy="1214084"/>
            </a:xfrm>
            <a:prstGeom prst="triangl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3" name="等腰三角形 52"/>
            <p:cNvSpPr/>
            <p:nvPr/>
          </p:nvSpPr>
          <p:spPr>
            <a:xfrm rot="4706719">
              <a:off x="35615" y="1079874"/>
              <a:ext cx="1924335" cy="1643419"/>
            </a:xfrm>
            <a:prstGeom prst="triangle">
              <a:avLst/>
            </a:prstGeom>
            <a:noFill/>
            <a:ln>
              <a:solidFill>
                <a:srgbClr val="DD7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 name="Rectangle 21"/>
          <p:cNvSpPr/>
          <p:nvPr/>
        </p:nvSpPr>
        <p:spPr>
          <a:xfrm>
            <a:off x="9393555" y="2292350"/>
            <a:ext cx="1963420" cy="2679065"/>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 name="Trapezoid 23@|1FFC:192|FBC:16777215|LFC:16777215|LBC:16777215"/>
          <p:cNvSpPr/>
          <p:nvPr/>
        </p:nvSpPr>
        <p:spPr>
          <a:xfrm>
            <a:off x="9721215" y="208597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 name="Pentagon 24@|1FFC:2381804|FBC:16777215|LFC:16777215|LBC:16777215"/>
          <p:cNvSpPr/>
          <p:nvPr/>
        </p:nvSpPr>
        <p:spPr>
          <a:xfrm rot="5400000">
            <a:off x="9949815" y="1995170"/>
            <a:ext cx="795655" cy="974725"/>
          </a:xfrm>
          <a:prstGeom prst="homePlate">
            <a:avLst>
              <a:gd name="adj" fmla="val 31720"/>
            </a:avLst>
          </a:prstGeom>
          <a:solidFill>
            <a:schemeClr val="accent4">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5" name="Freeform 53"/>
          <p:cNvSpPr>
            <a:spLocks noEditPoints="1"/>
          </p:cNvSpPr>
          <p:nvPr/>
        </p:nvSpPr>
        <p:spPr bwMode="auto">
          <a:xfrm>
            <a:off x="10158730" y="2295525"/>
            <a:ext cx="377825" cy="355600"/>
          </a:xfrm>
          <a:custGeom>
            <a:avLst/>
            <a:gdLst>
              <a:gd name="T0" fmla="*/ 38 w 128"/>
              <a:gd name="T1" fmla="*/ 99 h 120"/>
              <a:gd name="T2" fmla="*/ 55 w 128"/>
              <a:gd name="T3" fmla="*/ 99 h 120"/>
              <a:gd name="T4" fmla="*/ 55 w 128"/>
              <a:gd name="T5" fmla="*/ 103 h 120"/>
              <a:gd name="T6" fmla="*/ 38 w 128"/>
              <a:gd name="T7" fmla="*/ 103 h 120"/>
              <a:gd name="T8" fmla="*/ 38 w 128"/>
              <a:gd name="T9" fmla="*/ 99 h 120"/>
              <a:gd name="T10" fmla="*/ 88 w 128"/>
              <a:gd name="T11" fmla="*/ 98 h 120"/>
              <a:gd name="T12" fmla="*/ 60 w 128"/>
              <a:gd name="T13" fmla="*/ 103 h 120"/>
              <a:gd name="T14" fmla="*/ 65 w 128"/>
              <a:gd name="T15" fmla="*/ 76 h 120"/>
              <a:gd name="T16" fmla="*/ 105 w 128"/>
              <a:gd name="T17" fmla="*/ 35 h 120"/>
              <a:gd name="T18" fmla="*/ 128 w 128"/>
              <a:gd name="T19" fmla="*/ 57 h 120"/>
              <a:gd name="T20" fmla="*/ 88 w 128"/>
              <a:gd name="T21" fmla="*/ 98 h 120"/>
              <a:gd name="T22" fmla="*/ 83 w 128"/>
              <a:gd name="T23" fmla="*/ 87 h 120"/>
              <a:gd name="T24" fmla="*/ 117 w 128"/>
              <a:gd name="T25" fmla="*/ 52 h 120"/>
              <a:gd name="T26" fmla="*/ 114 w 128"/>
              <a:gd name="T27" fmla="*/ 49 h 120"/>
              <a:gd name="T28" fmla="*/ 80 w 128"/>
              <a:gd name="T29" fmla="*/ 84 h 120"/>
              <a:gd name="T30" fmla="*/ 83 w 128"/>
              <a:gd name="T31" fmla="*/ 87 h 120"/>
              <a:gd name="T32" fmla="*/ 85 w 128"/>
              <a:gd name="T33" fmla="*/ 95 h 120"/>
              <a:gd name="T34" fmla="*/ 73 w 128"/>
              <a:gd name="T35" fmla="*/ 97 h 120"/>
              <a:gd name="T36" fmla="*/ 66 w 128"/>
              <a:gd name="T37" fmla="*/ 90 h 120"/>
              <a:gd name="T38" fmla="*/ 68 w 128"/>
              <a:gd name="T39" fmla="*/ 78 h 120"/>
              <a:gd name="T40" fmla="*/ 85 w 128"/>
              <a:gd name="T41" fmla="*/ 95 h 120"/>
              <a:gd name="T42" fmla="*/ 74 w 128"/>
              <a:gd name="T43" fmla="*/ 78 h 120"/>
              <a:gd name="T44" fmla="*/ 108 w 128"/>
              <a:gd name="T45" fmla="*/ 43 h 120"/>
              <a:gd name="T46" fmla="*/ 106 w 128"/>
              <a:gd name="T47" fmla="*/ 40 h 120"/>
              <a:gd name="T48" fmla="*/ 71 w 128"/>
              <a:gd name="T49" fmla="*/ 76 h 120"/>
              <a:gd name="T50" fmla="*/ 74 w 128"/>
              <a:gd name="T51" fmla="*/ 78 h 120"/>
              <a:gd name="T52" fmla="*/ 3 w 128"/>
              <a:gd name="T53" fmla="*/ 120 h 120"/>
              <a:gd name="T54" fmla="*/ 92 w 128"/>
              <a:gd name="T55" fmla="*/ 120 h 120"/>
              <a:gd name="T56" fmla="*/ 96 w 128"/>
              <a:gd name="T57" fmla="*/ 120 h 120"/>
              <a:gd name="T58" fmla="*/ 96 w 128"/>
              <a:gd name="T59" fmla="*/ 117 h 120"/>
              <a:gd name="T60" fmla="*/ 96 w 128"/>
              <a:gd name="T61" fmla="*/ 96 h 120"/>
              <a:gd name="T62" fmla="*/ 89 w 128"/>
              <a:gd name="T63" fmla="*/ 103 h 120"/>
              <a:gd name="T64" fmla="*/ 89 w 128"/>
              <a:gd name="T65" fmla="*/ 114 h 120"/>
              <a:gd name="T66" fmla="*/ 7 w 128"/>
              <a:gd name="T67" fmla="*/ 114 h 120"/>
              <a:gd name="T68" fmla="*/ 7 w 128"/>
              <a:gd name="T69" fmla="*/ 49 h 120"/>
              <a:gd name="T70" fmla="*/ 45 w 128"/>
              <a:gd name="T71" fmla="*/ 49 h 120"/>
              <a:gd name="T72" fmla="*/ 47 w 128"/>
              <a:gd name="T73" fmla="*/ 46 h 120"/>
              <a:gd name="T74" fmla="*/ 47 w 128"/>
              <a:gd name="T75" fmla="*/ 7 h 120"/>
              <a:gd name="T76" fmla="*/ 89 w 128"/>
              <a:gd name="T77" fmla="*/ 7 h 120"/>
              <a:gd name="T78" fmla="*/ 89 w 128"/>
              <a:gd name="T79" fmla="*/ 44 h 120"/>
              <a:gd name="T80" fmla="*/ 96 w 128"/>
              <a:gd name="T81" fmla="*/ 38 h 120"/>
              <a:gd name="T82" fmla="*/ 96 w 128"/>
              <a:gd name="T83" fmla="*/ 4 h 120"/>
              <a:gd name="T84" fmla="*/ 96 w 128"/>
              <a:gd name="T85" fmla="*/ 0 h 120"/>
              <a:gd name="T86" fmla="*/ 92 w 128"/>
              <a:gd name="T87" fmla="*/ 0 h 120"/>
              <a:gd name="T88" fmla="*/ 42 w 128"/>
              <a:gd name="T89" fmla="*/ 0 h 120"/>
              <a:gd name="T90" fmla="*/ 0 w 128"/>
              <a:gd name="T91" fmla="*/ 43 h 120"/>
              <a:gd name="T92" fmla="*/ 0 w 128"/>
              <a:gd name="T93" fmla="*/ 117 h 120"/>
              <a:gd name="T94" fmla="*/ 0 w 128"/>
              <a:gd name="T95" fmla="*/ 120 h 120"/>
              <a:gd name="T96" fmla="*/ 3 w 128"/>
              <a:gd name="T97"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120">
                <a:moveTo>
                  <a:pt x="38" y="99"/>
                </a:moveTo>
                <a:cubicBezTo>
                  <a:pt x="55" y="99"/>
                  <a:pt x="55" y="99"/>
                  <a:pt x="55" y="99"/>
                </a:cubicBezTo>
                <a:cubicBezTo>
                  <a:pt x="55" y="103"/>
                  <a:pt x="55" y="103"/>
                  <a:pt x="55" y="103"/>
                </a:cubicBezTo>
                <a:cubicBezTo>
                  <a:pt x="38" y="103"/>
                  <a:pt x="38" y="103"/>
                  <a:pt x="38" y="103"/>
                </a:cubicBezTo>
                <a:cubicBezTo>
                  <a:pt x="38" y="99"/>
                  <a:pt x="38" y="99"/>
                  <a:pt x="38" y="99"/>
                </a:cubicBezTo>
                <a:close/>
                <a:moveTo>
                  <a:pt x="88" y="98"/>
                </a:moveTo>
                <a:cubicBezTo>
                  <a:pt x="60" y="103"/>
                  <a:pt x="60" y="103"/>
                  <a:pt x="60" y="103"/>
                </a:cubicBezTo>
                <a:cubicBezTo>
                  <a:pt x="65" y="76"/>
                  <a:pt x="65" y="76"/>
                  <a:pt x="65" y="76"/>
                </a:cubicBezTo>
                <a:cubicBezTo>
                  <a:pt x="105" y="35"/>
                  <a:pt x="105" y="35"/>
                  <a:pt x="105" y="35"/>
                </a:cubicBezTo>
                <a:cubicBezTo>
                  <a:pt x="128" y="57"/>
                  <a:pt x="128" y="57"/>
                  <a:pt x="128" y="57"/>
                </a:cubicBezTo>
                <a:cubicBezTo>
                  <a:pt x="88" y="98"/>
                  <a:pt x="88" y="98"/>
                  <a:pt x="88" y="98"/>
                </a:cubicBezTo>
                <a:close/>
                <a:moveTo>
                  <a:pt x="83" y="87"/>
                </a:moveTo>
                <a:cubicBezTo>
                  <a:pt x="117" y="52"/>
                  <a:pt x="117" y="52"/>
                  <a:pt x="117" y="52"/>
                </a:cubicBezTo>
                <a:cubicBezTo>
                  <a:pt x="114" y="49"/>
                  <a:pt x="114" y="49"/>
                  <a:pt x="114" y="49"/>
                </a:cubicBezTo>
                <a:cubicBezTo>
                  <a:pt x="80" y="84"/>
                  <a:pt x="80" y="84"/>
                  <a:pt x="80" y="84"/>
                </a:cubicBezTo>
                <a:cubicBezTo>
                  <a:pt x="83" y="87"/>
                  <a:pt x="83" y="87"/>
                  <a:pt x="83" y="87"/>
                </a:cubicBezTo>
                <a:close/>
                <a:moveTo>
                  <a:pt x="85" y="95"/>
                </a:moveTo>
                <a:cubicBezTo>
                  <a:pt x="73" y="97"/>
                  <a:pt x="73" y="97"/>
                  <a:pt x="73" y="97"/>
                </a:cubicBezTo>
                <a:cubicBezTo>
                  <a:pt x="66" y="90"/>
                  <a:pt x="66" y="90"/>
                  <a:pt x="66" y="90"/>
                </a:cubicBezTo>
                <a:cubicBezTo>
                  <a:pt x="68" y="78"/>
                  <a:pt x="68" y="78"/>
                  <a:pt x="68" y="78"/>
                </a:cubicBezTo>
                <a:cubicBezTo>
                  <a:pt x="85" y="95"/>
                  <a:pt x="85" y="95"/>
                  <a:pt x="85" y="95"/>
                </a:cubicBezTo>
                <a:close/>
                <a:moveTo>
                  <a:pt x="74" y="78"/>
                </a:moveTo>
                <a:cubicBezTo>
                  <a:pt x="108" y="43"/>
                  <a:pt x="108" y="43"/>
                  <a:pt x="108" y="43"/>
                </a:cubicBezTo>
                <a:cubicBezTo>
                  <a:pt x="106" y="40"/>
                  <a:pt x="106" y="40"/>
                  <a:pt x="106" y="40"/>
                </a:cubicBezTo>
                <a:cubicBezTo>
                  <a:pt x="71" y="76"/>
                  <a:pt x="71" y="76"/>
                  <a:pt x="71" y="76"/>
                </a:cubicBezTo>
                <a:cubicBezTo>
                  <a:pt x="74" y="78"/>
                  <a:pt x="74" y="78"/>
                  <a:pt x="74" y="78"/>
                </a:cubicBezTo>
                <a:close/>
                <a:moveTo>
                  <a:pt x="3" y="120"/>
                </a:moveTo>
                <a:cubicBezTo>
                  <a:pt x="92" y="120"/>
                  <a:pt x="92" y="120"/>
                  <a:pt x="92" y="120"/>
                </a:cubicBezTo>
                <a:cubicBezTo>
                  <a:pt x="96" y="120"/>
                  <a:pt x="96" y="120"/>
                  <a:pt x="96" y="120"/>
                </a:cubicBezTo>
                <a:cubicBezTo>
                  <a:pt x="96" y="117"/>
                  <a:pt x="96" y="117"/>
                  <a:pt x="96" y="117"/>
                </a:cubicBezTo>
                <a:cubicBezTo>
                  <a:pt x="96" y="96"/>
                  <a:pt x="96" y="96"/>
                  <a:pt x="96" y="96"/>
                </a:cubicBezTo>
                <a:cubicBezTo>
                  <a:pt x="89" y="103"/>
                  <a:pt x="89" y="103"/>
                  <a:pt x="89" y="103"/>
                </a:cubicBezTo>
                <a:cubicBezTo>
                  <a:pt x="89" y="114"/>
                  <a:pt x="89" y="114"/>
                  <a:pt x="89" y="114"/>
                </a:cubicBezTo>
                <a:cubicBezTo>
                  <a:pt x="7" y="114"/>
                  <a:pt x="7" y="114"/>
                  <a:pt x="7" y="114"/>
                </a:cubicBezTo>
                <a:cubicBezTo>
                  <a:pt x="7" y="49"/>
                  <a:pt x="7" y="49"/>
                  <a:pt x="7" y="49"/>
                </a:cubicBezTo>
                <a:cubicBezTo>
                  <a:pt x="19" y="49"/>
                  <a:pt x="32" y="49"/>
                  <a:pt x="45" y="49"/>
                </a:cubicBezTo>
                <a:cubicBezTo>
                  <a:pt x="46" y="49"/>
                  <a:pt x="47" y="48"/>
                  <a:pt x="47" y="46"/>
                </a:cubicBezTo>
                <a:cubicBezTo>
                  <a:pt x="47" y="33"/>
                  <a:pt x="47" y="20"/>
                  <a:pt x="47" y="7"/>
                </a:cubicBezTo>
                <a:cubicBezTo>
                  <a:pt x="89" y="7"/>
                  <a:pt x="89" y="7"/>
                  <a:pt x="89" y="7"/>
                </a:cubicBezTo>
                <a:cubicBezTo>
                  <a:pt x="89" y="44"/>
                  <a:pt x="89" y="44"/>
                  <a:pt x="89" y="44"/>
                </a:cubicBezTo>
                <a:cubicBezTo>
                  <a:pt x="96" y="38"/>
                  <a:pt x="96" y="38"/>
                  <a:pt x="96" y="38"/>
                </a:cubicBezTo>
                <a:cubicBezTo>
                  <a:pt x="96" y="4"/>
                  <a:pt x="96" y="4"/>
                  <a:pt x="96" y="4"/>
                </a:cubicBezTo>
                <a:cubicBezTo>
                  <a:pt x="96" y="0"/>
                  <a:pt x="96" y="0"/>
                  <a:pt x="96" y="0"/>
                </a:cubicBezTo>
                <a:cubicBezTo>
                  <a:pt x="92" y="0"/>
                  <a:pt x="92" y="0"/>
                  <a:pt x="92" y="0"/>
                </a:cubicBezTo>
                <a:cubicBezTo>
                  <a:pt x="42" y="0"/>
                  <a:pt x="42" y="0"/>
                  <a:pt x="42" y="0"/>
                </a:cubicBezTo>
                <a:cubicBezTo>
                  <a:pt x="0" y="43"/>
                  <a:pt x="0" y="43"/>
                  <a:pt x="0" y="43"/>
                </a:cubicBezTo>
                <a:cubicBezTo>
                  <a:pt x="0" y="117"/>
                  <a:pt x="0" y="117"/>
                  <a:pt x="0" y="117"/>
                </a:cubicBezTo>
                <a:cubicBezTo>
                  <a:pt x="0" y="120"/>
                  <a:pt x="0" y="120"/>
                  <a:pt x="0" y="120"/>
                </a:cubicBezTo>
                <a:cubicBezTo>
                  <a:pt x="3" y="120"/>
                  <a:pt x="3" y="120"/>
                  <a:pt x="3" y="120"/>
                </a:cubicBezTo>
                <a:close/>
              </a:path>
            </a:pathLst>
          </a:custGeom>
          <a:solidFill>
            <a:schemeClr val="bg1"/>
          </a:solidFill>
          <a:ln>
            <a:noFill/>
          </a:ln>
        </p:spPr>
        <p:txBody>
          <a:bodyPr vert="horz" wrap="square" lIns="121920" tIns="60960" rIns="121920" bIns="60960" numCol="1" anchor="t" anchorCtr="0" compatLnSpc="1"/>
          <a:lstStyle/>
          <a:p>
            <a:pPr defTabSz="1219200">
              <a:defRPr/>
            </a:pPr>
            <a:endParaRPr lang="zh-CN" altLang="en-US" sz="2400">
              <a:solidFill>
                <a:srgbClr val="25282B"/>
              </a:solidFill>
              <a:cs typeface="+mn-ea"/>
              <a:sym typeface="+mn-lt"/>
            </a:endParaRPr>
          </a:p>
        </p:txBody>
      </p:sp>
      <p:sp>
        <p:nvSpPr>
          <p:cNvPr id="6" name="文本框 5"/>
          <p:cNvSpPr txBox="1"/>
          <p:nvPr/>
        </p:nvSpPr>
        <p:spPr>
          <a:xfrm>
            <a:off x="3285490" y="3365500"/>
            <a:ext cx="1838325" cy="533400"/>
          </a:xfrm>
          <a:prstGeom prst="rect">
            <a:avLst/>
          </a:prstGeom>
          <a:noFill/>
        </p:spPr>
        <p:txBody>
          <a:bodyPr wrap="square" rtlCol="0">
            <a:spAutoFit/>
          </a:bodyPr>
          <a:lstStyle/>
          <a:p>
            <a:pPr algn="l">
              <a:lnSpc>
                <a:spcPct val="150000"/>
              </a:lnSpc>
              <a:buClrTx/>
              <a:buSzTx/>
              <a:buFontTx/>
            </a:pPr>
            <a:r>
              <a:rPr lang="zh-CN" sz="1200">
                <a:latin typeface="Arial" panose="020B0604020202020204" pitchFamily="34" charset="0"/>
                <a:ea typeface="宋体" panose="02010600030101010101" pitchFamily="2" charset="-122"/>
                <a:sym typeface="+mn-ea"/>
              </a:rPr>
              <a:t>尽量参考权威的、专业的、学术性的刊物。</a:t>
            </a:r>
            <a:endParaRPr lang="zh-CN" sz="1200">
              <a:latin typeface="Arial" panose="020B0604020202020204" pitchFamily="34" charset="0"/>
              <a:ea typeface="宋体" panose="02010600030101010101" pitchFamily="2" charset="-122"/>
              <a:sym typeface="+mn-lt"/>
            </a:endParaRPr>
          </a:p>
        </p:txBody>
      </p:sp>
      <p:sp>
        <p:nvSpPr>
          <p:cNvPr id="7" name="文本框 6"/>
          <p:cNvSpPr txBox="1"/>
          <p:nvPr/>
        </p:nvSpPr>
        <p:spPr>
          <a:xfrm>
            <a:off x="5353050" y="3365500"/>
            <a:ext cx="1898015" cy="922020"/>
          </a:xfrm>
          <a:prstGeom prst="rect">
            <a:avLst/>
          </a:prstGeom>
          <a:noFill/>
        </p:spPr>
        <p:txBody>
          <a:bodyPr wrap="square" rtlCol="0">
            <a:spAutoFit/>
          </a:bodyPr>
          <a:lstStyle/>
          <a:p>
            <a:pPr algn="l">
              <a:lnSpc>
                <a:spcPct val="150000"/>
              </a:lnSpc>
              <a:buClrTx/>
              <a:buSzTx/>
              <a:buFontTx/>
            </a:pPr>
            <a:r>
              <a:rPr lang="zh-CN" sz="1200">
                <a:latin typeface="Arial" panose="020B0604020202020204" pitchFamily="34" charset="0"/>
                <a:ea typeface="宋体" panose="02010600030101010101" pitchFamily="2" charset="-122"/>
                <a:sym typeface="+mn-ea"/>
              </a:rPr>
              <a:t>具体的图纸、文字资料和计算数据。其它如专利，会议记录，工程日志等。</a:t>
            </a:r>
            <a:endParaRPr lang="zh-CN" sz="1200">
              <a:latin typeface="Arial" panose="020B0604020202020204" pitchFamily="34" charset="0"/>
              <a:ea typeface="宋体" panose="02010600030101010101" pitchFamily="2" charset="-122"/>
              <a:sym typeface="+mn-lt"/>
            </a:endParaRPr>
          </a:p>
        </p:txBody>
      </p:sp>
      <p:sp>
        <p:nvSpPr>
          <p:cNvPr id="8" name="文本框 7"/>
          <p:cNvSpPr txBox="1"/>
          <p:nvPr/>
        </p:nvSpPr>
        <p:spPr>
          <a:xfrm>
            <a:off x="7362190" y="3365500"/>
            <a:ext cx="1898015" cy="755015"/>
          </a:xfrm>
          <a:prstGeom prst="rect">
            <a:avLst/>
          </a:prstGeom>
          <a:noFill/>
        </p:spPr>
        <p:txBody>
          <a:bodyPr wrap="square" rtlCol="0">
            <a:spAutoFit/>
          </a:bodyPr>
          <a:lstStyle/>
          <a:p>
            <a:pPr>
              <a:lnSpc>
                <a:spcPct val="120000"/>
              </a:lnSpc>
            </a:pPr>
            <a:r>
              <a:rPr lang="zh-CN" sz="1200">
                <a:latin typeface="Arial" panose="020B0604020202020204" pitchFamily="34" charset="0"/>
                <a:ea typeface="宋体" panose="02010600030101010101" pitchFamily="2" charset="-122"/>
                <a:sym typeface="+mn-ea"/>
              </a:rPr>
              <a:t>国家规范、地方规范，行业规范，这是行业标准，解决问题的基本依据。</a:t>
            </a:r>
            <a:endParaRPr lang="en-US" altLang="zh-CN" sz="1200" dirty="0">
              <a:solidFill>
                <a:schemeClr val="tx1">
                  <a:lumMod val="50000"/>
                </a:schemeClr>
              </a:solidFill>
              <a:cs typeface="+mn-ea"/>
              <a:sym typeface="+mn-lt"/>
            </a:endParaRPr>
          </a:p>
        </p:txBody>
      </p:sp>
      <p:sp>
        <p:nvSpPr>
          <p:cNvPr id="22" name="文本框 21"/>
          <p:cNvSpPr txBox="1"/>
          <p:nvPr/>
        </p:nvSpPr>
        <p:spPr>
          <a:xfrm>
            <a:off x="9860280" y="3586480"/>
            <a:ext cx="1106805" cy="312420"/>
          </a:xfrm>
          <a:prstGeom prst="rect">
            <a:avLst/>
          </a:prstGeom>
          <a:noFill/>
        </p:spPr>
        <p:txBody>
          <a:bodyPr wrap="square" rtlCol="0">
            <a:spAutoFit/>
          </a:bodyPr>
          <a:lstStyle/>
          <a:p>
            <a:pPr algn="l">
              <a:lnSpc>
                <a:spcPct val="150000"/>
              </a:lnSpc>
              <a:buClrTx/>
              <a:buSzTx/>
              <a:buFontTx/>
            </a:pPr>
            <a:r>
              <a:rPr lang="zh-CN" sz="1200">
                <a:latin typeface="Arial" panose="020B0604020202020204" pitchFamily="34" charset="0"/>
                <a:ea typeface="宋体" panose="02010600030101010101" pitchFamily="2" charset="-122"/>
                <a:sym typeface="+mn-ea"/>
              </a:rPr>
              <a:t>相关的专著</a:t>
            </a:r>
            <a:endParaRPr lang="zh-CN" sz="1200">
              <a:latin typeface="Arial" panose="020B0604020202020204" pitchFamily="34" charset="0"/>
              <a:ea typeface="宋体" panose="02010600030101010101" pitchFamily="2" charset="-122"/>
              <a:sym typeface="+mn-lt"/>
            </a:endParaRPr>
          </a:p>
        </p:txBody>
      </p:sp>
      <p:sp>
        <p:nvSpPr>
          <p:cNvPr id="24" name="TextBox 8"/>
          <p:cNvSpPr txBox="1"/>
          <p:nvPr/>
        </p:nvSpPr>
        <p:spPr>
          <a:xfrm>
            <a:off x="3667760" y="635635"/>
            <a:ext cx="4855845" cy="368935"/>
          </a:xfrm>
          <a:prstGeom prst="rect">
            <a:avLst/>
          </a:prstGeom>
          <a:noFill/>
        </p:spPr>
        <p:txBody>
          <a:bodyPr wrap="square" lIns="0" tIns="0" rIns="0" bIns="0" rtlCol="0" anchor="ctr">
            <a:spAutoFit/>
          </a:bodyPr>
          <a:lstStyle/>
          <a:p>
            <a:pPr algn="ctr"/>
            <a:r>
              <a:rPr lang="zh-CN" altLang="en-US" sz="3200" spc="600" dirty="0">
                <a:solidFill>
                  <a:schemeClr val="tx1">
                    <a:lumMod val="75000"/>
                    <a:lumOff val="25000"/>
                  </a:schemeClr>
                </a:solidFill>
                <a:cs typeface="+mn-ea"/>
                <a:sym typeface="+mn-lt"/>
              </a:rPr>
              <a:t>五、写作前准备</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8"/>
          <p:cNvSpPr txBox="1"/>
          <p:nvPr/>
        </p:nvSpPr>
        <p:spPr>
          <a:xfrm>
            <a:off x="3877945" y="523240"/>
            <a:ext cx="4436110" cy="492125"/>
          </a:xfrm>
          <a:prstGeom prst="rect">
            <a:avLst/>
          </a:prstGeom>
          <a:noFill/>
        </p:spPr>
        <p:txBody>
          <a:bodyPr wrap="square" lIns="0" tIns="0" rIns="0" bIns="0" rtlCol="0" anchor="ctr">
            <a:spAutoFit/>
          </a:bodyPr>
          <a:lstStyle/>
          <a:p>
            <a:pPr algn="ctr">
              <a:buClrTx/>
              <a:buSzTx/>
              <a:buFontTx/>
            </a:pPr>
            <a:r>
              <a:rPr lang="zh-CN" altLang="en-US" sz="3200" spc="600" dirty="0">
                <a:solidFill>
                  <a:schemeClr val="tx1">
                    <a:lumMod val="75000"/>
                    <a:lumOff val="25000"/>
                  </a:schemeClr>
                </a:solidFill>
                <a:cs typeface="+mn-ea"/>
                <a:sym typeface="+mn-lt"/>
              </a:rPr>
              <a:t>六、基本构成和框架</a:t>
            </a:r>
          </a:p>
        </p:txBody>
      </p:sp>
      <p:grpSp>
        <p:nvGrpSpPr>
          <p:cNvPr id="42" name="组合 41"/>
          <p:cNvGrpSpPr/>
          <p:nvPr/>
        </p:nvGrpSpPr>
        <p:grpSpPr>
          <a:xfrm>
            <a:off x="1493520" y="1504315"/>
            <a:ext cx="9373235" cy="575310"/>
            <a:chOff x="11884" y="3191"/>
            <a:chExt cx="1704" cy="1131"/>
          </a:xfrm>
        </p:grpSpPr>
        <p:sp>
          <p:nvSpPr>
            <p:cNvPr id="2" name="文本框 1"/>
            <p:cNvSpPr txBox="1"/>
            <p:nvPr/>
          </p:nvSpPr>
          <p:spPr>
            <a:xfrm>
              <a:off x="11884" y="3744"/>
              <a:ext cx="1638" cy="578"/>
            </a:xfrm>
            <a:prstGeom prst="rect">
              <a:avLst/>
            </a:prstGeom>
            <a:noFill/>
          </p:spPr>
          <p:txBody>
            <a:bodyPr wrap="square" rtlCol="0">
              <a:spAutoFit/>
            </a:bodyPr>
            <a:lstStyle/>
            <a:p>
              <a:pPr indent="288290" fontAlgn="auto">
                <a:lnSpc>
                  <a:spcPct val="120000"/>
                </a:lnSpc>
              </a:pPr>
              <a:r>
                <a:rPr lang="zh-CN" sz="1100">
                  <a:latin typeface="Arial" panose="020B0604020202020204" pitchFamily="34" charset="0"/>
                  <a:ea typeface="宋体" panose="02010600030101010101" pitchFamily="2" charset="-122"/>
                  <a:sym typeface="+mn-ea"/>
                </a:rPr>
                <a:t>题目要能直接反映核心问题。</a:t>
              </a:r>
              <a:endParaRPr lang="en-US" altLang="zh-CN" sz="1100" dirty="0">
                <a:solidFill>
                  <a:schemeClr val="tx1">
                    <a:lumMod val="50000"/>
                  </a:schemeClr>
                </a:solidFill>
                <a:cs typeface="+mn-ea"/>
                <a:sym typeface="+mn-lt"/>
              </a:endParaRPr>
            </a:p>
          </p:txBody>
        </p:sp>
        <p:sp>
          <p:nvSpPr>
            <p:cNvPr id="3" name="TextBox 76"/>
            <p:cNvSpPr txBox="1"/>
            <p:nvPr/>
          </p:nvSpPr>
          <p:spPr>
            <a:xfrm>
              <a:off x="11884" y="3191"/>
              <a:ext cx="1704" cy="663"/>
            </a:xfrm>
            <a:prstGeom prst="rect">
              <a:avLst/>
            </a:prstGeom>
            <a:noFill/>
          </p:spPr>
          <p:txBody>
            <a:bodyPr wrap="square" rtlCol="0">
              <a:spAutoFit/>
            </a:bodyPr>
            <a:lstStyle/>
            <a:p>
              <a:pPr algn="l"/>
              <a:r>
                <a:rPr lang="en-US" altLang="zh-CN" sz="1600" b="1" dirty="0">
                  <a:solidFill>
                    <a:schemeClr val="tx1">
                      <a:lumMod val="50000"/>
                    </a:schemeClr>
                  </a:solidFill>
                  <a:cs typeface="+mn-ea"/>
                  <a:sym typeface="+mn-lt"/>
                </a:rPr>
                <a:t>1.</a:t>
              </a:r>
              <a:r>
                <a:rPr lang="zh-CN" altLang="en-US" sz="1600" b="1" dirty="0">
                  <a:solidFill>
                    <a:schemeClr val="tx1">
                      <a:lumMod val="50000"/>
                    </a:schemeClr>
                  </a:solidFill>
                  <a:ea typeface="宋体" panose="02010600030101010101" pitchFamily="2" charset="-122"/>
                  <a:cs typeface="+mn-ea"/>
                  <a:sym typeface="+mn-lt"/>
                </a:rPr>
                <a:t>题目</a:t>
              </a:r>
            </a:p>
          </p:txBody>
        </p:sp>
      </p:grpSp>
      <p:grpSp>
        <p:nvGrpSpPr>
          <p:cNvPr id="10" name="组合 9"/>
          <p:cNvGrpSpPr/>
          <p:nvPr/>
        </p:nvGrpSpPr>
        <p:grpSpPr>
          <a:xfrm>
            <a:off x="1492885" y="2079625"/>
            <a:ext cx="9373235" cy="777762"/>
            <a:chOff x="11884" y="3191"/>
            <a:chExt cx="1704" cy="1529"/>
          </a:xfrm>
        </p:grpSpPr>
        <p:sp>
          <p:nvSpPr>
            <p:cNvPr id="11" name="文本框 10"/>
            <p:cNvSpPr txBox="1"/>
            <p:nvPr/>
          </p:nvSpPr>
          <p:spPr>
            <a:xfrm>
              <a:off x="11884" y="3744"/>
              <a:ext cx="1638" cy="976"/>
            </a:xfrm>
            <a:prstGeom prst="rect">
              <a:avLst/>
            </a:prstGeom>
            <a:noFill/>
          </p:spPr>
          <p:txBody>
            <a:bodyPr wrap="square" rtlCol="0">
              <a:spAutoFit/>
            </a:bodyPr>
            <a:lstStyle/>
            <a:p>
              <a:pPr indent="288290" fontAlgn="auto">
                <a:lnSpc>
                  <a:spcPct val="120000"/>
                </a:lnSpc>
              </a:pPr>
              <a:r>
                <a:rPr lang="zh-CN" sz="1100">
                  <a:latin typeface="Arial" panose="020B0604020202020204" pitchFamily="34" charset="0"/>
                  <a:ea typeface="宋体" panose="02010600030101010101" pitchFamily="2" charset="-122"/>
                  <a:sym typeface="+mn-ea"/>
                </a:rPr>
                <a:t>是论文的浓缩。把文章的要点摘出来。做一个比喻：摘要就是摘出要点。摘的必须是要点。把要紧的摘出来。通过摘要显示论文的大概。如果从摘要不能看出你论文具体内容的大概，说明"摘”的不是"要”，也就不是"摘要”。</a:t>
              </a:r>
              <a:endParaRPr lang="en-US" altLang="zh-CN" sz="1100" dirty="0">
                <a:solidFill>
                  <a:schemeClr val="tx1">
                    <a:lumMod val="50000"/>
                  </a:schemeClr>
                </a:solidFill>
                <a:cs typeface="+mn-ea"/>
                <a:sym typeface="+mn-lt"/>
              </a:endParaRPr>
            </a:p>
          </p:txBody>
        </p:sp>
        <p:sp>
          <p:nvSpPr>
            <p:cNvPr id="12" name="TextBox 76"/>
            <p:cNvSpPr txBox="1"/>
            <p:nvPr/>
          </p:nvSpPr>
          <p:spPr>
            <a:xfrm>
              <a:off x="11884" y="3191"/>
              <a:ext cx="1704" cy="663"/>
            </a:xfrm>
            <a:prstGeom prst="rect">
              <a:avLst/>
            </a:prstGeom>
            <a:noFill/>
          </p:spPr>
          <p:txBody>
            <a:bodyPr wrap="square" rtlCol="0">
              <a:spAutoFit/>
            </a:bodyPr>
            <a:lstStyle/>
            <a:p>
              <a:pPr algn="l"/>
              <a:r>
                <a:rPr lang="en-US" altLang="zh-CN" sz="1600" b="1" dirty="0">
                  <a:solidFill>
                    <a:schemeClr val="tx1">
                      <a:lumMod val="50000"/>
                    </a:schemeClr>
                  </a:solidFill>
                  <a:cs typeface="+mn-ea"/>
                  <a:sym typeface="+mn-lt"/>
                </a:rPr>
                <a:t>2.</a:t>
              </a:r>
              <a:r>
                <a:rPr lang="zh-CN" altLang="en-US" sz="1600" b="1" dirty="0">
                  <a:solidFill>
                    <a:schemeClr val="tx1">
                      <a:lumMod val="50000"/>
                    </a:schemeClr>
                  </a:solidFill>
                  <a:ea typeface="宋体" panose="02010600030101010101" pitchFamily="2" charset="-122"/>
                  <a:cs typeface="+mn-ea"/>
                  <a:sym typeface="+mn-lt"/>
                </a:rPr>
                <a:t>摘要</a:t>
              </a:r>
            </a:p>
          </p:txBody>
        </p:sp>
      </p:grpSp>
      <p:grpSp>
        <p:nvGrpSpPr>
          <p:cNvPr id="13" name="组合 12"/>
          <p:cNvGrpSpPr/>
          <p:nvPr/>
        </p:nvGrpSpPr>
        <p:grpSpPr>
          <a:xfrm>
            <a:off x="1493520" y="2857500"/>
            <a:ext cx="9373235" cy="575310"/>
            <a:chOff x="11884" y="3191"/>
            <a:chExt cx="1704" cy="1131"/>
          </a:xfrm>
        </p:grpSpPr>
        <p:sp>
          <p:nvSpPr>
            <p:cNvPr id="14" name="文本框 13"/>
            <p:cNvSpPr txBox="1"/>
            <p:nvPr/>
          </p:nvSpPr>
          <p:spPr>
            <a:xfrm>
              <a:off x="11884" y="3744"/>
              <a:ext cx="1638" cy="578"/>
            </a:xfrm>
            <a:prstGeom prst="rect">
              <a:avLst/>
            </a:prstGeom>
            <a:noFill/>
          </p:spPr>
          <p:txBody>
            <a:bodyPr wrap="square" rtlCol="0">
              <a:spAutoFit/>
            </a:bodyPr>
            <a:lstStyle/>
            <a:p>
              <a:pPr indent="288290" fontAlgn="auto">
                <a:lnSpc>
                  <a:spcPct val="120000"/>
                </a:lnSpc>
              </a:pPr>
              <a:r>
                <a:rPr lang="zh-CN" sz="1100">
                  <a:latin typeface="Arial" panose="020B0604020202020204" pitchFamily="34" charset="0"/>
                  <a:ea typeface="宋体" panose="02010600030101010101" pitchFamily="2" charset="-122"/>
                  <a:sym typeface="+mn-ea"/>
                </a:rPr>
                <a:t>序言是进入正文论证之前的铺垫。要提出你要讨论的问题，并对这个问题进行描述，说明这个问题的意义和价值。</a:t>
              </a:r>
              <a:endParaRPr lang="en-US" altLang="zh-CN" sz="1100" dirty="0">
                <a:solidFill>
                  <a:schemeClr val="tx1">
                    <a:lumMod val="50000"/>
                  </a:schemeClr>
                </a:solidFill>
                <a:cs typeface="+mn-ea"/>
                <a:sym typeface="+mn-lt"/>
              </a:endParaRPr>
            </a:p>
          </p:txBody>
        </p:sp>
        <p:sp>
          <p:nvSpPr>
            <p:cNvPr id="18" name="TextBox 76"/>
            <p:cNvSpPr txBox="1"/>
            <p:nvPr/>
          </p:nvSpPr>
          <p:spPr>
            <a:xfrm>
              <a:off x="11884" y="3191"/>
              <a:ext cx="1704" cy="663"/>
            </a:xfrm>
            <a:prstGeom prst="rect">
              <a:avLst/>
            </a:prstGeom>
            <a:noFill/>
          </p:spPr>
          <p:txBody>
            <a:bodyPr wrap="square" rtlCol="0">
              <a:spAutoFit/>
            </a:bodyPr>
            <a:lstStyle/>
            <a:p>
              <a:pPr algn="l"/>
              <a:r>
                <a:rPr lang="en-US" altLang="zh-CN" sz="1600" b="1" dirty="0">
                  <a:solidFill>
                    <a:schemeClr val="tx1">
                      <a:lumMod val="50000"/>
                    </a:schemeClr>
                  </a:solidFill>
                  <a:cs typeface="+mn-ea"/>
                  <a:sym typeface="+mn-lt"/>
                </a:rPr>
                <a:t>3.</a:t>
              </a:r>
              <a:r>
                <a:rPr lang="zh-CN" altLang="en-US" sz="1600" b="1" dirty="0">
                  <a:solidFill>
                    <a:schemeClr val="tx1">
                      <a:lumMod val="50000"/>
                    </a:schemeClr>
                  </a:solidFill>
                  <a:ea typeface="宋体" panose="02010600030101010101" pitchFamily="2" charset="-122"/>
                  <a:cs typeface="+mn-ea"/>
                  <a:sym typeface="+mn-lt"/>
                </a:rPr>
                <a:t>序言（引言）</a:t>
              </a:r>
              <a:endParaRPr lang="en-US" altLang="zh-CN" sz="1600" b="1" dirty="0">
                <a:solidFill>
                  <a:schemeClr val="tx1">
                    <a:lumMod val="50000"/>
                  </a:schemeClr>
                </a:solidFill>
                <a:ea typeface="宋体" panose="02010600030101010101" pitchFamily="2" charset="-122"/>
                <a:cs typeface="+mn-ea"/>
                <a:sym typeface="+mn-lt"/>
              </a:endParaRPr>
            </a:p>
          </p:txBody>
        </p:sp>
      </p:grpSp>
      <p:grpSp>
        <p:nvGrpSpPr>
          <p:cNvPr id="19" name="组合 18"/>
          <p:cNvGrpSpPr/>
          <p:nvPr/>
        </p:nvGrpSpPr>
        <p:grpSpPr>
          <a:xfrm>
            <a:off x="1493520" y="3432810"/>
            <a:ext cx="9373235" cy="575310"/>
            <a:chOff x="11884" y="3191"/>
            <a:chExt cx="1704" cy="1131"/>
          </a:xfrm>
        </p:grpSpPr>
        <p:sp>
          <p:nvSpPr>
            <p:cNvPr id="20" name="文本框 19"/>
            <p:cNvSpPr txBox="1"/>
            <p:nvPr/>
          </p:nvSpPr>
          <p:spPr>
            <a:xfrm>
              <a:off x="11884" y="3744"/>
              <a:ext cx="1638" cy="578"/>
            </a:xfrm>
            <a:prstGeom prst="rect">
              <a:avLst/>
            </a:prstGeom>
            <a:noFill/>
          </p:spPr>
          <p:txBody>
            <a:bodyPr wrap="square" rtlCol="0">
              <a:spAutoFit/>
            </a:bodyPr>
            <a:lstStyle/>
            <a:p>
              <a:pPr indent="288290" fontAlgn="auto">
                <a:lnSpc>
                  <a:spcPct val="120000"/>
                </a:lnSpc>
              </a:pPr>
              <a:r>
                <a:rPr lang="zh-CN" sz="1100">
                  <a:latin typeface="Arial" panose="020B0604020202020204" pitchFamily="34" charset="0"/>
                  <a:ea typeface="宋体" panose="02010600030101010101" pitchFamily="2" charset="-122"/>
                  <a:sym typeface="+mn-ea"/>
                </a:rPr>
                <a:t>按照一定的逻辑展开讨论。一般来说会按照几个子问题或者问题的几个方面分节进行论述。</a:t>
              </a:r>
              <a:endParaRPr lang="en-US" altLang="zh-CN" sz="1100" dirty="0">
                <a:solidFill>
                  <a:schemeClr val="tx1">
                    <a:lumMod val="50000"/>
                  </a:schemeClr>
                </a:solidFill>
                <a:cs typeface="+mn-ea"/>
                <a:sym typeface="+mn-lt"/>
              </a:endParaRPr>
            </a:p>
          </p:txBody>
        </p:sp>
        <p:sp>
          <p:nvSpPr>
            <p:cNvPr id="21" name="TextBox 76"/>
            <p:cNvSpPr txBox="1"/>
            <p:nvPr/>
          </p:nvSpPr>
          <p:spPr>
            <a:xfrm>
              <a:off x="11884" y="3191"/>
              <a:ext cx="1704" cy="663"/>
            </a:xfrm>
            <a:prstGeom prst="rect">
              <a:avLst/>
            </a:prstGeom>
            <a:noFill/>
          </p:spPr>
          <p:txBody>
            <a:bodyPr wrap="square" rtlCol="0">
              <a:spAutoFit/>
            </a:bodyPr>
            <a:lstStyle/>
            <a:p>
              <a:pPr algn="l"/>
              <a:r>
                <a:rPr lang="en-US" altLang="zh-CN" sz="1600" b="1" dirty="0">
                  <a:solidFill>
                    <a:schemeClr val="tx1">
                      <a:lumMod val="50000"/>
                    </a:schemeClr>
                  </a:solidFill>
                  <a:cs typeface="+mn-ea"/>
                  <a:sym typeface="+mn-lt"/>
                </a:rPr>
                <a:t>4.</a:t>
              </a:r>
              <a:r>
                <a:rPr lang="zh-CN" altLang="en-US" sz="1600" b="1" dirty="0">
                  <a:solidFill>
                    <a:schemeClr val="tx1">
                      <a:lumMod val="50000"/>
                    </a:schemeClr>
                  </a:solidFill>
                  <a:ea typeface="宋体" panose="02010600030101010101" pitchFamily="2" charset="-122"/>
                  <a:cs typeface="+mn-ea"/>
                  <a:sym typeface="+mn-lt"/>
                </a:rPr>
                <a:t>正文</a:t>
              </a:r>
            </a:p>
          </p:txBody>
        </p:sp>
      </p:grpSp>
      <p:grpSp>
        <p:nvGrpSpPr>
          <p:cNvPr id="22" name="组合 21"/>
          <p:cNvGrpSpPr/>
          <p:nvPr/>
        </p:nvGrpSpPr>
        <p:grpSpPr>
          <a:xfrm>
            <a:off x="1493520" y="4008120"/>
            <a:ext cx="9373235" cy="777762"/>
            <a:chOff x="11884" y="3191"/>
            <a:chExt cx="1704" cy="1529"/>
          </a:xfrm>
        </p:grpSpPr>
        <p:sp>
          <p:nvSpPr>
            <p:cNvPr id="23" name="文本框 22"/>
            <p:cNvSpPr txBox="1"/>
            <p:nvPr/>
          </p:nvSpPr>
          <p:spPr>
            <a:xfrm>
              <a:off x="11884" y="3744"/>
              <a:ext cx="1638" cy="976"/>
            </a:xfrm>
            <a:prstGeom prst="rect">
              <a:avLst/>
            </a:prstGeom>
            <a:noFill/>
          </p:spPr>
          <p:txBody>
            <a:bodyPr wrap="square" rtlCol="0">
              <a:spAutoFit/>
            </a:bodyPr>
            <a:lstStyle/>
            <a:p>
              <a:pPr indent="288290" fontAlgn="auto">
                <a:lnSpc>
                  <a:spcPct val="120000"/>
                </a:lnSpc>
              </a:pPr>
              <a:r>
                <a:rPr lang="zh-CN" sz="1100">
                  <a:latin typeface="Arial" panose="020B0604020202020204" pitchFamily="34" charset="0"/>
                  <a:ea typeface="宋体" panose="02010600030101010101" pitchFamily="2" charset="-122"/>
                  <a:sym typeface="+mn-ea"/>
                </a:rPr>
                <a:t>对全文进行总结，你做了什么，做到那个程度，如何做的，问题是否解决，等等，做一个总的叙述并提出结论。适当的情况下，对自己的论证和结论进行评判，有什么价值，或者还有什么做不到的。</a:t>
              </a:r>
              <a:endParaRPr lang="en-US" altLang="zh-CN" sz="1100" dirty="0">
                <a:solidFill>
                  <a:schemeClr val="tx1">
                    <a:lumMod val="50000"/>
                  </a:schemeClr>
                </a:solidFill>
                <a:cs typeface="+mn-ea"/>
                <a:sym typeface="+mn-lt"/>
              </a:endParaRPr>
            </a:p>
          </p:txBody>
        </p:sp>
        <p:sp>
          <p:nvSpPr>
            <p:cNvPr id="29" name="TextBox 76"/>
            <p:cNvSpPr txBox="1"/>
            <p:nvPr/>
          </p:nvSpPr>
          <p:spPr>
            <a:xfrm>
              <a:off x="11884" y="3191"/>
              <a:ext cx="1704" cy="663"/>
            </a:xfrm>
            <a:prstGeom prst="rect">
              <a:avLst/>
            </a:prstGeom>
            <a:noFill/>
          </p:spPr>
          <p:txBody>
            <a:bodyPr wrap="square" rtlCol="0">
              <a:spAutoFit/>
            </a:bodyPr>
            <a:lstStyle/>
            <a:p>
              <a:pPr algn="l"/>
              <a:r>
                <a:rPr lang="en-US" altLang="zh-CN" sz="1600" b="1" dirty="0">
                  <a:solidFill>
                    <a:schemeClr val="tx1">
                      <a:lumMod val="50000"/>
                    </a:schemeClr>
                  </a:solidFill>
                  <a:cs typeface="+mn-ea"/>
                  <a:sym typeface="+mn-lt"/>
                </a:rPr>
                <a:t>5.</a:t>
              </a:r>
              <a:r>
                <a:rPr lang="zh-CN" altLang="en-US" sz="1600" b="1" dirty="0">
                  <a:solidFill>
                    <a:schemeClr val="tx1">
                      <a:lumMod val="50000"/>
                    </a:schemeClr>
                  </a:solidFill>
                  <a:ea typeface="宋体" panose="02010600030101010101" pitchFamily="2" charset="-122"/>
                  <a:cs typeface="+mn-ea"/>
                  <a:sym typeface="+mn-lt"/>
                </a:rPr>
                <a:t>总结（结论）</a:t>
              </a:r>
            </a:p>
          </p:txBody>
        </p:sp>
      </p:grpSp>
      <p:grpSp>
        <p:nvGrpSpPr>
          <p:cNvPr id="32" name="组合 31"/>
          <p:cNvGrpSpPr/>
          <p:nvPr/>
        </p:nvGrpSpPr>
        <p:grpSpPr>
          <a:xfrm>
            <a:off x="1493520" y="4799965"/>
            <a:ext cx="9373235" cy="777762"/>
            <a:chOff x="11884" y="3191"/>
            <a:chExt cx="1704" cy="1529"/>
          </a:xfrm>
        </p:grpSpPr>
        <p:sp>
          <p:nvSpPr>
            <p:cNvPr id="33" name="文本框 32"/>
            <p:cNvSpPr txBox="1"/>
            <p:nvPr/>
          </p:nvSpPr>
          <p:spPr>
            <a:xfrm>
              <a:off x="11884" y="3744"/>
              <a:ext cx="1638" cy="976"/>
            </a:xfrm>
            <a:prstGeom prst="rect">
              <a:avLst/>
            </a:prstGeom>
            <a:noFill/>
          </p:spPr>
          <p:txBody>
            <a:bodyPr wrap="square" rtlCol="0">
              <a:spAutoFit/>
            </a:bodyPr>
            <a:lstStyle/>
            <a:p>
              <a:pPr indent="288290" fontAlgn="auto">
                <a:lnSpc>
                  <a:spcPct val="120000"/>
                </a:lnSpc>
              </a:pPr>
              <a:r>
                <a:rPr lang="zh-CN" sz="1100">
                  <a:latin typeface="Arial" panose="020B0604020202020204" pitchFamily="34" charset="0"/>
                  <a:ea typeface="宋体" panose="02010600030101010101" pitchFamily="2" charset="-122"/>
                  <a:sym typeface="+mn-ea"/>
                </a:rPr>
                <a:t>我们在论述时要引用其它文献，这时候要做注释。注释有脚注，尾注和文中括号夹住等形式。根据情况选用。标注是对知识产权的尊重，也是作风严谨的一种表现，所以也是论文的一项要求。引用其它文献不标注的，可以算是抄袭。</a:t>
              </a:r>
              <a:endParaRPr lang="en-US" altLang="zh-CN" sz="1100" dirty="0">
                <a:solidFill>
                  <a:schemeClr val="tx1">
                    <a:lumMod val="50000"/>
                  </a:schemeClr>
                </a:solidFill>
                <a:cs typeface="+mn-ea"/>
                <a:sym typeface="+mn-lt"/>
              </a:endParaRPr>
            </a:p>
          </p:txBody>
        </p:sp>
        <p:sp>
          <p:nvSpPr>
            <p:cNvPr id="34" name="TextBox 76"/>
            <p:cNvSpPr txBox="1"/>
            <p:nvPr/>
          </p:nvSpPr>
          <p:spPr>
            <a:xfrm>
              <a:off x="11884" y="3191"/>
              <a:ext cx="1704" cy="663"/>
            </a:xfrm>
            <a:prstGeom prst="rect">
              <a:avLst/>
            </a:prstGeom>
            <a:noFill/>
          </p:spPr>
          <p:txBody>
            <a:bodyPr wrap="square" rtlCol="0">
              <a:spAutoFit/>
            </a:bodyPr>
            <a:lstStyle/>
            <a:p>
              <a:pPr algn="l"/>
              <a:r>
                <a:rPr lang="en-US" altLang="zh-CN" sz="1600" b="1" dirty="0">
                  <a:solidFill>
                    <a:schemeClr val="tx1">
                      <a:lumMod val="50000"/>
                    </a:schemeClr>
                  </a:solidFill>
                  <a:cs typeface="+mn-ea"/>
                  <a:sym typeface="+mn-lt"/>
                </a:rPr>
                <a:t>6.</a:t>
              </a:r>
              <a:r>
                <a:rPr lang="zh-CN" altLang="en-US" sz="1600" b="1" dirty="0">
                  <a:solidFill>
                    <a:schemeClr val="tx1">
                      <a:lumMod val="50000"/>
                    </a:schemeClr>
                  </a:solidFill>
                  <a:ea typeface="宋体" panose="02010600030101010101" pitchFamily="2" charset="-122"/>
                  <a:cs typeface="+mn-ea"/>
                  <a:sym typeface="+mn-lt"/>
                </a:rPr>
                <a:t>注释</a:t>
              </a:r>
            </a:p>
          </p:txBody>
        </p:sp>
      </p:grpSp>
      <p:grpSp>
        <p:nvGrpSpPr>
          <p:cNvPr id="35" name="组合 34"/>
          <p:cNvGrpSpPr/>
          <p:nvPr/>
        </p:nvGrpSpPr>
        <p:grpSpPr>
          <a:xfrm>
            <a:off x="1493520" y="5581650"/>
            <a:ext cx="9373235" cy="777762"/>
            <a:chOff x="11884" y="3191"/>
            <a:chExt cx="1704" cy="1529"/>
          </a:xfrm>
        </p:grpSpPr>
        <p:sp>
          <p:nvSpPr>
            <p:cNvPr id="36" name="文本框 35"/>
            <p:cNvSpPr txBox="1"/>
            <p:nvPr/>
          </p:nvSpPr>
          <p:spPr>
            <a:xfrm>
              <a:off x="11884" y="3744"/>
              <a:ext cx="1638" cy="976"/>
            </a:xfrm>
            <a:prstGeom prst="rect">
              <a:avLst/>
            </a:prstGeom>
            <a:noFill/>
          </p:spPr>
          <p:txBody>
            <a:bodyPr wrap="square" rtlCol="0">
              <a:spAutoFit/>
            </a:bodyPr>
            <a:lstStyle/>
            <a:p>
              <a:pPr indent="288290" fontAlgn="auto">
                <a:lnSpc>
                  <a:spcPct val="120000"/>
                </a:lnSpc>
              </a:pPr>
              <a:r>
                <a:rPr lang="zh-CN" sz="1100">
                  <a:latin typeface="Arial" panose="020B0604020202020204" pitchFamily="34" charset="0"/>
                  <a:ea typeface="宋体" panose="02010600030101010101" pitchFamily="2" charset="-122"/>
                  <a:sym typeface="+mn-ea"/>
                </a:rPr>
                <a:t>一般的论文都有参考文献。参考文献包括：国家或地方的规范，专门的著作、发表在期刊上的论文等等。要严格按照规范的格式来列出。后文有说明，同时要参照国家开放大学学位论文范本。</a:t>
              </a:r>
              <a:endParaRPr lang="en-US" altLang="zh-CN" sz="1100" dirty="0">
                <a:solidFill>
                  <a:schemeClr val="tx1">
                    <a:lumMod val="50000"/>
                  </a:schemeClr>
                </a:solidFill>
                <a:cs typeface="+mn-ea"/>
                <a:sym typeface="+mn-lt"/>
              </a:endParaRPr>
            </a:p>
          </p:txBody>
        </p:sp>
        <p:sp>
          <p:nvSpPr>
            <p:cNvPr id="37" name="TextBox 76"/>
            <p:cNvSpPr txBox="1"/>
            <p:nvPr/>
          </p:nvSpPr>
          <p:spPr>
            <a:xfrm>
              <a:off x="11884" y="3191"/>
              <a:ext cx="1704" cy="663"/>
            </a:xfrm>
            <a:prstGeom prst="rect">
              <a:avLst/>
            </a:prstGeom>
            <a:noFill/>
          </p:spPr>
          <p:txBody>
            <a:bodyPr wrap="square" rtlCol="0">
              <a:spAutoFit/>
            </a:bodyPr>
            <a:lstStyle/>
            <a:p>
              <a:pPr algn="l"/>
              <a:r>
                <a:rPr lang="en-US" altLang="zh-CN" sz="1600" b="1" dirty="0">
                  <a:solidFill>
                    <a:schemeClr val="tx1">
                      <a:lumMod val="50000"/>
                    </a:schemeClr>
                  </a:solidFill>
                  <a:cs typeface="+mn-ea"/>
                  <a:sym typeface="+mn-lt"/>
                </a:rPr>
                <a:t>7.</a:t>
              </a:r>
              <a:r>
                <a:rPr lang="zh-CN" altLang="en-US" sz="1600" b="1" dirty="0">
                  <a:solidFill>
                    <a:schemeClr val="tx1">
                      <a:lumMod val="50000"/>
                    </a:schemeClr>
                  </a:solidFill>
                  <a:ea typeface="宋体" panose="02010600030101010101" pitchFamily="2" charset="-122"/>
                  <a:cs typeface="+mn-ea"/>
                  <a:sym typeface="+mn-lt"/>
                </a:rPr>
                <a:t>参考文献</a:t>
              </a:r>
            </a:p>
          </p:txBody>
        </p:sp>
      </p:gr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4773672" y="2324178"/>
            <a:ext cx="2644657" cy="2930370"/>
            <a:chOff x="4669152" y="2204864"/>
            <a:chExt cx="2853697" cy="3161994"/>
          </a:xfrm>
        </p:grpSpPr>
        <p:sp>
          <p:nvSpPr>
            <p:cNvPr id="28" name="矩形: 剪去单角 444"/>
            <p:cNvSpPr/>
            <p:nvPr/>
          </p:nvSpPr>
          <p:spPr>
            <a:xfrm>
              <a:off x="4669152" y="2204864"/>
              <a:ext cx="2853695" cy="3161994"/>
            </a:xfrm>
            <a:prstGeom prst="snip1Rect">
              <a:avLst>
                <a:gd name="adj" fmla="val 29383"/>
              </a:avLst>
            </a:prstGeom>
            <a:solidFill>
              <a:schemeClr val="bg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0" name="矩形 29"/>
            <p:cNvSpPr/>
            <p:nvPr/>
          </p:nvSpPr>
          <p:spPr>
            <a:xfrm>
              <a:off x="4669153" y="5243677"/>
              <a:ext cx="2853695" cy="123181"/>
            </a:xfrm>
            <a:prstGeom prst="rect">
              <a:avLst/>
            </a:prstGeom>
            <a:solidFill>
              <a:schemeClr val="accent1"/>
            </a:solidFill>
            <a:ln w="3175">
              <a:noFill/>
              <a:prstDash val="solid"/>
              <a:round/>
            </a:ln>
            <a:effectLst/>
          </p:spPr>
          <p:txBody>
            <a:bodyPr anchor="ctr"/>
            <a:lstStyle/>
            <a:p>
              <a:pPr algn="ctr"/>
              <a:endParaRPr>
                <a:cs typeface="+mn-ea"/>
                <a:sym typeface="+mn-lt"/>
              </a:endParaRPr>
            </a:p>
          </p:txBody>
        </p:sp>
        <p:sp>
          <p:nvSpPr>
            <p:cNvPr id="31" name="任意多边形: 形状 445"/>
            <p:cNvSpPr/>
            <p:nvPr/>
          </p:nvSpPr>
          <p:spPr bwMode="auto">
            <a:xfrm>
              <a:off x="6802874" y="2204864"/>
              <a:ext cx="719975" cy="719975"/>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chemeClr val="accent1"/>
            </a:solidFill>
            <a:ln w="3175">
              <a:noFill/>
              <a:prstDash val="solid"/>
              <a:round/>
            </a:ln>
            <a:effectLst/>
          </p:spPr>
          <p:txBody>
            <a:bodyPr vert="horz" wrap="square" lIns="121920" tIns="60960" rIns="121920" bIns="60960" anchor="t" anchorCtr="0" compatLnSpc="1">
              <a:normAutofit/>
            </a:bodyPr>
            <a:lstStyle/>
            <a:p>
              <a:pPr lvl="0" algn="r"/>
              <a:r>
                <a:rPr lang="en-US" altLang="zh-CN" sz="2000" b="1">
                  <a:solidFill>
                    <a:schemeClr val="bg1"/>
                  </a:solidFill>
                  <a:cs typeface="+mn-ea"/>
                  <a:sym typeface="+mn-lt"/>
                </a:rPr>
                <a:t>2</a:t>
              </a:r>
              <a:endParaRPr lang="en-US" altLang="zh-CN" sz="2000" b="1" dirty="0">
                <a:solidFill>
                  <a:schemeClr val="bg1"/>
                </a:solidFill>
                <a:cs typeface="+mn-ea"/>
                <a:sym typeface="+mn-lt"/>
              </a:endParaRPr>
            </a:p>
          </p:txBody>
        </p:sp>
      </p:grpSp>
      <p:grpSp>
        <p:nvGrpSpPr>
          <p:cNvPr id="57" name="组合 56"/>
          <p:cNvGrpSpPr/>
          <p:nvPr/>
        </p:nvGrpSpPr>
        <p:grpSpPr>
          <a:xfrm>
            <a:off x="1703943" y="2324178"/>
            <a:ext cx="2644657" cy="2930370"/>
            <a:chOff x="1703943" y="2324178"/>
            <a:chExt cx="2644657" cy="2930370"/>
          </a:xfrm>
        </p:grpSpPr>
        <p:sp>
          <p:nvSpPr>
            <p:cNvPr id="25" name="矩形: 剪去单角 437"/>
            <p:cNvSpPr/>
            <p:nvPr/>
          </p:nvSpPr>
          <p:spPr>
            <a:xfrm>
              <a:off x="1703943" y="2324178"/>
              <a:ext cx="2644655" cy="2930370"/>
            </a:xfrm>
            <a:prstGeom prst="snip1Rect">
              <a:avLst>
                <a:gd name="adj" fmla="val 29383"/>
              </a:avLst>
            </a:prstGeom>
            <a:solidFill>
              <a:schemeClr val="bg1"/>
            </a:solidFill>
            <a:ln w="31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 name="矩形 25"/>
            <p:cNvSpPr/>
            <p:nvPr/>
          </p:nvSpPr>
          <p:spPr>
            <a:xfrm>
              <a:off x="1703944" y="5140390"/>
              <a:ext cx="2644655" cy="114158"/>
            </a:xfrm>
            <a:prstGeom prst="rect">
              <a:avLst/>
            </a:prstGeom>
            <a:solidFill>
              <a:schemeClr val="accent2"/>
            </a:solidFill>
            <a:ln w="3175">
              <a:noFill/>
              <a:prstDash val="solid"/>
              <a:round/>
            </a:ln>
            <a:effectLst/>
          </p:spPr>
          <p:txBody>
            <a:bodyPr anchor="ctr"/>
            <a:lstStyle/>
            <a:p>
              <a:pPr algn="ctr"/>
              <a:endParaRPr>
                <a:cs typeface="+mn-ea"/>
                <a:sym typeface="+mn-lt"/>
              </a:endParaRPr>
            </a:p>
          </p:txBody>
        </p:sp>
        <p:sp>
          <p:nvSpPr>
            <p:cNvPr id="27" name="任意多边形: 形状 438"/>
            <p:cNvSpPr/>
            <p:nvPr/>
          </p:nvSpPr>
          <p:spPr bwMode="auto">
            <a:xfrm>
              <a:off x="3681365" y="2324178"/>
              <a:ext cx="667235" cy="667235"/>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chemeClr val="accent2"/>
            </a:solidFill>
            <a:ln w="3175">
              <a:noFill/>
              <a:prstDash val="solid"/>
              <a:round/>
            </a:ln>
            <a:effectLst/>
          </p:spPr>
          <p:txBody>
            <a:bodyPr vert="horz" wrap="square" lIns="121920" tIns="60960" rIns="121920" bIns="60960" anchor="t" anchorCtr="0" compatLnSpc="1">
              <a:normAutofit/>
            </a:bodyPr>
            <a:lstStyle/>
            <a:p>
              <a:pPr lvl="0" algn="r"/>
              <a:r>
                <a:rPr lang="en-US" altLang="ko-KR" sz="2000" b="1" dirty="0">
                  <a:solidFill>
                    <a:schemeClr val="bg1"/>
                  </a:solidFill>
                  <a:cs typeface="+mn-ea"/>
                  <a:sym typeface="+mn-lt"/>
                </a:rPr>
                <a:t>1</a:t>
              </a:r>
            </a:p>
          </p:txBody>
        </p:sp>
      </p:grpSp>
      <p:grpSp>
        <p:nvGrpSpPr>
          <p:cNvPr id="8" name="组合 7"/>
          <p:cNvGrpSpPr/>
          <p:nvPr/>
        </p:nvGrpSpPr>
        <p:grpSpPr>
          <a:xfrm>
            <a:off x="7843402" y="2324178"/>
            <a:ext cx="2644657" cy="2930370"/>
            <a:chOff x="247577" y="3140968"/>
            <a:chExt cx="2501994" cy="2772295"/>
          </a:xfrm>
        </p:grpSpPr>
        <p:sp>
          <p:nvSpPr>
            <p:cNvPr id="15" name="矩形: 剪去单角 455"/>
            <p:cNvSpPr/>
            <p:nvPr/>
          </p:nvSpPr>
          <p:spPr>
            <a:xfrm>
              <a:off x="247577" y="3140968"/>
              <a:ext cx="2501992" cy="2772295"/>
            </a:xfrm>
            <a:prstGeom prst="snip1Rect">
              <a:avLst>
                <a:gd name="adj" fmla="val 29383"/>
              </a:avLst>
            </a:prstGeom>
            <a:solidFill>
              <a:schemeClr val="bg1"/>
            </a:solidFill>
            <a:ln w="31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 name="矩形 15"/>
            <p:cNvSpPr/>
            <p:nvPr/>
          </p:nvSpPr>
          <p:spPr>
            <a:xfrm>
              <a:off x="247578" y="5805263"/>
              <a:ext cx="2501992" cy="108000"/>
            </a:xfrm>
            <a:prstGeom prst="rect">
              <a:avLst/>
            </a:prstGeom>
            <a:solidFill>
              <a:schemeClr val="accent2"/>
            </a:solidFill>
            <a:ln w="3175">
              <a:noFill/>
              <a:prstDash val="solid"/>
              <a:round/>
            </a:ln>
            <a:effectLst/>
          </p:spPr>
          <p:txBody>
            <a:bodyPr anchor="ctr"/>
            <a:lstStyle/>
            <a:p>
              <a:pPr algn="ctr"/>
              <a:endParaRPr>
                <a:cs typeface="+mn-ea"/>
                <a:sym typeface="+mn-lt"/>
              </a:endParaRPr>
            </a:p>
          </p:txBody>
        </p:sp>
        <p:sp>
          <p:nvSpPr>
            <p:cNvPr id="17" name="任意多边形: 形状 456"/>
            <p:cNvSpPr/>
            <p:nvPr/>
          </p:nvSpPr>
          <p:spPr bwMode="auto">
            <a:xfrm>
              <a:off x="2118329" y="3140968"/>
              <a:ext cx="631242" cy="631242"/>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chemeClr val="accent2"/>
            </a:solidFill>
            <a:ln w="3175">
              <a:noFill/>
              <a:prstDash val="solid"/>
              <a:round/>
            </a:ln>
            <a:effectLst/>
          </p:spPr>
          <p:txBody>
            <a:bodyPr vert="horz" wrap="square" lIns="121920" tIns="60960" rIns="121920" bIns="60960" anchor="t" anchorCtr="0" compatLnSpc="1">
              <a:normAutofit/>
            </a:bodyPr>
            <a:lstStyle/>
            <a:p>
              <a:pPr lvl="0" algn="r"/>
              <a:r>
                <a:rPr lang="en-US" altLang="ko-KR" sz="2000" b="1" dirty="0">
                  <a:solidFill>
                    <a:schemeClr val="bg1"/>
                  </a:solidFill>
                  <a:cs typeface="+mn-ea"/>
                  <a:sym typeface="+mn-lt"/>
                </a:rPr>
                <a:t>3</a:t>
              </a:r>
            </a:p>
          </p:txBody>
        </p:sp>
      </p:grpSp>
      <p:sp>
        <p:nvSpPr>
          <p:cNvPr id="44" name="TextBox 23"/>
          <p:cNvSpPr txBox="1"/>
          <p:nvPr/>
        </p:nvSpPr>
        <p:spPr>
          <a:xfrm>
            <a:off x="2034804" y="3724368"/>
            <a:ext cx="2128762" cy="1124585"/>
          </a:xfrm>
          <a:prstGeom prst="rect">
            <a:avLst/>
          </a:prstGeom>
          <a:noFill/>
        </p:spPr>
        <p:txBody>
          <a:bodyPr wrap="square" rtlCol="0">
            <a:spAutoFit/>
          </a:bodyPr>
          <a:lstStyle/>
          <a:p>
            <a:pPr>
              <a:lnSpc>
                <a:spcPct val="120000"/>
              </a:lnSpc>
            </a:pPr>
            <a:r>
              <a:rPr lang="zh-CN" sz="1400">
                <a:latin typeface="Arial" panose="020B0604020202020204" pitchFamily="34" charset="0"/>
                <a:ea typeface="宋体" panose="02010600030101010101" pitchFamily="2" charset="-122"/>
                <a:sym typeface="+mn-ea"/>
              </a:rPr>
              <a:t>文从字顺</a:t>
            </a:r>
          </a:p>
          <a:p>
            <a:pPr>
              <a:lnSpc>
                <a:spcPct val="120000"/>
              </a:lnSpc>
            </a:pPr>
            <a:r>
              <a:rPr lang="zh-CN" sz="1400">
                <a:latin typeface="Arial" panose="020B0604020202020204" pitchFamily="34" charset="0"/>
                <a:ea typeface="宋体" panose="02010600030101010101" pitchFamily="2" charset="-122"/>
                <a:sym typeface="+mn-ea"/>
              </a:rPr>
              <a:t>意思连贯</a:t>
            </a:r>
          </a:p>
          <a:p>
            <a:pPr>
              <a:lnSpc>
                <a:spcPct val="120000"/>
              </a:lnSpc>
            </a:pPr>
            <a:r>
              <a:rPr lang="zh-CN" sz="1400">
                <a:latin typeface="Arial" panose="020B0604020202020204" pitchFamily="34" charset="0"/>
                <a:ea typeface="宋体" panose="02010600030101010101" pitchFamily="2" charset="-122"/>
                <a:sym typeface="+mn-ea"/>
              </a:rPr>
              <a:t>表达清楚</a:t>
            </a:r>
          </a:p>
          <a:p>
            <a:pPr>
              <a:lnSpc>
                <a:spcPct val="120000"/>
              </a:lnSpc>
            </a:pPr>
            <a:r>
              <a:rPr lang="zh-CN" sz="1400">
                <a:latin typeface="Arial" panose="020B0604020202020204" pitchFamily="34" charset="0"/>
                <a:ea typeface="宋体" panose="02010600030101010101" pitchFamily="2" charset="-122"/>
                <a:sym typeface="+mn-ea"/>
              </a:rPr>
              <a:t>层次分明</a:t>
            </a:r>
            <a:endParaRPr lang="en-US" altLang="zh-CN" sz="1400" dirty="0">
              <a:solidFill>
                <a:schemeClr val="tx1">
                  <a:lumMod val="75000"/>
                </a:schemeClr>
              </a:solidFill>
              <a:cs typeface="+mn-ea"/>
              <a:sym typeface="+mn-lt"/>
            </a:endParaRPr>
          </a:p>
        </p:txBody>
      </p:sp>
      <p:sp>
        <p:nvSpPr>
          <p:cNvPr id="45" name="TextBox 24"/>
          <p:cNvSpPr txBox="1"/>
          <p:nvPr/>
        </p:nvSpPr>
        <p:spPr>
          <a:xfrm>
            <a:off x="2034803" y="3429000"/>
            <a:ext cx="1529411" cy="337185"/>
          </a:xfrm>
          <a:prstGeom prst="rect">
            <a:avLst/>
          </a:prstGeom>
          <a:noFill/>
        </p:spPr>
        <p:txBody>
          <a:bodyPr wrap="square" rtlCol="0">
            <a:spAutoFit/>
          </a:bodyPr>
          <a:lstStyle/>
          <a:p>
            <a:r>
              <a:rPr lang="zh-CN" altLang="en-US" sz="1600" b="1" dirty="0">
                <a:solidFill>
                  <a:schemeClr val="tx1">
                    <a:lumMod val="75000"/>
                  </a:schemeClr>
                </a:solidFill>
                <a:cs typeface="+mn-ea"/>
                <a:sym typeface="+mn-lt"/>
              </a:rPr>
              <a:t>质实</a:t>
            </a:r>
          </a:p>
        </p:txBody>
      </p:sp>
      <p:sp>
        <p:nvSpPr>
          <p:cNvPr id="46" name="TextBox 23"/>
          <p:cNvSpPr txBox="1"/>
          <p:nvPr/>
        </p:nvSpPr>
        <p:spPr>
          <a:xfrm>
            <a:off x="5031619" y="3748161"/>
            <a:ext cx="2128762" cy="349250"/>
          </a:xfrm>
          <a:prstGeom prst="rect">
            <a:avLst/>
          </a:prstGeom>
          <a:noFill/>
        </p:spPr>
        <p:txBody>
          <a:bodyPr wrap="square" rtlCol="0">
            <a:spAutoFit/>
          </a:bodyPr>
          <a:lstStyle/>
          <a:p>
            <a:pPr>
              <a:lnSpc>
                <a:spcPct val="120000"/>
              </a:lnSpc>
            </a:pPr>
            <a:r>
              <a:rPr lang="zh-CN" altLang="en-US" sz="1400" dirty="0">
                <a:solidFill>
                  <a:schemeClr val="tx1">
                    <a:lumMod val="75000"/>
                  </a:schemeClr>
                </a:solidFill>
                <a:ea typeface="宋体" panose="02010600030101010101" pitchFamily="2" charset="-122"/>
                <a:cs typeface="+mn-ea"/>
                <a:sym typeface="+mn-lt"/>
              </a:rPr>
              <a:t>论文不追求文采</a:t>
            </a:r>
          </a:p>
        </p:txBody>
      </p:sp>
      <p:sp>
        <p:nvSpPr>
          <p:cNvPr id="47" name="TextBox 24"/>
          <p:cNvSpPr txBox="1"/>
          <p:nvPr/>
        </p:nvSpPr>
        <p:spPr>
          <a:xfrm>
            <a:off x="5031618" y="3452793"/>
            <a:ext cx="1529411" cy="337185"/>
          </a:xfrm>
          <a:prstGeom prst="rect">
            <a:avLst/>
          </a:prstGeom>
          <a:noFill/>
        </p:spPr>
        <p:txBody>
          <a:bodyPr wrap="square" rtlCol="0">
            <a:spAutoFit/>
          </a:bodyPr>
          <a:lstStyle/>
          <a:p>
            <a:r>
              <a:rPr lang="zh-CN" altLang="en-US" sz="1600" b="1" dirty="0">
                <a:solidFill>
                  <a:schemeClr val="tx1">
                    <a:lumMod val="75000"/>
                  </a:schemeClr>
                </a:solidFill>
                <a:cs typeface="+mn-ea"/>
                <a:sym typeface="+mn-lt"/>
              </a:rPr>
              <a:t>专业术语正确</a:t>
            </a:r>
          </a:p>
        </p:txBody>
      </p:sp>
      <p:sp>
        <p:nvSpPr>
          <p:cNvPr id="58" name="TextBox 23"/>
          <p:cNvSpPr txBox="1"/>
          <p:nvPr/>
        </p:nvSpPr>
        <p:spPr>
          <a:xfrm>
            <a:off x="8195700" y="3748161"/>
            <a:ext cx="2128762" cy="866140"/>
          </a:xfrm>
          <a:prstGeom prst="rect">
            <a:avLst/>
          </a:prstGeom>
          <a:noFill/>
        </p:spPr>
        <p:txBody>
          <a:bodyPr wrap="square" rtlCol="0">
            <a:spAutoFit/>
          </a:bodyPr>
          <a:lstStyle/>
          <a:p>
            <a:pPr>
              <a:lnSpc>
                <a:spcPct val="120000"/>
              </a:lnSpc>
            </a:pPr>
            <a:r>
              <a:rPr lang="zh-CN" altLang="en-US" sz="1400" dirty="0">
                <a:solidFill>
                  <a:schemeClr val="tx1">
                    <a:lumMod val="75000"/>
                  </a:schemeClr>
                </a:solidFill>
                <a:ea typeface="宋体" panose="02010600030101010101" pitchFamily="2" charset="-122"/>
                <a:cs typeface="+mn-ea"/>
                <a:sym typeface="+mn-lt"/>
              </a:rPr>
              <a:t>标点符号正确</a:t>
            </a:r>
          </a:p>
          <a:p>
            <a:pPr>
              <a:lnSpc>
                <a:spcPct val="120000"/>
              </a:lnSpc>
            </a:pPr>
            <a:r>
              <a:rPr lang="zh-CN" altLang="en-US" sz="1400" dirty="0">
                <a:solidFill>
                  <a:schemeClr val="tx1">
                    <a:lumMod val="75000"/>
                  </a:schemeClr>
                </a:solidFill>
                <a:ea typeface="宋体" panose="02010600030101010101" pitchFamily="2" charset="-122"/>
                <a:cs typeface="+mn-ea"/>
                <a:sym typeface="+mn-lt"/>
              </a:rPr>
              <a:t>中文标点与英文标点不混合用</a:t>
            </a:r>
          </a:p>
        </p:txBody>
      </p:sp>
      <p:sp>
        <p:nvSpPr>
          <p:cNvPr id="59" name="TextBox 24"/>
          <p:cNvSpPr txBox="1"/>
          <p:nvPr/>
        </p:nvSpPr>
        <p:spPr>
          <a:xfrm>
            <a:off x="8195699" y="3452793"/>
            <a:ext cx="1529411" cy="337185"/>
          </a:xfrm>
          <a:prstGeom prst="rect">
            <a:avLst/>
          </a:prstGeom>
          <a:noFill/>
        </p:spPr>
        <p:txBody>
          <a:bodyPr wrap="square" rtlCol="0">
            <a:spAutoFit/>
          </a:bodyPr>
          <a:lstStyle/>
          <a:p>
            <a:r>
              <a:rPr lang="zh-CN" altLang="en-US" sz="1600" b="1" dirty="0">
                <a:solidFill>
                  <a:schemeClr val="tx1">
                    <a:lumMod val="75000"/>
                  </a:schemeClr>
                </a:solidFill>
                <a:cs typeface="+mn-ea"/>
                <a:sym typeface="+mn-lt"/>
              </a:rPr>
              <a:t>格式符合标准</a:t>
            </a:r>
          </a:p>
        </p:txBody>
      </p:sp>
      <p:sp>
        <p:nvSpPr>
          <p:cNvPr id="24" name="TextBox 8"/>
          <p:cNvSpPr txBox="1"/>
          <p:nvPr/>
        </p:nvSpPr>
        <p:spPr>
          <a:xfrm>
            <a:off x="2863850" y="599440"/>
            <a:ext cx="6464300" cy="492125"/>
          </a:xfrm>
          <a:prstGeom prst="rect">
            <a:avLst/>
          </a:prstGeom>
          <a:noFill/>
        </p:spPr>
        <p:txBody>
          <a:bodyPr wrap="square" lIns="0" tIns="0" rIns="0" bIns="0" rtlCol="0" anchor="ctr">
            <a:spAutoFit/>
          </a:bodyPr>
          <a:lstStyle/>
          <a:p>
            <a:pPr algn="ctr"/>
            <a:r>
              <a:rPr lang="zh-CN" altLang="en-US" sz="3200" spc="600" dirty="0">
                <a:solidFill>
                  <a:schemeClr val="tx1">
                    <a:lumMod val="75000"/>
                    <a:lumOff val="25000"/>
                  </a:schemeClr>
                </a:solidFill>
                <a:cs typeface="+mn-ea"/>
                <a:sym typeface="+mn-lt"/>
              </a:rPr>
              <a:t>七、行文基本要求及常见问题</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p:cTn id="7" dur="500" fill="hold"/>
                                        <p:tgtEl>
                                          <p:spTgt spid="57"/>
                                        </p:tgtEl>
                                        <p:attrNameLst>
                                          <p:attrName>ppt_w</p:attrName>
                                        </p:attrNameLst>
                                      </p:cBhvr>
                                      <p:tavLst>
                                        <p:tav tm="0">
                                          <p:val>
                                            <p:fltVal val="0"/>
                                          </p:val>
                                        </p:tav>
                                        <p:tav tm="100000">
                                          <p:val>
                                            <p:strVal val="#ppt_w"/>
                                          </p:val>
                                        </p:tav>
                                      </p:tavLst>
                                    </p:anim>
                                    <p:anim calcmode="lin" valueType="num">
                                      <p:cBhvr>
                                        <p:cTn id="8" dur="500" fill="hold"/>
                                        <p:tgtEl>
                                          <p:spTgt spid="57"/>
                                        </p:tgtEl>
                                        <p:attrNameLst>
                                          <p:attrName>ppt_h</p:attrName>
                                        </p:attrNameLst>
                                      </p:cBhvr>
                                      <p:tavLst>
                                        <p:tav tm="0">
                                          <p:val>
                                            <p:fltVal val="0"/>
                                          </p:val>
                                        </p:tav>
                                        <p:tav tm="100000">
                                          <p:val>
                                            <p:strVal val="#ppt_h"/>
                                          </p:val>
                                        </p:tav>
                                      </p:tavLst>
                                    </p:anim>
                                    <p:animEffect transition="in" filter="fade">
                                      <p:cBhvr>
                                        <p:cTn id="9" dur="500"/>
                                        <p:tgtEl>
                                          <p:spTgt spid="57"/>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par>
                          <p:cTn id="22" fill="hold">
                            <p:stCondLst>
                              <p:cond delay="1500"/>
                            </p:stCondLst>
                            <p:childTnLst>
                              <p:par>
                                <p:cTn id="23" presetID="12" presetClass="entr" presetSubtype="4" fill="hold" grpId="0" nodeType="afterEffect">
                                  <p:stCondLst>
                                    <p:cond delay="0"/>
                                  </p:stCondLst>
                                  <p:childTnLst>
                                    <p:set>
                                      <p:cBhvr>
                                        <p:cTn id="24" dur="1" fill="hold">
                                          <p:stCondLst>
                                            <p:cond delay="0"/>
                                          </p:stCondLst>
                                        </p:cTn>
                                        <p:tgtEl>
                                          <p:spTgt spid="44"/>
                                        </p:tgtEl>
                                        <p:attrNameLst>
                                          <p:attrName>style.visibility</p:attrName>
                                        </p:attrNameLst>
                                      </p:cBhvr>
                                      <p:to>
                                        <p:strVal val="visible"/>
                                      </p:to>
                                    </p:set>
                                    <p:anim calcmode="lin" valueType="num">
                                      <p:cBhvr additive="base">
                                        <p:cTn id="25" dur="500"/>
                                        <p:tgtEl>
                                          <p:spTgt spid="44"/>
                                        </p:tgtEl>
                                        <p:attrNameLst>
                                          <p:attrName>ppt_y</p:attrName>
                                        </p:attrNameLst>
                                      </p:cBhvr>
                                      <p:tavLst>
                                        <p:tav tm="0">
                                          <p:val>
                                            <p:strVal val="#ppt_y+#ppt_h*1.125000"/>
                                          </p:val>
                                        </p:tav>
                                        <p:tav tm="100000">
                                          <p:val>
                                            <p:strVal val="#ppt_y"/>
                                          </p:val>
                                        </p:tav>
                                      </p:tavLst>
                                    </p:anim>
                                    <p:animEffect transition="in" filter="wipe(up)">
                                      <p:cBhvr>
                                        <p:cTn id="26" dur="500"/>
                                        <p:tgtEl>
                                          <p:spTgt spid="44"/>
                                        </p:tgtEl>
                                      </p:cBhvr>
                                    </p:animEffect>
                                  </p:childTnLst>
                                </p:cTn>
                              </p:par>
                              <p:par>
                                <p:cTn id="27" presetID="12" presetClass="entr" presetSubtype="1" fill="hold" grpId="0" nodeType="withEffect">
                                  <p:stCondLst>
                                    <p:cond delay="0"/>
                                  </p:stCondLst>
                                  <p:childTnLst>
                                    <p:set>
                                      <p:cBhvr>
                                        <p:cTn id="28" dur="1" fill="hold">
                                          <p:stCondLst>
                                            <p:cond delay="0"/>
                                          </p:stCondLst>
                                        </p:cTn>
                                        <p:tgtEl>
                                          <p:spTgt spid="45"/>
                                        </p:tgtEl>
                                        <p:attrNameLst>
                                          <p:attrName>style.visibility</p:attrName>
                                        </p:attrNameLst>
                                      </p:cBhvr>
                                      <p:to>
                                        <p:strVal val="visible"/>
                                      </p:to>
                                    </p:set>
                                    <p:anim calcmode="lin" valueType="num">
                                      <p:cBhvr additive="base">
                                        <p:cTn id="29" dur="500"/>
                                        <p:tgtEl>
                                          <p:spTgt spid="45"/>
                                        </p:tgtEl>
                                        <p:attrNameLst>
                                          <p:attrName>ppt_y</p:attrName>
                                        </p:attrNameLst>
                                      </p:cBhvr>
                                      <p:tavLst>
                                        <p:tav tm="0">
                                          <p:val>
                                            <p:strVal val="#ppt_y-#ppt_h*1.125000"/>
                                          </p:val>
                                        </p:tav>
                                        <p:tav tm="100000">
                                          <p:val>
                                            <p:strVal val="#ppt_y"/>
                                          </p:val>
                                        </p:tav>
                                      </p:tavLst>
                                    </p:anim>
                                    <p:animEffect transition="in" filter="wipe(down)">
                                      <p:cBhvr>
                                        <p:cTn id="30" dur="500"/>
                                        <p:tgtEl>
                                          <p:spTgt spid="45"/>
                                        </p:tgtEl>
                                      </p:cBhvr>
                                    </p:animEffect>
                                  </p:childTnLst>
                                </p:cTn>
                              </p:par>
                            </p:childTnLst>
                          </p:cTn>
                        </p:par>
                        <p:par>
                          <p:cTn id="31" fill="hold">
                            <p:stCondLst>
                              <p:cond delay="2000"/>
                            </p:stCondLst>
                            <p:childTnLst>
                              <p:par>
                                <p:cTn id="32" presetID="12" presetClass="entr" presetSubtype="4" fill="hold" grpId="0" nodeType="afterEffect">
                                  <p:stCondLst>
                                    <p:cond delay="0"/>
                                  </p:stCondLst>
                                  <p:childTnLst>
                                    <p:set>
                                      <p:cBhvr>
                                        <p:cTn id="33" dur="1" fill="hold">
                                          <p:stCondLst>
                                            <p:cond delay="0"/>
                                          </p:stCondLst>
                                        </p:cTn>
                                        <p:tgtEl>
                                          <p:spTgt spid="46"/>
                                        </p:tgtEl>
                                        <p:attrNameLst>
                                          <p:attrName>style.visibility</p:attrName>
                                        </p:attrNameLst>
                                      </p:cBhvr>
                                      <p:to>
                                        <p:strVal val="visible"/>
                                      </p:to>
                                    </p:set>
                                    <p:anim calcmode="lin" valueType="num">
                                      <p:cBhvr additive="base">
                                        <p:cTn id="34" dur="500"/>
                                        <p:tgtEl>
                                          <p:spTgt spid="46"/>
                                        </p:tgtEl>
                                        <p:attrNameLst>
                                          <p:attrName>ppt_y</p:attrName>
                                        </p:attrNameLst>
                                      </p:cBhvr>
                                      <p:tavLst>
                                        <p:tav tm="0">
                                          <p:val>
                                            <p:strVal val="#ppt_y+#ppt_h*1.125000"/>
                                          </p:val>
                                        </p:tav>
                                        <p:tav tm="100000">
                                          <p:val>
                                            <p:strVal val="#ppt_y"/>
                                          </p:val>
                                        </p:tav>
                                      </p:tavLst>
                                    </p:anim>
                                    <p:animEffect transition="in" filter="wipe(up)">
                                      <p:cBhvr>
                                        <p:cTn id="35" dur="500"/>
                                        <p:tgtEl>
                                          <p:spTgt spid="46"/>
                                        </p:tgtEl>
                                      </p:cBhvr>
                                    </p:animEffect>
                                  </p:childTnLst>
                                </p:cTn>
                              </p:par>
                              <p:par>
                                <p:cTn id="36" presetID="12" presetClass="entr" presetSubtype="1" fill="hold" grpId="0" nodeType="withEffect">
                                  <p:stCondLst>
                                    <p:cond delay="0"/>
                                  </p:stCondLst>
                                  <p:childTnLst>
                                    <p:set>
                                      <p:cBhvr>
                                        <p:cTn id="37" dur="1" fill="hold">
                                          <p:stCondLst>
                                            <p:cond delay="0"/>
                                          </p:stCondLst>
                                        </p:cTn>
                                        <p:tgtEl>
                                          <p:spTgt spid="47"/>
                                        </p:tgtEl>
                                        <p:attrNameLst>
                                          <p:attrName>style.visibility</p:attrName>
                                        </p:attrNameLst>
                                      </p:cBhvr>
                                      <p:to>
                                        <p:strVal val="visible"/>
                                      </p:to>
                                    </p:set>
                                    <p:anim calcmode="lin" valueType="num">
                                      <p:cBhvr additive="base">
                                        <p:cTn id="38" dur="500"/>
                                        <p:tgtEl>
                                          <p:spTgt spid="47"/>
                                        </p:tgtEl>
                                        <p:attrNameLst>
                                          <p:attrName>ppt_y</p:attrName>
                                        </p:attrNameLst>
                                      </p:cBhvr>
                                      <p:tavLst>
                                        <p:tav tm="0">
                                          <p:val>
                                            <p:strVal val="#ppt_y-#ppt_h*1.125000"/>
                                          </p:val>
                                        </p:tav>
                                        <p:tav tm="100000">
                                          <p:val>
                                            <p:strVal val="#ppt_y"/>
                                          </p:val>
                                        </p:tav>
                                      </p:tavLst>
                                    </p:anim>
                                    <p:animEffect transition="in" filter="wipe(down)">
                                      <p:cBhvr>
                                        <p:cTn id="39" dur="500"/>
                                        <p:tgtEl>
                                          <p:spTgt spid="47"/>
                                        </p:tgtEl>
                                      </p:cBhvr>
                                    </p:animEffect>
                                  </p:childTnLst>
                                </p:cTn>
                              </p:par>
                            </p:childTnLst>
                          </p:cTn>
                        </p:par>
                        <p:par>
                          <p:cTn id="40" fill="hold">
                            <p:stCondLst>
                              <p:cond delay="2500"/>
                            </p:stCondLst>
                            <p:childTnLst>
                              <p:par>
                                <p:cTn id="41" presetID="12" presetClass="entr" presetSubtype="4" fill="hold" grpId="0" nodeType="afterEffect">
                                  <p:stCondLst>
                                    <p:cond delay="0"/>
                                  </p:stCondLst>
                                  <p:childTnLst>
                                    <p:set>
                                      <p:cBhvr>
                                        <p:cTn id="42" dur="1" fill="hold">
                                          <p:stCondLst>
                                            <p:cond delay="0"/>
                                          </p:stCondLst>
                                        </p:cTn>
                                        <p:tgtEl>
                                          <p:spTgt spid="58"/>
                                        </p:tgtEl>
                                        <p:attrNameLst>
                                          <p:attrName>style.visibility</p:attrName>
                                        </p:attrNameLst>
                                      </p:cBhvr>
                                      <p:to>
                                        <p:strVal val="visible"/>
                                      </p:to>
                                    </p:set>
                                    <p:anim calcmode="lin" valueType="num">
                                      <p:cBhvr additive="base">
                                        <p:cTn id="43" dur="500"/>
                                        <p:tgtEl>
                                          <p:spTgt spid="58"/>
                                        </p:tgtEl>
                                        <p:attrNameLst>
                                          <p:attrName>ppt_y</p:attrName>
                                        </p:attrNameLst>
                                      </p:cBhvr>
                                      <p:tavLst>
                                        <p:tav tm="0">
                                          <p:val>
                                            <p:strVal val="#ppt_y+#ppt_h*1.125000"/>
                                          </p:val>
                                        </p:tav>
                                        <p:tav tm="100000">
                                          <p:val>
                                            <p:strVal val="#ppt_y"/>
                                          </p:val>
                                        </p:tav>
                                      </p:tavLst>
                                    </p:anim>
                                    <p:animEffect transition="in" filter="wipe(up)">
                                      <p:cBhvr>
                                        <p:cTn id="44" dur="500"/>
                                        <p:tgtEl>
                                          <p:spTgt spid="58"/>
                                        </p:tgtEl>
                                      </p:cBhvr>
                                    </p:animEffect>
                                  </p:childTnLst>
                                </p:cTn>
                              </p:par>
                              <p:par>
                                <p:cTn id="45" presetID="12" presetClass="entr" presetSubtype="1" fill="hold" grpId="0" nodeType="withEffect">
                                  <p:stCondLst>
                                    <p:cond delay="0"/>
                                  </p:stCondLst>
                                  <p:childTnLst>
                                    <p:set>
                                      <p:cBhvr>
                                        <p:cTn id="46" dur="1" fill="hold">
                                          <p:stCondLst>
                                            <p:cond delay="0"/>
                                          </p:stCondLst>
                                        </p:cTn>
                                        <p:tgtEl>
                                          <p:spTgt spid="59"/>
                                        </p:tgtEl>
                                        <p:attrNameLst>
                                          <p:attrName>style.visibility</p:attrName>
                                        </p:attrNameLst>
                                      </p:cBhvr>
                                      <p:to>
                                        <p:strVal val="visible"/>
                                      </p:to>
                                    </p:set>
                                    <p:anim calcmode="lin" valueType="num">
                                      <p:cBhvr additive="base">
                                        <p:cTn id="47" dur="500"/>
                                        <p:tgtEl>
                                          <p:spTgt spid="59"/>
                                        </p:tgtEl>
                                        <p:attrNameLst>
                                          <p:attrName>ppt_y</p:attrName>
                                        </p:attrNameLst>
                                      </p:cBhvr>
                                      <p:tavLst>
                                        <p:tav tm="0">
                                          <p:val>
                                            <p:strVal val="#ppt_y-#ppt_h*1.125000"/>
                                          </p:val>
                                        </p:tav>
                                        <p:tav tm="100000">
                                          <p:val>
                                            <p:strVal val="#ppt_y"/>
                                          </p:val>
                                        </p:tav>
                                      </p:tavLst>
                                    </p:anim>
                                    <p:animEffect transition="in" filter="wipe(down)">
                                      <p:cBhvr>
                                        <p:cTn id="48"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P spid="46" grpId="0"/>
      <p:bldP spid="47" grpId="0"/>
      <p:bldP spid="58" grpId="0"/>
      <p:bldP spid="5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a:off x="1493520" y="1504315"/>
            <a:ext cx="9373235" cy="777762"/>
            <a:chOff x="11884" y="3191"/>
            <a:chExt cx="1704" cy="1529"/>
          </a:xfrm>
        </p:grpSpPr>
        <p:sp>
          <p:nvSpPr>
            <p:cNvPr id="2" name="文本框 1"/>
            <p:cNvSpPr txBox="1"/>
            <p:nvPr/>
          </p:nvSpPr>
          <p:spPr>
            <a:xfrm>
              <a:off x="11884" y="3744"/>
              <a:ext cx="1638" cy="976"/>
            </a:xfrm>
            <a:prstGeom prst="rect">
              <a:avLst/>
            </a:prstGeom>
            <a:noFill/>
          </p:spPr>
          <p:txBody>
            <a:bodyPr wrap="square" rtlCol="0">
              <a:spAutoFit/>
            </a:bodyPr>
            <a:lstStyle/>
            <a:p>
              <a:pPr indent="288290" fontAlgn="auto">
                <a:lnSpc>
                  <a:spcPct val="120000"/>
                </a:lnSpc>
              </a:pPr>
              <a:r>
                <a:rPr lang="zh-CN" sz="1100">
                  <a:latin typeface="Arial" panose="020B0604020202020204" pitchFamily="34" charset="0"/>
                  <a:ea typeface="宋体" panose="02010600030101010101" pitchFamily="2" charset="-122"/>
                  <a:sym typeface="+mn-ea"/>
                </a:rPr>
                <a:t>就是本身没有问题。不需要讨论问问题。这种情况往往是对专业常识进行叙述。常见题目，浅谈大体积混凝土的施工问题，浅谈施工安全问题，浅谈施工质量保证问题等等。</a:t>
              </a:r>
              <a:endParaRPr lang="en-US" altLang="zh-CN" sz="1100" dirty="0">
                <a:solidFill>
                  <a:schemeClr val="tx1">
                    <a:lumMod val="50000"/>
                  </a:schemeClr>
                </a:solidFill>
                <a:cs typeface="+mn-ea"/>
                <a:sym typeface="+mn-lt"/>
              </a:endParaRPr>
            </a:p>
          </p:txBody>
        </p:sp>
        <p:sp>
          <p:nvSpPr>
            <p:cNvPr id="3" name="TextBox 76"/>
            <p:cNvSpPr txBox="1"/>
            <p:nvPr/>
          </p:nvSpPr>
          <p:spPr>
            <a:xfrm>
              <a:off x="11884" y="3191"/>
              <a:ext cx="1704" cy="663"/>
            </a:xfrm>
            <a:prstGeom prst="rect">
              <a:avLst/>
            </a:prstGeom>
            <a:noFill/>
          </p:spPr>
          <p:txBody>
            <a:bodyPr wrap="square" rtlCol="0">
              <a:spAutoFit/>
            </a:bodyPr>
            <a:lstStyle/>
            <a:p>
              <a:pPr algn="l"/>
              <a:r>
                <a:rPr lang="en-US" altLang="zh-CN" sz="1600" b="1" dirty="0">
                  <a:solidFill>
                    <a:schemeClr val="tx1">
                      <a:lumMod val="50000"/>
                    </a:schemeClr>
                  </a:solidFill>
                  <a:cs typeface="+mn-ea"/>
                  <a:sym typeface="+mn-lt"/>
                </a:rPr>
                <a:t>1.</a:t>
              </a:r>
              <a:r>
                <a:rPr lang="zh-CN" altLang="en-US" sz="1600" b="1" dirty="0">
                  <a:solidFill>
                    <a:schemeClr val="tx1">
                      <a:lumMod val="50000"/>
                    </a:schemeClr>
                  </a:solidFill>
                  <a:ea typeface="宋体" panose="02010600030101010101" pitchFamily="2" charset="-122"/>
                  <a:cs typeface="+mn-ea"/>
                  <a:sym typeface="+mn-lt"/>
                </a:rPr>
                <a:t>选题为伪命题</a:t>
              </a:r>
            </a:p>
          </p:txBody>
        </p:sp>
      </p:grpSp>
      <p:grpSp>
        <p:nvGrpSpPr>
          <p:cNvPr id="10" name="组合 9"/>
          <p:cNvGrpSpPr/>
          <p:nvPr/>
        </p:nvGrpSpPr>
        <p:grpSpPr>
          <a:xfrm>
            <a:off x="1493520" y="2409825"/>
            <a:ext cx="9373235" cy="575310"/>
            <a:chOff x="11884" y="3191"/>
            <a:chExt cx="1704" cy="1131"/>
          </a:xfrm>
        </p:grpSpPr>
        <p:sp>
          <p:nvSpPr>
            <p:cNvPr id="11" name="文本框 10"/>
            <p:cNvSpPr txBox="1"/>
            <p:nvPr/>
          </p:nvSpPr>
          <p:spPr>
            <a:xfrm>
              <a:off x="11884" y="3744"/>
              <a:ext cx="1638" cy="578"/>
            </a:xfrm>
            <a:prstGeom prst="rect">
              <a:avLst/>
            </a:prstGeom>
            <a:noFill/>
          </p:spPr>
          <p:txBody>
            <a:bodyPr wrap="square" rtlCol="0">
              <a:spAutoFit/>
            </a:bodyPr>
            <a:lstStyle/>
            <a:p>
              <a:pPr indent="288290" fontAlgn="auto">
                <a:lnSpc>
                  <a:spcPct val="120000"/>
                </a:lnSpc>
              </a:pPr>
              <a:r>
                <a:rPr lang="zh-CN" sz="1100">
                  <a:latin typeface="Arial" panose="020B0604020202020204" pitchFamily="34" charset="0"/>
                  <a:ea typeface="宋体" panose="02010600030101010101" pitchFamily="2" charset="-122"/>
                  <a:sym typeface="+mn-ea"/>
                </a:rPr>
                <a:t>论述过程面面俱到，重点不突出。某个问题的影响因素很多，要选择重要的、其主要作用的因素来讨论。</a:t>
              </a:r>
              <a:endParaRPr lang="en-US" altLang="zh-CN" sz="1100" dirty="0">
                <a:solidFill>
                  <a:schemeClr val="tx1">
                    <a:lumMod val="50000"/>
                  </a:schemeClr>
                </a:solidFill>
                <a:cs typeface="+mn-ea"/>
                <a:sym typeface="+mn-lt"/>
              </a:endParaRPr>
            </a:p>
          </p:txBody>
        </p:sp>
        <p:sp>
          <p:nvSpPr>
            <p:cNvPr id="12" name="TextBox 76"/>
            <p:cNvSpPr txBox="1"/>
            <p:nvPr/>
          </p:nvSpPr>
          <p:spPr>
            <a:xfrm>
              <a:off x="11884" y="3191"/>
              <a:ext cx="1704" cy="663"/>
            </a:xfrm>
            <a:prstGeom prst="rect">
              <a:avLst/>
            </a:prstGeom>
            <a:noFill/>
          </p:spPr>
          <p:txBody>
            <a:bodyPr wrap="square" rtlCol="0">
              <a:spAutoFit/>
            </a:bodyPr>
            <a:lstStyle/>
            <a:p>
              <a:pPr algn="l"/>
              <a:r>
                <a:rPr lang="en-US" altLang="zh-CN" sz="1600" b="1" dirty="0">
                  <a:solidFill>
                    <a:schemeClr val="tx1">
                      <a:lumMod val="50000"/>
                    </a:schemeClr>
                  </a:solidFill>
                  <a:cs typeface="+mn-ea"/>
                  <a:sym typeface="+mn-lt"/>
                </a:rPr>
                <a:t>2.</a:t>
              </a:r>
              <a:r>
                <a:rPr lang="zh-CN" altLang="en-US" sz="1600" b="1" dirty="0">
                  <a:solidFill>
                    <a:schemeClr val="tx1">
                      <a:lumMod val="50000"/>
                    </a:schemeClr>
                  </a:solidFill>
                  <a:ea typeface="宋体" panose="02010600030101010101" pitchFamily="2" charset="-122"/>
                  <a:cs typeface="+mn-ea"/>
                  <a:sym typeface="+mn-lt"/>
                </a:rPr>
                <a:t>重点不突出</a:t>
              </a:r>
            </a:p>
          </p:txBody>
        </p:sp>
      </p:grpSp>
      <p:grpSp>
        <p:nvGrpSpPr>
          <p:cNvPr id="13" name="组合 12"/>
          <p:cNvGrpSpPr/>
          <p:nvPr/>
        </p:nvGrpSpPr>
        <p:grpSpPr>
          <a:xfrm>
            <a:off x="1493520" y="3048635"/>
            <a:ext cx="9373235" cy="631264"/>
            <a:chOff x="11884" y="3191"/>
            <a:chExt cx="1704" cy="1241"/>
          </a:xfrm>
        </p:grpSpPr>
        <p:sp>
          <p:nvSpPr>
            <p:cNvPr id="14" name="文本框 13"/>
            <p:cNvSpPr txBox="1"/>
            <p:nvPr/>
          </p:nvSpPr>
          <p:spPr>
            <a:xfrm>
              <a:off x="11884" y="3854"/>
              <a:ext cx="1638" cy="578"/>
            </a:xfrm>
            <a:prstGeom prst="rect">
              <a:avLst/>
            </a:prstGeom>
            <a:noFill/>
          </p:spPr>
          <p:txBody>
            <a:bodyPr wrap="square" rtlCol="0">
              <a:spAutoFit/>
            </a:bodyPr>
            <a:lstStyle/>
            <a:p>
              <a:pPr indent="288290" fontAlgn="auto">
                <a:lnSpc>
                  <a:spcPct val="120000"/>
                </a:lnSpc>
              </a:pPr>
              <a:r>
                <a:rPr lang="zh-CN" sz="1100">
                  <a:latin typeface="Arial" panose="020B0604020202020204" pitchFamily="34" charset="0"/>
                  <a:ea typeface="宋体" panose="02010600030101010101" pitchFamily="2" charset="-122"/>
                  <a:sym typeface="+mn-ea"/>
                </a:rPr>
                <a:t>没有实质性的材料和数据分析，没有说服力。</a:t>
              </a:r>
              <a:endParaRPr lang="en-US" altLang="zh-CN" sz="1100" dirty="0">
                <a:solidFill>
                  <a:schemeClr val="tx1">
                    <a:lumMod val="50000"/>
                  </a:schemeClr>
                </a:solidFill>
                <a:cs typeface="+mn-ea"/>
                <a:sym typeface="+mn-lt"/>
              </a:endParaRPr>
            </a:p>
          </p:txBody>
        </p:sp>
        <p:sp>
          <p:nvSpPr>
            <p:cNvPr id="18" name="TextBox 76"/>
            <p:cNvSpPr txBox="1"/>
            <p:nvPr/>
          </p:nvSpPr>
          <p:spPr>
            <a:xfrm>
              <a:off x="11884" y="3191"/>
              <a:ext cx="1704" cy="663"/>
            </a:xfrm>
            <a:prstGeom prst="rect">
              <a:avLst/>
            </a:prstGeom>
            <a:noFill/>
          </p:spPr>
          <p:txBody>
            <a:bodyPr wrap="square" rtlCol="0">
              <a:spAutoFit/>
            </a:bodyPr>
            <a:lstStyle/>
            <a:p>
              <a:pPr algn="l"/>
              <a:r>
                <a:rPr lang="en-US" altLang="zh-CN" sz="1600" b="1" dirty="0">
                  <a:solidFill>
                    <a:schemeClr val="tx1">
                      <a:lumMod val="50000"/>
                    </a:schemeClr>
                  </a:solidFill>
                  <a:cs typeface="+mn-ea"/>
                  <a:sym typeface="+mn-lt"/>
                </a:rPr>
                <a:t>3.</a:t>
              </a:r>
              <a:r>
                <a:rPr lang="zh-CN" altLang="en-US" sz="1600" b="1" dirty="0">
                  <a:solidFill>
                    <a:schemeClr val="tx1">
                      <a:lumMod val="50000"/>
                    </a:schemeClr>
                  </a:solidFill>
                  <a:ea typeface="宋体" panose="02010600030101010101" pitchFamily="2" charset="-122"/>
                  <a:cs typeface="+mn-ea"/>
                  <a:sym typeface="+mn-lt"/>
                </a:rPr>
                <a:t>空洞</a:t>
              </a:r>
            </a:p>
          </p:txBody>
        </p:sp>
      </p:grpSp>
      <p:grpSp>
        <p:nvGrpSpPr>
          <p:cNvPr id="19" name="组合 18"/>
          <p:cNvGrpSpPr/>
          <p:nvPr/>
        </p:nvGrpSpPr>
        <p:grpSpPr>
          <a:xfrm>
            <a:off x="1493520" y="3743325"/>
            <a:ext cx="9373235" cy="575310"/>
            <a:chOff x="11884" y="3191"/>
            <a:chExt cx="1704" cy="1131"/>
          </a:xfrm>
        </p:grpSpPr>
        <p:sp>
          <p:nvSpPr>
            <p:cNvPr id="20" name="文本框 19"/>
            <p:cNvSpPr txBox="1"/>
            <p:nvPr/>
          </p:nvSpPr>
          <p:spPr>
            <a:xfrm>
              <a:off x="11884" y="3744"/>
              <a:ext cx="1638" cy="578"/>
            </a:xfrm>
            <a:prstGeom prst="rect">
              <a:avLst/>
            </a:prstGeom>
            <a:noFill/>
          </p:spPr>
          <p:txBody>
            <a:bodyPr wrap="square" rtlCol="0">
              <a:spAutoFit/>
            </a:bodyPr>
            <a:lstStyle/>
            <a:p>
              <a:pPr indent="288290" fontAlgn="auto">
                <a:lnSpc>
                  <a:spcPct val="120000"/>
                </a:lnSpc>
              </a:pPr>
              <a:r>
                <a:rPr lang="zh-CN" sz="1100">
                  <a:latin typeface="Arial" panose="020B0604020202020204" pitchFamily="34" charset="0"/>
                  <a:ea typeface="宋体" panose="02010600030101010101" pitchFamily="2" charset="-122"/>
                  <a:sym typeface="+mn-ea"/>
                </a:rPr>
                <a:t>很普遍。凡是抄袭的，不允许参加答辩。</a:t>
              </a:r>
              <a:endParaRPr lang="en-US" altLang="zh-CN" sz="1100" dirty="0">
                <a:solidFill>
                  <a:schemeClr val="tx1">
                    <a:lumMod val="50000"/>
                  </a:schemeClr>
                </a:solidFill>
                <a:cs typeface="+mn-ea"/>
                <a:sym typeface="+mn-lt"/>
              </a:endParaRPr>
            </a:p>
          </p:txBody>
        </p:sp>
        <p:sp>
          <p:nvSpPr>
            <p:cNvPr id="21" name="TextBox 76"/>
            <p:cNvSpPr txBox="1"/>
            <p:nvPr/>
          </p:nvSpPr>
          <p:spPr>
            <a:xfrm>
              <a:off x="11884" y="3191"/>
              <a:ext cx="1704" cy="663"/>
            </a:xfrm>
            <a:prstGeom prst="rect">
              <a:avLst/>
            </a:prstGeom>
            <a:noFill/>
          </p:spPr>
          <p:txBody>
            <a:bodyPr wrap="square" rtlCol="0">
              <a:spAutoFit/>
            </a:bodyPr>
            <a:lstStyle/>
            <a:p>
              <a:pPr algn="l"/>
              <a:r>
                <a:rPr lang="en-US" altLang="zh-CN" sz="1600" b="1" dirty="0">
                  <a:solidFill>
                    <a:schemeClr val="tx1">
                      <a:lumMod val="50000"/>
                    </a:schemeClr>
                  </a:solidFill>
                  <a:cs typeface="+mn-ea"/>
                  <a:sym typeface="+mn-lt"/>
                </a:rPr>
                <a:t>4.</a:t>
              </a:r>
              <a:r>
                <a:rPr lang="zh-CN" altLang="en-US" sz="1600" b="1" dirty="0">
                  <a:solidFill>
                    <a:schemeClr val="tx1">
                      <a:lumMod val="50000"/>
                    </a:schemeClr>
                  </a:solidFill>
                  <a:ea typeface="宋体" panose="02010600030101010101" pitchFamily="2" charset="-122"/>
                  <a:cs typeface="+mn-ea"/>
                  <a:sym typeface="+mn-lt"/>
                </a:rPr>
                <a:t>抄袭</a:t>
              </a:r>
            </a:p>
          </p:txBody>
        </p:sp>
      </p:grpSp>
      <p:grpSp>
        <p:nvGrpSpPr>
          <p:cNvPr id="22" name="组合 21"/>
          <p:cNvGrpSpPr/>
          <p:nvPr/>
        </p:nvGrpSpPr>
        <p:grpSpPr>
          <a:xfrm>
            <a:off x="1493520" y="4318635"/>
            <a:ext cx="9373235" cy="575310"/>
            <a:chOff x="11884" y="3191"/>
            <a:chExt cx="1704" cy="1131"/>
          </a:xfrm>
        </p:grpSpPr>
        <p:sp>
          <p:nvSpPr>
            <p:cNvPr id="23" name="文本框 22"/>
            <p:cNvSpPr txBox="1"/>
            <p:nvPr/>
          </p:nvSpPr>
          <p:spPr>
            <a:xfrm>
              <a:off x="11884" y="3744"/>
              <a:ext cx="1638" cy="578"/>
            </a:xfrm>
            <a:prstGeom prst="rect">
              <a:avLst/>
            </a:prstGeom>
            <a:noFill/>
          </p:spPr>
          <p:txBody>
            <a:bodyPr wrap="square" rtlCol="0">
              <a:spAutoFit/>
            </a:bodyPr>
            <a:lstStyle/>
            <a:p>
              <a:pPr indent="288290" fontAlgn="auto">
                <a:lnSpc>
                  <a:spcPct val="120000"/>
                </a:lnSpc>
              </a:pPr>
              <a:r>
                <a:rPr lang="zh-CN" sz="1100">
                  <a:latin typeface="Arial" panose="020B0604020202020204" pitchFamily="34" charset="0"/>
                  <a:ea typeface="宋体" panose="02010600030101010101" pitchFamily="2" charset="-122"/>
                  <a:sym typeface="+mn-ea"/>
                </a:rPr>
                <a:t>主张用最近三五年发表的论文。</a:t>
              </a:r>
              <a:endParaRPr lang="en-US" altLang="zh-CN" sz="1100" dirty="0">
                <a:solidFill>
                  <a:schemeClr val="tx1">
                    <a:lumMod val="50000"/>
                  </a:schemeClr>
                </a:solidFill>
                <a:cs typeface="+mn-ea"/>
                <a:sym typeface="+mn-lt"/>
              </a:endParaRPr>
            </a:p>
          </p:txBody>
        </p:sp>
        <p:sp>
          <p:nvSpPr>
            <p:cNvPr id="29" name="TextBox 76"/>
            <p:cNvSpPr txBox="1"/>
            <p:nvPr/>
          </p:nvSpPr>
          <p:spPr>
            <a:xfrm>
              <a:off x="11884" y="3191"/>
              <a:ext cx="1704" cy="663"/>
            </a:xfrm>
            <a:prstGeom prst="rect">
              <a:avLst/>
            </a:prstGeom>
            <a:noFill/>
          </p:spPr>
          <p:txBody>
            <a:bodyPr wrap="square" rtlCol="0">
              <a:spAutoFit/>
            </a:bodyPr>
            <a:lstStyle/>
            <a:p>
              <a:pPr algn="l"/>
              <a:r>
                <a:rPr lang="en-US" altLang="zh-CN" sz="1600" b="1" dirty="0">
                  <a:solidFill>
                    <a:schemeClr val="tx1">
                      <a:lumMod val="50000"/>
                    </a:schemeClr>
                  </a:solidFill>
                  <a:cs typeface="+mn-ea"/>
                  <a:sym typeface="+mn-lt"/>
                </a:rPr>
                <a:t>5.</a:t>
              </a:r>
              <a:r>
                <a:rPr lang="zh-CN" altLang="en-US" sz="1600" b="1" dirty="0">
                  <a:solidFill>
                    <a:schemeClr val="tx1">
                      <a:lumMod val="50000"/>
                    </a:schemeClr>
                  </a:solidFill>
                  <a:ea typeface="宋体" panose="02010600030101010101" pitchFamily="2" charset="-122"/>
                  <a:cs typeface="+mn-ea"/>
                  <a:sym typeface="+mn-lt"/>
                </a:rPr>
                <a:t>文献陈旧</a:t>
              </a:r>
            </a:p>
          </p:txBody>
        </p:sp>
      </p:grpSp>
      <p:grpSp>
        <p:nvGrpSpPr>
          <p:cNvPr id="32" name="组合 31"/>
          <p:cNvGrpSpPr/>
          <p:nvPr/>
        </p:nvGrpSpPr>
        <p:grpSpPr>
          <a:xfrm>
            <a:off x="1493520" y="5006340"/>
            <a:ext cx="9373235" cy="575310"/>
            <a:chOff x="11884" y="3191"/>
            <a:chExt cx="1704" cy="1131"/>
          </a:xfrm>
        </p:grpSpPr>
        <p:sp>
          <p:nvSpPr>
            <p:cNvPr id="33" name="文本框 32"/>
            <p:cNvSpPr txBox="1"/>
            <p:nvPr/>
          </p:nvSpPr>
          <p:spPr>
            <a:xfrm>
              <a:off x="11884" y="3744"/>
              <a:ext cx="1638" cy="578"/>
            </a:xfrm>
            <a:prstGeom prst="rect">
              <a:avLst/>
            </a:prstGeom>
            <a:noFill/>
          </p:spPr>
          <p:txBody>
            <a:bodyPr wrap="square" rtlCol="0">
              <a:spAutoFit/>
            </a:bodyPr>
            <a:lstStyle/>
            <a:p>
              <a:pPr indent="288290" fontAlgn="auto">
                <a:lnSpc>
                  <a:spcPct val="120000"/>
                </a:lnSpc>
              </a:pPr>
              <a:r>
                <a:rPr lang="zh-CN" sz="1100">
                  <a:latin typeface="Arial" panose="020B0604020202020204" pitchFamily="34" charset="0"/>
                  <a:ea typeface="宋体" panose="02010600030101010101" pitchFamily="2" charset="-122"/>
                  <a:sym typeface="+mn-ea"/>
                </a:rPr>
                <a:t>英文标点和中文标点不分。字号字体乱用。行间距不会设置。不会注释。参考文献不会正确表达。</a:t>
              </a:r>
              <a:endParaRPr lang="en-US" altLang="zh-CN" sz="1100" dirty="0">
                <a:solidFill>
                  <a:schemeClr val="tx1">
                    <a:lumMod val="50000"/>
                  </a:schemeClr>
                </a:solidFill>
                <a:cs typeface="+mn-ea"/>
                <a:sym typeface="+mn-lt"/>
              </a:endParaRPr>
            </a:p>
          </p:txBody>
        </p:sp>
        <p:sp>
          <p:nvSpPr>
            <p:cNvPr id="34" name="TextBox 76"/>
            <p:cNvSpPr txBox="1"/>
            <p:nvPr/>
          </p:nvSpPr>
          <p:spPr>
            <a:xfrm>
              <a:off x="11884" y="3191"/>
              <a:ext cx="1704" cy="663"/>
            </a:xfrm>
            <a:prstGeom prst="rect">
              <a:avLst/>
            </a:prstGeom>
            <a:noFill/>
          </p:spPr>
          <p:txBody>
            <a:bodyPr wrap="square" rtlCol="0">
              <a:spAutoFit/>
            </a:bodyPr>
            <a:lstStyle/>
            <a:p>
              <a:pPr algn="l"/>
              <a:r>
                <a:rPr lang="en-US" altLang="zh-CN" sz="1600" b="1" dirty="0">
                  <a:solidFill>
                    <a:schemeClr val="tx1">
                      <a:lumMod val="50000"/>
                    </a:schemeClr>
                  </a:solidFill>
                  <a:cs typeface="+mn-ea"/>
                  <a:sym typeface="+mn-lt"/>
                </a:rPr>
                <a:t>6.</a:t>
              </a:r>
              <a:r>
                <a:rPr lang="zh-CN" altLang="en-US" sz="1600" b="1" dirty="0">
                  <a:solidFill>
                    <a:schemeClr val="tx1">
                      <a:lumMod val="50000"/>
                    </a:schemeClr>
                  </a:solidFill>
                  <a:ea typeface="宋体" panose="02010600030101010101" pitchFamily="2" charset="-122"/>
                  <a:cs typeface="+mn-ea"/>
                  <a:sym typeface="+mn-lt"/>
                </a:rPr>
                <a:t>格式混乱</a:t>
              </a:r>
            </a:p>
          </p:txBody>
        </p:sp>
      </p:grpSp>
      <p:grpSp>
        <p:nvGrpSpPr>
          <p:cNvPr id="35" name="组合 34"/>
          <p:cNvGrpSpPr/>
          <p:nvPr/>
        </p:nvGrpSpPr>
        <p:grpSpPr>
          <a:xfrm>
            <a:off x="1493520" y="5581650"/>
            <a:ext cx="9373235" cy="575310"/>
            <a:chOff x="11884" y="3191"/>
            <a:chExt cx="1704" cy="1131"/>
          </a:xfrm>
        </p:grpSpPr>
        <p:sp>
          <p:nvSpPr>
            <p:cNvPr id="36" name="文本框 35"/>
            <p:cNvSpPr txBox="1"/>
            <p:nvPr/>
          </p:nvSpPr>
          <p:spPr>
            <a:xfrm>
              <a:off x="11884" y="3744"/>
              <a:ext cx="1638" cy="578"/>
            </a:xfrm>
            <a:prstGeom prst="rect">
              <a:avLst/>
            </a:prstGeom>
            <a:noFill/>
          </p:spPr>
          <p:txBody>
            <a:bodyPr wrap="square" rtlCol="0">
              <a:spAutoFit/>
            </a:bodyPr>
            <a:lstStyle/>
            <a:p>
              <a:pPr indent="288290" fontAlgn="auto">
                <a:lnSpc>
                  <a:spcPct val="120000"/>
                </a:lnSpc>
              </a:pPr>
              <a:r>
                <a:rPr lang="zh-CN" sz="1100">
                  <a:latin typeface="Arial" panose="020B0604020202020204" pitchFamily="34" charset="0"/>
                  <a:ea typeface="宋体" panose="02010600030101010101" pitchFamily="2" charset="-122"/>
                  <a:sym typeface="+mn-ea"/>
                </a:rPr>
                <a:t>态度决定质量。</a:t>
              </a:r>
              <a:endParaRPr lang="en-US" altLang="zh-CN" sz="1100" dirty="0">
                <a:solidFill>
                  <a:schemeClr val="tx1">
                    <a:lumMod val="50000"/>
                  </a:schemeClr>
                </a:solidFill>
                <a:cs typeface="+mn-ea"/>
                <a:sym typeface="+mn-lt"/>
              </a:endParaRPr>
            </a:p>
          </p:txBody>
        </p:sp>
        <p:sp>
          <p:nvSpPr>
            <p:cNvPr id="37" name="TextBox 76"/>
            <p:cNvSpPr txBox="1"/>
            <p:nvPr/>
          </p:nvSpPr>
          <p:spPr>
            <a:xfrm>
              <a:off x="11884" y="3191"/>
              <a:ext cx="1704" cy="663"/>
            </a:xfrm>
            <a:prstGeom prst="rect">
              <a:avLst/>
            </a:prstGeom>
            <a:noFill/>
          </p:spPr>
          <p:txBody>
            <a:bodyPr wrap="square" rtlCol="0">
              <a:spAutoFit/>
            </a:bodyPr>
            <a:lstStyle/>
            <a:p>
              <a:pPr algn="l"/>
              <a:r>
                <a:rPr lang="en-US" altLang="zh-CN" sz="1600" b="1" dirty="0">
                  <a:solidFill>
                    <a:schemeClr val="tx1">
                      <a:lumMod val="50000"/>
                    </a:schemeClr>
                  </a:solidFill>
                  <a:cs typeface="+mn-ea"/>
                  <a:sym typeface="+mn-lt"/>
                </a:rPr>
                <a:t>7.</a:t>
              </a:r>
              <a:r>
                <a:rPr lang="zh-CN" altLang="en-US" sz="1600" b="1" dirty="0">
                  <a:solidFill>
                    <a:schemeClr val="tx1">
                      <a:lumMod val="50000"/>
                    </a:schemeClr>
                  </a:solidFill>
                  <a:ea typeface="宋体" panose="02010600030101010101" pitchFamily="2" charset="-122"/>
                  <a:cs typeface="+mn-ea"/>
                  <a:sym typeface="+mn-lt"/>
                </a:rPr>
                <a:t>应付</a:t>
              </a:r>
            </a:p>
          </p:txBody>
        </p:sp>
      </p:grpSp>
      <p:sp>
        <p:nvSpPr>
          <p:cNvPr id="4" name="TextBox 8"/>
          <p:cNvSpPr txBox="1"/>
          <p:nvPr/>
        </p:nvSpPr>
        <p:spPr>
          <a:xfrm>
            <a:off x="2863850" y="599440"/>
            <a:ext cx="6464300" cy="492125"/>
          </a:xfrm>
          <a:prstGeom prst="rect">
            <a:avLst/>
          </a:prstGeom>
          <a:noFill/>
        </p:spPr>
        <p:txBody>
          <a:bodyPr wrap="square" lIns="0" tIns="0" rIns="0" bIns="0" rtlCol="0" anchor="ctr">
            <a:spAutoFit/>
          </a:bodyPr>
          <a:lstStyle/>
          <a:p>
            <a:pPr algn="ctr"/>
            <a:r>
              <a:rPr lang="zh-CN" altLang="en-US" sz="3200" spc="600" dirty="0">
                <a:solidFill>
                  <a:schemeClr val="tx1">
                    <a:lumMod val="75000"/>
                    <a:lumOff val="25000"/>
                  </a:schemeClr>
                </a:solidFill>
                <a:cs typeface="+mn-ea"/>
                <a:sym typeface="+mn-lt"/>
              </a:rPr>
              <a:t>七、行文基本要求及常见问题</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8"/>
          <p:cNvSpPr/>
          <p:nvPr/>
        </p:nvSpPr>
        <p:spPr>
          <a:xfrm>
            <a:off x="1139825" y="2292350"/>
            <a:ext cx="1963420" cy="2679065"/>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28" name="Trapezoid 10@|1FFC:3506772|FBC:16777215|LFC:16777215|LBC:16777215"/>
          <p:cNvSpPr/>
          <p:nvPr/>
        </p:nvSpPr>
        <p:spPr>
          <a:xfrm>
            <a:off x="1522730" y="208597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29" name="Pentagon 9@|1FFC:4308095|FBC:16777215|LFC:16777215|LBC:16777215"/>
          <p:cNvSpPr/>
          <p:nvPr/>
        </p:nvSpPr>
        <p:spPr>
          <a:xfrm rot="5400000">
            <a:off x="1751330" y="1995170"/>
            <a:ext cx="795655" cy="974725"/>
          </a:xfrm>
          <a:prstGeom prst="homePlate">
            <a:avLst>
              <a:gd name="adj" fmla="val 31720"/>
            </a:avLst>
          </a:prstGeom>
          <a:solidFill>
            <a:schemeClr val="accent2">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3" name="Rectangle 15"/>
          <p:cNvSpPr/>
          <p:nvPr/>
        </p:nvSpPr>
        <p:spPr>
          <a:xfrm>
            <a:off x="3223260" y="2292350"/>
            <a:ext cx="1963420" cy="2679065"/>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4" name="Trapezoid 17@|1FFC:1137349|FBC:16777215|LFC:16777215|LBC:16777215"/>
          <p:cNvSpPr/>
          <p:nvPr/>
        </p:nvSpPr>
        <p:spPr>
          <a:xfrm>
            <a:off x="3618865" y="208597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5" name="Pentagon 18@|1FFC:1554685|FBC:16777215|LFC:16777215|LBC:16777215"/>
          <p:cNvSpPr/>
          <p:nvPr/>
        </p:nvSpPr>
        <p:spPr>
          <a:xfrm rot="5400000">
            <a:off x="3848100" y="1995170"/>
            <a:ext cx="795655" cy="974725"/>
          </a:xfrm>
          <a:prstGeom prst="homePlate">
            <a:avLst>
              <a:gd name="adj" fmla="val 31720"/>
            </a:avLst>
          </a:prstGeom>
          <a:solidFill>
            <a:schemeClr val="accent1">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8" name="Rectangle 21"/>
          <p:cNvSpPr/>
          <p:nvPr/>
        </p:nvSpPr>
        <p:spPr>
          <a:xfrm>
            <a:off x="5287645" y="2292350"/>
            <a:ext cx="1963420" cy="2679065"/>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0" name="Trapezoid 23@|1FFC:192|FBC:16777215|LFC:16777215|LBC:16777215"/>
          <p:cNvSpPr/>
          <p:nvPr/>
        </p:nvSpPr>
        <p:spPr>
          <a:xfrm>
            <a:off x="5634355" y="208597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1" name="Pentagon 24@|1FFC:2381804|FBC:16777215|LFC:16777215|LBC:16777215"/>
          <p:cNvSpPr/>
          <p:nvPr/>
        </p:nvSpPr>
        <p:spPr>
          <a:xfrm rot="5400000">
            <a:off x="5862955" y="1995170"/>
            <a:ext cx="795655" cy="974725"/>
          </a:xfrm>
          <a:prstGeom prst="homePlate">
            <a:avLst>
              <a:gd name="adj" fmla="val 31720"/>
            </a:avLst>
          </a:prstGeom>
          <a:solidFill>
            <a:schemeClr val="accent4">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4" name="Rectangle 21"/>
          <p:cNvSpPr/>
          <p:nvPr/>
        </p:nvSpPr>
        <p:spPr>
          <a:xfrm>
            <a:off x="7322185" y="2292350"/>
            <a:ext cx="1963420" cy="2679065"/>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5" name="Trapezoid 23@|1FFC:192|FBC:16777215|LFC:16777215|LBC:16777215"/>
          <p:cNvSpPr/>
          <p:nvPr/>
        </p:nvSpPr>
        <p:spPr>
          <a:xfrm>
            <a:off x="7682230" y="208597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6" name="Pentagon 24@|1FFC:2381804|FBC:16777215|LFC:16777215|LBC:16777215"/>
          <p:cNvSpPr/>
          <p:nvPr/>
        </p:nvSpPr>
        <p:spPr>
          <a:xfrm rot="5400000">
            <a:off x="7910830" y="1995170"/>
            <a:ext cx="795655" cy="974725"/>
          </a:xfrm>
          <a:prstGeom prst="homePlate">
            <a:avLst>
              <a:gd name="adj" fmla="val 31720"/>
            </a:avLst>
          </a:prstGeom>
          <a:solidFill>
            <a:schemeClr val="accent1">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56" name="Freeform 59"/>
          <p:cNvSpPr>
            <a:spLocks noEditPoints="1"/>
          </p:cNvSpPr>
          <p:nvPr/>
        </p:nvSpPr>
        <p:spPr bwMode="auto">
          <a:xfrm>
            <a:off x="4053840" y="2295525"/>
            <a:ext cx="384810" cy="384810"/>
          </a:xfrm>
          <a:custGeom>
            <a:avLst/>
            <a:gdLst/>
            <a:ahLst/>
            <a:cxnLst>
              <a:cxn ang="0">
                <a:pos x="129" y="1"/>
              </a:cxn>
              <a:cxn ang="0">
                <a:pos x="87" y="12"/>
              </a:cxn>
              <a:cxn ang="0">
                <a:pos x="53" y="32"/>
              </a:cxn>
              <a:cxn ang="0">
                <a:pos x="26" y="63"/>
              </a:cxn>
              <a:cxn ang="0">
                <a:pos x="8" y="101"/>
              </a:cxn>
              <a:cxn ang="0">
                <a:pos x="0" y="143"/>
              </a:cxn>
              <a:cxn ang="0">
                <a:pos x="4" y="172"/>
              </a:cxn>
              <a:cxn ang="0">
                <a:pos x="19" y="212"/>
              </a:cxn>
              <a:cxn ang="0">
                <a:pos x="42" y="244"/>
              </a:cxn>
              <a:cxn ang="0">
                <a:pos x="75" y="270"/>
              </a:cxn>
              <a:cxn ang="0">
                <a:pos x="115" y="284"/>
              </a:cxn>
              <a:cxn ang="0">
                <a:pos x="144" y="286"/>
              </a:cxn>
              <a:cxn ang="0">
                <a:pos x="185" y="281"/>
              </a:cxn>
              <a:cxn ang="0">
                <a:pos x="223" y="263"/>
              </a:cxn>
              <a:cxn ang="0">
                <a:pos x="254" y="235"/>
              </a:cxn>
              <a:cxn ang="0">
                <a:pos x="276" y="199"/>
              </a:cxn>
              <a:cxn ang="0">
                <a:pos x="285" y="157"/>
              </a:cxn>
              <a:cxn ang="0">
                <a:pos x="285" y="128"/>
              </a:cxn>
              <a:cxn ang="0">
                <a:pos x="276" y="89"/>
              </a:cxn>
              <a:cxn ang="0">
                <a:pos x="254" y="52"/>
              </a:cxn>
              <a:cxn ang="0">
                <a:pos x="223" y="25"/>
              </a:cxn>
              <a:cxn ang="0">
                <a:pos x="185" y="7"/>
              </a:cxn>
              <a:cxn ang="0">
                <a:pos x="144" y="0"/>
              </a:cxn>
              <a:cxn ang="0">
                <a:pos x="144" y="252"/>
              </a:cxn>
              <a:cxn ang="0">
                <a:pos x="102" y="243"/>
              </a:cxn>
              <a:cxn ang="0">
                <a:pos x="55" y="203"/>
              </a:cxn>
              <a:cxn ang="0">
                <a:pos x="37" y="154"/>
              </a:cxn>
              <a:cxn ang="0">
                <a:pos x="37" y="132"/>
              </a:cxn>
              <a:cxn ang="0">
                <a:pos x="55" y="83"/>
              </a:cxn>
              <a:cxn ang="0">
                <a:pos x="102" y="45"/>
              </a:cxn>
              <a:cxn ang="0">
                <a:pos x="144" y="36"/>
              </a:cxn>
              <a:cxn ang="0">
                <a:pos x="165" y="38"/>
              </a:cxn>
              <a:cxn ang="0">
                <a:pos x="220" y="67"/>
              </a:cxn>
              <a:cxn ang="0">
                <a:pos x="249" y="121"/>
              </a:cxn>
              <a:cxn ang="0">
                <a:pos x="251" y="143"/>
              </a:cxn>
              <a:cxn ang="0">
                <a:pos x="241" y="185"/>
              </a:cxn>
              <a:cxn ang="0">
                <a:pos x="203" y="232"/>
              </a:cxn>
              <a:cxn ang="0">
                <a:pos x="154" y="250"/>
              </a:cxn>
              <a:cxn ang="0">
                <a:pos x="232" y="143"/>
              </a:cxn>
              <a:cxn ang="0">
                <a:pos x="227" y="156"/>
              </a:cxn>
              <a:cxn ang="0">
                <a:pos x="144" y="161"/>
              </a:cxn>
              <a:cxn ang="0">
                <a:pos x="131" y="156"/>
              </a:cxn>
              <a:cxn ang="0">
                <a:pos x="125" y="72"/>
              </a:cxn>
              <a:cxn ang="0">
                <a:pos x="131" y="60"/>
              </a:cxn>
              <a:cxn ang="0">
                <a:pos x="144" y="54"/>
              </a:cxn>
              <a:cxn ang="0">
                <a:pos x="160" y="65"/>
              </a:cxn>
              <a:cxn ang="0">
                <a:pos x="214" y="125"/>
              </a:cxn>
              <a:cxn ang="0">
                <a:pos x="227" y="130"/>
              </a:cxn>
              <a:cxn ang="0">
                <a:pos x="232" y="143"/>
              </a:cxn>
            </a:cxnLst>
            <a:rect l="0" t="0" r="r" b="b"/>
            <a:pathLst>
              <a:path w="287" h="286">
                <a:moveTo>
                  <a:pt x="144" y="0"/>
                </a:moveTo>
                <a:lnTo>
                  <a:pt x="144" y="0"/>
                </a:lnTo>
                <a:lnTo>
                  <a:pt x="129" y="1"/>
                </a:lnTo>
                <a:lnTo>
                  <a:pt x="115" y="3"/>
                </a:lnTo>
                <a:lnTo>
                  <a:pt x="100" y="7"/>
                </a:lnTo>
                <a:lnTo>
                  <a:pt x="87" y="12"/>
                </a:lnTo>
                <a:lnTo>
                  <a:pt x="75" y="18"/>
                </a:lnTo>
                <a:lnTo>
                  <a:pt x="64" y="25"/>
                </a:lnTo>
                <a:lnTo>
                  <a:pt x="53" y="32"/>
                </a:lnTo>
                <a:lnTo>
                  <a:pt x="42" y="43"/>
                </a:lnTo>
                <a:lnTo>
                  <a:pt x="33" y="52"/>
                </a:lnTo>
                <a:lnTo>
                  <a:pt x="26" y="63"/>
                </a:lnTo>
                <a:lnTo>
                  <a:pt x="19" y="76"/>
                </a:lnTo>
                <a:lnTo>
                  <a:pt x="11" y="89"/>
                </a:lnTo>
                <a:lnTo>
                  <a:pt x="8" y="101"/>
                </a:lnTo>
                <a:lnTo>
                  <a:pt x="4" y="114"/>
                </a:lnTo>
                <a:lnTo>
                  <a:pt x="0" y="128"/>
                </a:lnTo>
                <a:lnTo>
                  <a:pt x="0" y="143"/>
                </a:lnTo>
                <a:lnTo>
                  <a:pt x="0" y="143"/>
                </a:lnTo>
                <a:lnTo>
                  <a:pt x="0" y="157"/>
                </a:lnTo>
                <a:lnTo>
                  <a:pt x="4" y="172"/>
                </a:lnTo>
                <a:lnTo>
                  <a:pt x="8" y="186"/>
                </a:lnTo>
                <a:lnTo>
                  <a:pt x="11" y="199"/>
                </a:lnTo>
                <a:lnTo>
                  <a:pt x="19" y="212"/>
                </a:lnTo>
                <a:lnTo>
                  <a:pt x="26" y="223"/>
                </a:lnTo>
                <a:lnTo>
                  <a:pt x="33" y="235"/>
                </a:lnTo>
                <a:lnTo>
                  <a:pt x="42" y="244"/>
                </a:lnTo>
                <a:lnTo>
                  <a:pt x="53" y="253"/>
                </a:lnTo>
                <a:lnTo>
                  <a:pt x="64" y="263"/>
                </a:lnTo>
                <a:lnTo>
                  <a:pt x="75" y="270"/>
                </a:lnTo>
                <a:lnTo>
                  <a:pt x="87" y="275"/>
                </a:lnTo>
                <a:lnTo>
                  <a:pt x="100" y="281"/>
                </a:lnTo>
                <a:lnTo>
                  <a:pt x="115" y="284"/>
                </a:lnTo>
                <a:lnTo>
                  <a:pt x="129" y="286"/>
                </a:lnTo>
                <a:lnTo>
                  <a:pt x="144" y="286"/>
                </a:lnTo>
                <a:lnTo>
                  <a:pt x="144" y="286"/>
                </a:lnTo>
                <a:lnTo>
                  <a:pt x="158" y="286"/>
                </a:lnTo>
                <a:lnTo>
                  <a:pt x="173" y="284"/>
                </a:lnTo>
                <a:lnTo>
                  <a:pt x="185" y="281"/>
                </a:lnTo>
                <a:lnTo>
                  <a:pt x="200" y="275"/>
                </a:lnTo>
                <a:lnTo>
                  <a:pt x="212" y="270"/>
                </a:lnTo>
                <a:lnTo>
                  <a:pt x="223" y="263"/>
                </a:lnTo>
                <a:lnTo>
                  <a:pt x="234" y="253"/>
                </a:lnTo>
                <a:lnTo>
                  <a:pt x="245" y="244"/>
                </a:lnTo>
                <a:lnTo>
                  <a:pt x="254" y="235"/>
                </a:lnTo>
                <a:lnTo>
                  <a:pt x="261" y="223"/>
                </a:lnTo>
                <a:lnTo>
                  <a:pt x="269" y="212"/>
                </a:lnTo>
                <a:lnTo>
                  <a:pt x="276" y="199"/>
                </a:lnTo>
                <a:lnTo>
                  <a:pt x="280" y="186"/>
                </a:lnTo>
                <a:lnTo>
                  <a:pt x="283" y="172"/>
                </a:lnTo>
                <a:lnTo>
                  <a:pt x="285" y="157"/>
                </a:lnTo>
                <a:lnTo>
                  <a:pt x="287" y="143"/>
                </a:lnTo>
                <a:lnTo>
                  <a:pt x="287" y="143"/>
                </a:lnTo>
                <a:lnTo>
                  <a:pt x="285" y="128"/>
                </a:lnTo>
                <a:lnTo>
                  <a:pt x="283" y="114"/>
                </a:lnTo>
                <a:lnTo>
                  <a:pt x="280" y="101"/>
                </a:lnTo>
                <a:lnTo>
                  <a:pt x="276" y="89"/>
                </a:lnTo>
                <a:lnTo>
                  <a:pt x="269" y="76"/>
                </a:lnTo>
                <a:lnTo>
                  <a:pt x="261" y="63"/>
                </a:lnTo>
                <a:lnTo>
                  <a:pt x="254" y="52"/>
                </a:lnTo>
                <a:lnTo>
                  <a:pt x="245" y="43"/>
                </a:lnTo>
                <a:lnTo>
                  <a:pt x="234" y="32"/>
                </a:lnTo>
                <a:lnTo>
                  <a:pt x="223" y="25"/>
                </a:lnTo>
                <a:lnTo>
                  <a:pt x="212" y="18"/>
                </a:lnTo>
                <a:lnTo>
                  <a:pt x="200" y="12"/>
                </a:lnTo>
                <a:lnTo>
                  <a:pt x="185" y="7"/>
                </a:lnTo>
                <a:lnTo>
                  <a:pt x="173" y="3"/>
                </a:lnTo>
                <a:lnTo>
                  <a:pt x="158" y="1"/>
                </a:lnTo>
                <a:lnTo>
                  <a:pt x="144" y="0"/>
                </a:lnTo>
                <a:lnTo>
                  <a:pt x="144" y="0"/>
                </a:lnTo>
                <a:close/>
                <a:moveTo>
                  <a:pt x="144" y="252"/>
                </a:moveTo>
                <a:lnTo>
                  <a:pt x="144" y="252"/>
                </a:lnTo>
                <a:lnTo>
                  <a:pt x="133" y="250"/>
                </a:lnTo>
                <a:lnTo>
                  <a:pt x="122" y="248"/>
                </a:lnTo>
                <a:lnTo>
                  <a:pt x="102" y="243"/>
                </a:lnTo>
                <a:lnTo>
                  <a:pt x="84" y="232"/>
                </a:lnTo>
                <a:lnTo>
                  <a:pt x="67" y="219"/>
                </a:lnTo>
                <a:lnTo>
                  <a:pt x="55" y="203"/>
                </a:lnTo>
                <a:lnTo>
                  <a:pt x="44" y="185"/>
                </a:lnTo>
                <a:lnTo>
                  <a:pt x="38" y="165"/>
                </a:lnTo>
                <a:lnTo>
                  <a:pt x="37" y="154"/>
                </a:lnTo>
                <a:lnTo>
                  <a:pt x="37" y="143"/>
                </a:lnTo>
                <a:lnTo>
                  <a:pt x="37" y="143"/>
                </a:lnTo>
                <a:lnTo>
                  <a:pt x="37" y="132"/>
                </a:lnTo>
                <a:lnTo>
                  <a:pt x="38" y="121"/>
                </a:lnTo>
                <a:lnTo>
                  <a:pt x="44" y="101"/>
                </a:lnTo>
                <a:lnTo>
                  <a:pt x="55" y="83"/>
                </a:lnTo>
                <a:lnTo>
                  <a:pt x="67" y="67"/>
                </a:lnTo>
                <a:lnTo>
                  <a:pt x="84" y="54"/>
                </a:lnTo>
                <a:lnTo>
                  <a:pt x="102" y="45"/>
                </a:lnTo>
                <a:lnTo>
                  <a:pt x="122" y="38"/>
                </a:lnTo>
                <a:lnTo>
                  <a:pt x="133" y="36"/>
                </a:lnTo>
                <a:lnTo>
                  <a:pt x="144" y="36"/>
                </a:lnTo>
                <a:lnTo>
                  <a:pt x="144" y="36"/>
                </a:lnTo>
                <a:lnTo>
                  <a:pt x="154" y="36"/>
                </a:lnTo>
                <a:lnTo>
                  <a:pt x="165" y="38"/>
                </a:lnTo>
                <a:lnTo>
                  <a:pt x="185" y="45"/>
                </a:lnTo>
                <a:lnTo>
                  <a:pt x="203" y="54"/>
                </a:lnTo>
                <a:lnTo>
                  <a:pt x="220" y="67"/>
                </a:lnTo>
                <a:lnTo>
                  <a:pt x="232" y="83"/>
                </a:lnTo>
                <a:lnTo>
                  <a:pt x="241" y="101"/>
                </a:lnTo>
                <a:lnTo>
                  <a:pt x="249" y="121"/>
                </a:lnTo>
                <a:lnTo>
                  <a:pt x="251" y="132"/>
                </a:lnTo>
                <a:lnTo>
                  <a:pt x="251" y="143"/>
                </a:lnTo>
                <a:lnTo>
                  <a:pt x="251" y="143"/>
                </a:lnTo>
                <a:lnTo>
                  <a:pt x="251" y="154"/>
                </a:lnTo>
                <a:lnTo>
                  <a:pt x="249" y="165"/>
                </a:lnTo>
                <a:lnTo>
                  <a:pt x="241" y="185"/>
                </a:lnTo>
                <a:lnTo>
                  <a:pt x="232" y="203"/>
                </a:lnTo>
                <a:lnTo>
                  <a:pt x="220" y="219"/>
                </a:lnTo>
                <a:lnTo>
                  <a:pt x="203" y="232"/>
                </a:lnTo>
                <a:lnTo>
                  <a:pt x="185" y="243"/>
                </a:lnTo>
                <a:lnTo>
                  <a:pt x="165" y="248"/>
                </a:lnTo>
                <a:lnTo>
                  <a:pt x="154" y="250"/>
                </a:lnTo>
                <a:lnTo>
                  <a:pt x="144" y="252"/>
                </a:lnTo>
                <a:lnTo>
                  <a:pt x="144" y="252"/>
                </a:lnTo>
                <a:close/>
                <a:moveTo>
                  <a:pt x="232" y="143"/>
                </a:moveTo>
                <a:lnTo>
                  <a:pt x="232" y="143"/>
                </a:lnTo>
                <a:lnTo>
                  <a:pt x="231" y="150"/>
                </a:lnTo>
                <a:lnTo>
                  <a:pt x="227" y="156"/>
                </a:lnTo>
                <a:lnTo>
                  <a:pt x="222" y="159"/>
                </a:lnTo>
                <a:lnTo>
                  <a:pt x="214" y="161"/>
                </a:lnTo>
                <a:lnTo>
                  <a:pt x="144" y="161"/>
                </a:lnTo>
                <a:lnTo>
                  <a:pt x="144" y="161"/>
                </a:lnTo>
                <a:lnTo>
                  <a:pt x="136" y="159"/>
                </a:lnTo>
                <a:lnTo>
                  <a:pt x="131" y="156"/>
                </a:lnTo>
                <a:lnTo>
                  <a:pt x="127" y="150"/>
                </a:lnTo>
                <a:lnTo>
                  <a:pt x="125" y="143"/>
                </a:lnTo>
                <a:lnTo>
                  <a:pt x="125" y="72"/>
                </a:lnTo>
                <a:lnTo>
                  <a:pt x="125" y="72"/>
                </a:lnTo>
                <a:lnTo>
                  <a:pt x="127" y="65"/>
                </a:lnTo>
                <a:lnTo>
                  <a:pt x="131" y="60"/>
                </a:lnTo>
                <a:lnTo>
                  <a:pt x="136" y="56"/>
                </a:lnTo>
                <a:lnTo>
                  <a:pt x="144" y="54"/>
                </a:lnTo>
                <a:lnTo>
                  <a:pt x="144" y="54"/>
                </a:lnTo>
                <a:lnTo>
                  <a:pt x="151" y="56"/>
                </a:lnTo>
                <a:lnTo>
                  <a:pt x="156" y="60"/>
                </a:lnTo>
                <a:lnTo>
                  <a:pt x="160" y="65"/>
                </a:lnTo>
                <a:lnTo>
                  <a:pt x="162" y="72"/>
                </a:lnTo>
                <a:lnTo>
                  <a:pt x="162" y="125"/>
                </a:lnTo>
                <a:lnTo>
                  <a:pt x="214" y="125"/>
                </a:lnTo>
                <a:lnTo>
                  <a:pt x="214" y="125"/>
                </a:lnTo>
                <a:lnTo>
                  <a:pt x="222" y="127"/>
                </a:lnTo>
                <a:lnTo>
                  <a:pt x="227" y="130"/>
                </a:lnTo>
                <a:lnTo>
                  <a:pt x="231" y="136"/>
                </a:lnTo>
                <a:lnTo>
                  <a:pt x="232" y="143"/>
                </a:lnTo>
                <a:lnTo>
                  <a:pt x="232" y="143"/>
                </a:lnTo>
                <a:close/>
              </a:path>
            </a:pathLst>
          </a:custGeom>
          <a:solidFill>
            <a:schemeClr val="bg1"/>
          </a:solidFill>
          <a:ln w="9525">
            <a:noFill/>
            <a:round/>
          </a:ln>
        </p:spPr>
        <p:txBody>
          <a:bodyPr lIns="162560" tIns="81280" rIns="162560" bIns="81280"/>
          <a:lstStyle/>
          <a:p>
            <a:pPr defTabSz="1219200">
              <a:defRPr/>
            </a:pPr>
            <a:endParaRPr lang="en-US" sz="4265">
              <a:solidFill>
                <a:prstClr val="black"/>
              </a:solidFill>
              <a:cs typeface="+mn-ea"/>
              <a:sym typeface="+mn-lt"/>
            </a:endParaRPr>
          </a:p>
        </p:txBody>
      </p:sp>
      <p:sp>
        <p:nvSpPr>
          <p:cNvPr id="58" name="Freeform 106"/>
          <p:cNvSpPr>
            <a:spLocks noEditPoints="1"/>
          </p:cNvSpPr>
          <p:nvPr/>
        </p:nvSpPr>
        <p:spPr bwMode="auto">
          <a:xfrm>
            <a:off x="1952625" y="2376805"/>
            <a:ext cx="393065" cy="292100"/>
          </a:xfrm>
          <a:custGeom>
            <a:avLst/>
            <a:gdLst/>
            <a:ahLst/>
            <a:cxnLst>
              <a:cxn ang="0">
                <a:pos x="41" y="0"/>
              </a:cxn>
              <a:cxn ang="0">
                <a:pos x="34" y="0"/>
              </a:cxn>
              <a:cxn ang="0">
                <a:pos x="18" y="7"/>
              </a:cxn>
              <a:cxn ang="0">
                <a:pos x="7" y="18"/>
              </a:cxn>
              <a:cxn ang="0">
                <a:pos x="0" y="33"/>
              </a:cxn>
              <a:cxn ang="0">
                <a:pos x="0" y="214"/>
              </a:cxn>
              <a:cxn ang="0">
                <a:pos x="0" y="221"/>
              </a:cxn>
              <a:cxn ang="0">
                <a:pos x="7" y="237"/>
              </a:cxn>
              <a:cxn ang="0">
                <a:pos x="18" y="248"/>
              </a:cxn>
              <a:cxn ang="0">
                <a:pos x="34" y="256"/>
              </a:cxn>
              <a:cxn ang="0">
                <a:pos x="299" y="256"/>
              </a:cxn>
              <a:cxn ang="0">
                <a:pos x="308" y="256"/>
              </a:cxn>
              <a:cxn ang="0">
                <a:pos x="322" y="248"/>
              </a:cxn>
              <a:cxn ang="0">
                <a:pos x="335" y="237"/>
              </a:cxn>
              <a:cxn ang="0">
                <a:pos x="340" y="221"/>
              </a:cxn>
              <a:cxn ang="0">
                <a:pos x="342" y="42"/>
              </a:cxn>
              <a:cxn ang="0">
                <a:pos x="340" y="33"/>
              </a:cxn>
              <a:cxn ang="0">
                <a:pos x="335" y="18"/>
              </a:cxn>
              <a:cxn ang="0">
                <a:pos x="322" y="7"/>
              </a:cxn>
              <a:cxn ang="0">
                <a:pos x="308" y="0"/>
              </a:cxn>
              <a:cxn ang="0">
                <a:pos x="299" y="0"/>
              </a:cxn>
              <a:cxn ang="0">
                <a:pos x="319" y="36"/>
              </a:cxn>
              <a:cxn ang="0">
                <a:pos x="320" y="42"/>
              </a:cxn>
              <a:cxn ang="0">
                <a:pos x="320" y="214"/>
              </a:cxn>
              <a:cxn ang="0">
                <a:pos x="228" y="114"/>
              </a:cxn>
              <a:cxn ang="0">
                <a:pos x="299" y="20"/>
              </a:cxn>
              <a:cxn ang="0">
                <a:pos x="170" y="134"/>
              </a:cxn>
              <a:cxn ang="0">
                <a:pos x="38" y="22"/>
              </a:cxn>
              <a:cxn ang="0">
                <a:pos x="299" y="20"/>
              </a:cxn>
              <a:cxn ang="0">
                <a:pos x="21" y="218"/>
              </a:cxn>
              <a:cxn ang="0">
                <a:pos x="21" y="42"/>
              </a:cxn>
              <a:cxn ang="0">
                <a:pos x="21" y="36"/>
              </a:cxn>
              <a:cxn ang="0">
                <a:pos x="21" y="218"/>
              </a:cxn>
              <a:cxn ang="0">
                <a:pos x="41" y="234"/>
              </a:cxn>
              <a:cxn ang="0">
                <a:pos x="128" y="127"/>
              </a:cxn>
              <a:cxn ang="0">
                <a:pos x="163" y="158"/>
              </a:cxn>
              <a:cxn ang="0">
                <a:pos x="170" y="160"/>
              </a:cxn>
              <a:cxn ang="0">
                <a:pos x="174" y="160"/>
              </a:cxn>
              <a:cxn ang="0">
                <a:pos x="212" y="127"/>
              </a:cxn>
              <a:cxn ang="0">
                <a:pos x="306" y="234"/>
              </a:cxn>
              <a:cxn ang="0">
                <a:pos x="41" y="234"/>
              </a:cxn>
            </a:cxnLst>
            <a:rect l="0" t="0" r="r" b="b"/>
            <a:pathLst>
              <a:path w="342" h="256">
                <a:moveTo>
                  <a:pt x="299" y="0"/>
                </a:moveTo>
                <a:lnTo>
                  <a:pt x="41" y="0"/>
                </a:lnTo>
                <a:lnTo>
                  <a:pt x="41" y="0"/>
                </a:lnTo>
                <a:lnTo>
                  <a:pt x="34" y="0"/>
                </a:lnTo>
                <a:lnTo>
                  <a:pt x="25" y="2"/>
                </a:lnTo>
                <a:lnTo>
                  <a:pt x="18" y="7"/>
                </a:lnTo>
                <a:lnTo>
                  <a:pt x="12" y="11"/>
                </a:lnTo>
                <a:lnTo>
                  <a:pt x="7" y="18"/>
                </a:lnTo>
                <a:lnTo>
                  <a:pt x="3" y="25"/>
                </a:lnTo>
                <a:lnTo>
                  <a:pt x="0" y="33"/>
                </a:lnTo>
                <a:lnTo>
                  <a:pt x="0" y="42"/>
                </a:lnTo>
                <a:lnTo>
                  <a:pt x="0" y="214"/>
                </a:lnTo>
                <a:lnTo>
                  <a:pt x="0" y="214"/>
                </a:lnTo>
                <a:lnTo>
                  <a:pt x="0" y="221"/>
                </a:lnTo>
                <a:lnTo>
                  <a:pt x="3" y="230"/>
                </a:lnTo>
                <a:lnTo>
                  <a:pt x="7" y="237"/>
                </a:lnTo>
                <a:lnTo>
                  <a:pt x="12" y="243"/>
                </a:lnTo>
                <a:lnTo>
                  <a:pt x="18" y="248"/>
                </a:lnTo>
                <a:lnTo>
                  <a:pt x="25" y="252"/>
                </a:lnTo>
                <a:lnTo>
                  <a:pt x="34" y="256"/>
                </a:lnTo>
                <a:lnTo>
                  <a:pt x="41" y="256"/>
                </a:lnTo>
                <a:lnTo>
                  <a:pt x="299" y="256"/>
                </a:lnTo>
                <a:lnTo>
                  <a:pt x="299" y="256"/>
                </a:lnTo>
                <a:lnTo>
                  <a:pt x="308" y="256"/>
                </a:lnTo>
                <a:lnTo>
                  <a:pt x="315" y="252"/>
                </a:lnTo>
                <a:lnTo>
                  <a:pt x="322" y="248"/>
                </a:lnTo>
                <a:lnTo>
                  <a:pt x="330" y="243"/>
                </a:lnTo>
                <a:lnTo>
                  <a:pt x="335" y="237"/>
                </a:lnTo>
                <a:lnTo>
                  <a:pt x="339" y="230"/>
                </a:lnTo>
                <a:lnTo>
                  <a:pt x="340" y="221"/>
                </a:lnTo>
                <a:lnTo>
                  <a:pt x="342" y="214"/>
                </a:lnTo>
                <a:lnTo>
                  <a:pt x="342" y="42"/>
                </a:lnTo>
                <a:lnTo>
                  <a:pt x="342" y="42"/>
                </a:lnTo>
                <a:lnTo>
                  <a:pt x="340" y="33"/>
                </a:lnTo>
                <a:lnTo>
                  <a:pt x="339" y="25"/>
                </a:lnTo>
                <a:lnTo>
                  <a:pt x="335" y="18"/>
                </a:lnTo>
                <a:lnTo>
                  <a:pt x="330" y="11"/>
                </a:lnTo>
                <a:lnTo>
                  <a:pt x="322" y="7"/>
                </a:lnTo>
                <a:lnTo>
                  <a:pt x="315" y="2"/>
                </a:lnTo>
                <a:lnTo>
                  <a:pt x="308" y="0"/>
                </a:lnTo>
                <a:lnTo>
                  <a:pt x="299" y="0"/>
                </a:lnTo>
                <a:lnTo>
                  <a:pt x="299" y="0"/>
                </a:lnTo>
                <a:close/>
                <a:moveTo>
                  <a:pt x="228" y="114"/>
                </a:moveTo>
                <a:lnTo>
                  <a:pt x="319" y="36"/>
                </a:lnTo>
                <a:lnTo>
                  <a:pt x="319" y="36"/>
                </a:lnTo>
                <a:lnTo>
                  <a:pt x="320" y="42"/>
                </a:lnTo>
                <a:lnTo>
                  <a:pt x="320" y="214"/>
                </a:lnTo>
                <a:lnTo>
                  <a:pt x="320" y="214"/>
                </a:lnTo>
                <a:lnTo>
                  <a:pt x="320" y="218"/>
                </a:lnTo>
                <a:lnTo>
                  <a:pt x="228" y="114"/>
                </a:lnTo>
                <a:close/>
                <a:moveTo>
                  <a:pt x="299" y="20"/>
                </a:moveTo>
                <a:lnTo>
                  <a:pt x="299" y="20"/>
                </a:lnTo>
                <a:lnTo>
                  <a:pt x="302" y="22"/>
                </a:lnTo>
                <a:lnTo>
                  <a:pt x="170" y="134"/>
                </a:lnTo>
                <a:lnTo>
                  <a:pt x="38" y="22"/>
                </a:lnTo>
                <a:lnTo>
                  <a:pt x="38" y="22"/>
                </a:lnTo>
                <a:lnTo>
                  <a:pt x="41" y="20"/>
                </a:lnTo>
                <a:lnTo>
                  <a:pt x="299" y="20"/>
                </a:lnTo>
                <a:close/>
                <a:moveTo>
                  <a:pt x="21" y="218"/>
                </a:moveTo>
                <a:lnTo>
                  <a:pt x="21" y="218"/>
                </a:lnTo>
                <a:lnTo>
                  <a:pt x="21" y="214"/>
                </a:lnTo>
                <a:lnTo>
                  <a:pt x="21" y="42"/>
                </a:lnTo>
                <a:lnTo>
                  <a:pt x="21" y="42"/>
                </a:lnTo>
                <a:lnTo>
                  <a:pt x="21" y="36"/>
                </a:lnTo>
                <a:lnTo>
                  <a:pt x="112" y="114"/>
                </a:lnTo>
                <a:lnTo>
                  <a:pt x="21" y="218"/>
                </a:lnTo>
                <a:close/>
                <a:moveTo>
                  <a:pt x="41" y="234"/>
                </a:moveTo>
                <a:lnTo>
                  <a:pt x="41" y="234"/>
                </a:lnTo>
                <a:lnTo>
                  <a:pt x="36" y="234"/>
                </a:lnTo>
                <a:lnTo>
                  <a:pt x="128" y="127"/>
                </a:lnTo>
                <a:lnTo>
                  <a:pt x="163" y="158"/>
                </a:lnTo>
                <a:lnTo>
                  <a:pt x="163" y="158"/>
                </a:lnTo>
                <a:lnTo>
                  <a:pt x="166" y="160"/>
                </a:lnTo>
                <a:lnTo>
                  <a:pt x="170" y="160"/>
                </a:lnTo>
                <a:lnTo>
                  <a:pt x="170" y="160"/>
                </a:lnTo>
                <a:lnTo>
                  <a:pt x="174" y="160"/>
                </a:lnTo>
                <a:lnTo>
                  <a:pt x="177" y="158"/>
                </a:lnTo>
                <a:lnTo>
                  <a:pt x="212" y="127"/>
                </a:lnTo>
                <a:lnTo>
                  <a:pt x="306" y="234"/>
                </a:lnTo>
                <a:lnTo>
                  <a:pt x="306" y="234"/>
                </a:lnTo>
                <a:lnTo>
                  <a:pt x="299" y="234"/>
                </a:lnTo>
                <a:lnTo>
                  <a:pt x="41" y="234"/>
                </a:lnTo>
                <a:close/>
              </a:path>
            </a:pathLst>
          </a:custGeom>
          <a:solidFill>
            <a:schemeClr val="bg1"/>
          </a:solidFill>
          <a:ln w="9525">
            <a:noFill/>
            <a:round/>
          </a:ln>
        </p:spPr>
        <p:txBody>
          <a:bodyPr lIns="162560" tIns="81280" rIns="162560" bIns="81280"/>
          <a:lstStyle/>
          <a:p>
            <a:pPr defTabSz="1219200">
              <a:defRPr/>
            </a:pPr>
            <a:endParaRPr lang="en-US" sz="4265">
              <a:solidFill>
                <a:prstClr val="black"/>
              </a:solidFill>
              <a:cs typeface="+mn-ea"/>
              <a:sym typeface="+mn-lt"/>
            </a:endParaRPr>
          </a:p>
        </p:txBody>
      </p:sp>
      <p:sp>
        <p:nvSpPr>
          <p:cNvPr id="71" name="Freeform 13"/>
          <p:cNvSpPr>
            <a:spLocks noEditPoints="1"/>
          </p:cNvSpPr>
          <p:nvPr/>
        </p:nvSpPr>
        <p:spPr bwMode="auto">
          <a:xfrm>
            <a:off x="8116570" y="2292350"/>
            <a:ext cx="384810" cy="353060"/>
          </a:xfrm>
          <a:custGeom>
            <a:avLst/>
            <a:gdLst>
              <a:gd name="T0" fmla="*/ 53 w 110"/>
              <a:gd name="T1" fmla="*/ 85 h 101"/>
              <a:gd name="T2" fmla="*/ 18 w 110"/>
              <a:gd name="T3" fmla="*/ 74 h 101"/>
              <a:gd name="T4" fmla="*/ 18 w 110"/>
              <a:gd name="T5" fmla="*/ 2 h 101"/>
              <a:gd name="T6" fmla="*/ 53 w 110"/>
              <a:gd name="T7" fmla="*/ 12 h 101"/>
              <a:gd name="T8" fmla="*/ 53 w 110"/>
              <a:gd name="T9" fmla="*/ 85 h 101"/>
              <a:gd name="T10" fmla="*/ 49 w 110"/>
              <a:gd name="T11" fmla="*/ 99 h 101"/>
              <a:gd name="T12" fmla="*/ 5 w 110"/>
              <a:gd name="T13" fmla="*/ 96 h 101"/>
              <a:gd name="T14" fmla="*/ 0 w 110"/>
              <a:gd name="T15" fmla="*/ 96 h 101"/>
              <a:gd name="T16" fmla="*/ 0 w 110"/>
              <a:gd name="T17" fmla="*/ 14 h 101"/>
              <a:gd name="T18" fmla="*/ 5 w 110"/>
              <a:gd name="T19" fmla="*/ 14 h 101"/>
              <a:gd name="T20" fmla="*/ 5 w 110"/>
              <a:gd name="T21" fmla="*/ 87 h 101"/>
              <a:gd name="T22" fmla="*/ 49 w 110"/>
              <a:gd name="T23" fmla="*/ 94 h 101"/>
              <a:gd name="T24" fmla="*/ 49 w 110"/>
              <a:gd name="T25" fmla="*/ 92 h 101"/>
              <a:gd name="T26" fmla="*/ 14 w 110"/>
              <a:gd name="T27" fmla="*/ 83 h 101"/>
              <a:gd name="T28" fmla="*/ 10 w 110"/>
              <a:gd name="T29" fmla="*/ 83 h 101"/>
              <a:gd name="T30" fmla="*/ 10 w 110"/>
              <a:gd name="T31" fmla="*/ 10 h 101"/>
              <a:gd name="T32" fmla="*/ 14 w 110"/>
              <a:gd name="T33" fmla="*/ 10 h 101"/>
              <a:gd name="T34" fmla="*/ 14 w 110"/>
              <a:gd name="T35" fmla="*/ 78 h 101"/>
              <a:gd name="T36" fmla="*/ 52 w 110"/>
              <a:gd name="T37" fmla="*/ 90 h 101"/>
              <a:gd name="T38" fmla="*/ 58 w 110"/>
              <a:gd name="T39" fmla="*/ 90 h 101"/>
              <a:gd name="T40" fmla="*/ 96 w 110"/>
              <a:gd name="T41" fmla="*/ 78 h 101"/>
              <a:gd name="T42" fmla="*/ 96 w 110"/>
              <a:gd name="T43" fmla="*/ 10 h 101"/>
              <a:gd name="T44" fmla="*/ 100 w 110"/>
              <a:gd name="T45" fmla="*/ 10 h 101"/>
              <a:gd name="T46" fmla="*/ 100 w 110"/>
              <a:gd name="T47" fmla="*/ 83 h 101"/>
              <a:gd name="T48" fmla="*/ 96 w 110"/>
              <a:gd name="T49" fmla="*/ 83 h 101"/>
              <a:gd name="T50" fmla="*/ 61 w 110"/>
              <a:gd name="T51" fmla="*/ 92 h 101"/>
              <a:gd name="T52" fmla="*/ 61 w 110"/>
              <a:gd name="T53" fmla="*/ 94 h 101"/>
              <a:gd name="T54" fmla="*/ 105 w 110"/>
              <a:gd name="T55" fmla="*/ 87 h 101"/>
              <a:gd name="T56" fmla="*/ 105 w 110"/>
              <a:gd name="T57" fmla="*/ 14 h 101"/>
              <a:gd name="T58" fmla="*/ 110 w 110"/>
              <a:gd name="T59" fmla="*/ 14 h 101"/>
              <a:gd name="T60" fmla="*/ 110 w 110"/>
              <a:gd name="T61" fmla="*/ 96 h 101"/>
              <a:gd name="T62" fmla="*/ 105 w 110"/>
              <a:gd name="T63" fmla="*/ 96 h 101"/>
              <a:gd name="T64" fmla="*/ 61 w 110"/>
              <a:gd name="T65" fmla="*/ 99 h 101"/>
              <a:gd name="T66" fmla="*/ 49 w 110"/>
              <a:gd name="T67" fmla="*/ 99 h 101"/>
              <a:gd name="T68" fmla="*/ 57 w 110"/>
              <a:gd name="T69" fmla="*/ 85 h 101"/>
              <a:gd name="T70" fmla="*/ 93 w 110"/>
              <a:gd name="T71" fmla="*/ 74 h 101"/>
              <a:gd name="T72" fmla="*/ 93 w 110"/>
              <a:gd name="T73" fmla="*/ 2 h 101"/>
              <a:gd name="T74" fmla="*/ 57 w 110"/>
              <a:gd name="T75" fmla="*/ 12 h 101"/>
              <a:gd name="T76" fmla="*/ 57 w 110"/>
              <a:gd name="T77" fmla="*/ 85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0" h="101">
                <a:moveTo>
                  <a:pt x="53" y="85"/>
                </a:moveTo>
                <a:cubicBezTo>
                  <a:pt x="43" y="76"/>
                  <a:pt x="31" y="73"/>
                  <a:pt x="18" y="74"/>
                </a:cubicBezTo>
                <a:cubicBezTo>
                  <a:pt x="18" y="50"/>
                  <a:pt x="18" y="26"/>
                  <a:pt x="18" y="2"/>
                </a:cubicBezTo>
                <a:cubicBezTo>
                  <a:pt x="32" y="0"/>
                  <a:pt x="45" y="4"/>
                  <a:pt x="53" y="12"/>
                </a:cubicBezTo>
                <a:cubicBezTo>
                  <a:pt x="53" y="36"/>
                  <a:pt x="53" y="61"/>
                  <a:pt x="53" y="85"/>
                </a:cubicBezTo>
                <a:close/>
                <a:moveTo>
                  <a:pt x="49" y="99"/>
                </a:moveTo>
                <a:cubicBezTo>
                  <a:pt x="40" y="95"/>
                  <a:pt x="22" y="93"/>
                  <a:pt x="5" y="96"/>
                </a:cubicBezTo>
                <a:cubicBezTo>
                  <a:pt x="0" y="96"/>
                  <a:pt x="0" y="96"/>
                  <a:pt x="0" y="96"/>
                </a:cubicBezTo>
                <a:cubicBezTo>
                  <a:pt x="0" y="14"/>
                  <a:pt x="0" y="14"/>
                  <a:pt x="0" y="14"/>
                </a:cubicBezTo>
                <a:cubicBezTo>
                  <a:pt x="5" y="14"/>
                  <a:pt x="5" y="14"/>
                  <a:pt x="5" y="14"/>
                </a:cubicBezTo>
                <a:cubicBezTo>
                  <a:pt x="5" y="87"/>
                  <a:pt x="5" y="87"/>
                  <a:pt x="5" y="87"/>
                </a:cubicBezTo>
                <a:cubicBezTo>
                  <a:pt x="21" y="86"/>
                  <a:pt x="37" y="86"/>
                  <a:pt x="49" y="94"/>
                </a:cubicBezTo>
                <a:cubicBezTo>
                  <a:pt x="49" y="94"/>
                  <a:pt x="49" y="93"/>
                  <a:pt x="49" y="92"/>
                </a:cubicBezTo>
                <a:cubicBezTo>
                  <a:pt x="41" y="86"/>
                  <a:pt x="32" y="83"/>
                  <a:pt x="14" y="83"/>
                </a:cubicBezTo>
                <a:cubicBezTo>
                  <a:pt x="10" y="83"/>
                  <a:pt x="10" y="83"/>
                  <a:pt x="10" y="83"/>
                </a:cubicBezTo>
                <a:cubicBezTo>
                  <a:pt x="10" y="10"/>
                  <a:pt x="10" y="10"/>
                  <a:pt x="10" y="10"/>
                </a:cubicBezTo>
                <a:cubicBezTo>
                  <a:pt x="14" y="10"/>
                  <a:pt x="14" y="10"/>
                  <a:pt x="14" y="10"/>
                </a:cubicBezTo>
                <a:cubicBezTo>
                  <a:pt x="14" y="78"/>
                  <a:pt x="14" y="78"/>
                  <a:pt x="14" y="78"/>
                </a:cubicBezTo>
                <a:cubicBezTo>
                  <a:pt x="30" y="76"/>
                  <a:pt x="45" y="81"/>
                  <a:pt x="52" y="90"/>
                </a:cubicBezTo>
                <a:cubicBezTo>
                  <a:pt x="54" y="89"/>
                  <a:pt x="56" y="89"/>
                  <a:pt x="58" y="90"/>
                </a:cubicBezTo>
                <a:cubicBezTo>
                  <a:pt x="65" y="81"/>
                  <a:pt x="80" y="76"/>
                  <a:pt x="96" y="78"/>
                </a:cubicBezTo>
                <a:cubicBezTo>
                  <a:pt x="96" y="10"/>
                  <a:pt x="96" y="10"/>
                  <a:pt x="96" y="10"/>
                </a:cubicBezTo>
                <a:cubicBezTo>
                  <a:pt x="100" y="10"/>
                  <a:pt x="100" y="10"/>
                  <a:pt x="100" y="10"/>
                </a:cubicBezTo>
                <a:cubicBezTo>
                  <a:pt x="100" y="83"/>
                  <a:pt x="100" y="83"/>
                  <a:pt x="100" y="83"/>
                </a:cubicBezTo>
                <a:cubicBezTo>
                  <a:pt x="96" y="83"/>
                  <a:pt x="96" y="83"/>
                  <a:pt x="96" y="83"/>
                </a:cubicBezTo>
                <a:cubicBezTo>
                  <a:pt x="78" y="83"/>
                  <a:pt x="69" y="86"/>
                  <a:pt x="61" y="92"/>
                </a:cubicBezTo>
                <a:cubicBezTo>
                  <a:pt x="61" y="93"/>
                  <a:pt x="61" y="94"/>
                  <a:pt x="61" y="94"/>
                </a:cubicBezTo>
                <a:cubicBezTo>
                  <a:pt x="74" y="86"/>
                  <a:pt x="89" y="86"/>
                  <a:pt x="105" y="87"/>
                </a:cubicBezTo>
                <a:cubicBezTo>
                  <a:pt x="105" y="14"/>
                  <a:pt x="105" y="14"/>
                  <a:pt x="105" y="14"/>
                </a:cubicBezTo>
                <a:cubicBezTo>
                  <a:pt x="110" y="14"/>
                  <a:pt x="110" y="14"/>
                  <a:pt x="110" y="14"/>
                </a:cubicBezTo>
                <a:cubicBezTo>
                  <a:pt x="110" y="96"/>
                  <a:pt x="110" y="96"/>
                  <a:pt x="110" y="96"/>
                </a:cubicBezTo>
                <a:cubicBezTo>
                  <a:pt x="105" y="96"/>
                  <a:pt x="105" y="96"/>
                  <a:pt x="105" y="96"/>
                </a:cubicBezTo>
                <a:cubicBezTo>
                  <a:pt x="89" y="93"/>
                  <a:pt x="70" y="95"/>
                  <a:pt x="61" y="99"/>
                </a:cubicBezTo>
                <a:cubicBezTo>
                  <a:pt x="61" y="101"/>
                  <a:pt x="49" y="101"/>
                  <a:pt x="49" y="99"/>
                </a:cubicBezTo>
                <a:close/>
                <a:moveTo>
                  <a:pt x="57" y="85"/>
                </a:moveTo>
                <a:cubicBezTo>
                  <a:pt x="67" y="76"/>
                  <a:pt x="79" y="73"/>
                  <a:pt x="93" y="74"/>
                </a:cubicBezTo>
                <a:cubicBezTo>
                  <a:pt x="93" y="50"/>
                  <a:pt x="93" y="26"/>
                  <a:pt x="93" y="2"/>
                </a:cubicBezTo>
                <a:cubicBezTo>
                  <a:pt x="78" y="0"/>
                  <a:pt x="66" y="4"/>
                  <a:pt x="57" y="12"/>
                </a:cubicBezTo>
                <a:cubicBezTo>
                  <a:pt x="57" y="36"/>
                  <a:pt x="57" y="61"/>
                  <a:pt x="57" y="85"/>
                </a:cubicBezTo>
                <a:close/>
              </a:path>
            </a:pathLst>
          </a:custGeom>
          <a:solidFill>
            <a:schemeClr val="bg1"/>
          </a:solidFill>
          <a:ln>
            <a:noFill/>
          </a:ln>
        </p:spPr>
        <p:txBody>
          <a:bodyPr vert="horz" wrap="square" lIns="121920" tIns="60960" rIns="121920" bIns="60960" numCol="1" anchor="t" anchorCtr="0" compatLnSpc="1"/>
          <a:lstStyle/>
          <a:p>
            <a:pPr defTabSz="1219200">
              <a:defRPr/>
            </a:pPr>
            <a:endParaRPr lang="zh-CN" altLang="en-US" sz="2400">
              <a:solidFill>
                <a:srgbClr val="25282B"/>
              </a:solidFill>
              <a:cs typeface="+mn-ea"/>
              <a:sym typeface="+mn-lt"/>
            </a:endParaRPr>
          </a:p>
        </p:txBody>
      </p:sp>
      <p:sp>
        <p:nvSpPr>
          <p:cNvPr id="72" name="Freeform 53"/>
          <p:cNvSpPr>
            <a:spLocks noEditPoints="1"/>
          </p:cNvSpPr>
          <p:nvPr/>
        </p:nvSpPr>
        <p:spPr bwMode="auto">
          <a:xfrm>
            <a:off x="6071870" y="2295525"/>
            <a:ext cx="377825" cy="355600"/>
          </a:xfrm>
          <a:custGeom>
            <a:avLst/>
            <a:gdLst>
              <a:gd name="T0" fmla="*/ 38 w 128"/>
              <a:gd name="T1" fmla="*/ 99 h 120"/>
              <a:gd name="T2" fmla="*/ 55 w 128"/>
              <a:gd name="T3" fmla="*/ 99 h 120"/>
              <a:gd name="T4" fmla="*/ 55 w 128"/>
              <a:gd name="T5" fmla="*/ 103 h 120"/>
              <a:gd name="T6" fmla="*/ 38 w 128"/>
              <a:gd name="T7" fmla="*/ 103 h 120"/>
              <a:gd name="T8" fmla="*/ 38 w 128"/>
              <a:gd name="T9" fmla="*/ 99 h 120"/>
              <a:gd name="T10" fmla="*/ 88 w 128"/>
              <a:gd name="T11" fmla="*/ 98 h 120"/>
              <a:gd name="T12" fmla="*/ 60 w 128"/>
              <a:gd name="T13" fmla="*/ 103 h 120"/>
              <a:gd name="T14" fmla="*/ 65 w 128"/>
              <a:gd name="T15" fmla="*/ 76 h 120"/>
              <a:gd name="T16" fmla="*/ 105 w 128"/>
              <a:gd name="T17" fmla="*/ 35 h 120"/>
              <a:gd name="T18" fmla="*/ 128 w 128"/>
              <a:gd name="T19" fmla="*/ 57 h 120"/>
              <a:gd name="T20" fmla="*/ 88 w 128"/>
              <a:gd name="T21" fmla="*/ 98 h 120"/>
              <a:gd name="T22" fmla="*/ 83 w 128"/>
              <a:gd name="T23" fmla="*/ 87 h 120"/>
              <a:gd name="T24" fmla="*/ 117 w 128"/>
              <a:gd name="T25" fmla="*/ 52 h 120"/>
              <a:gd name="T26" fmla="*/ 114 w 128"/>
              <a:gd name="T27" fmla="*/ 49 h 120"/>
              <a:gd name="T28" fmla="*/ 80 w 128"/>
              <a:gd name="T29" fmla="*/ 84 h 120"/>
              <a:gd name="T30" fmla="*/ 83 w 128"/>
              <a:gd name="T31" fmla="*/ 87 h 120"/>
              <a:gd name="T32" fmla="*/ 85 w 128"/>
              <a:gd name="T33" fmla="*/ 95 h 120"/>
              <a:gd name="T34" fmla="*/ 73 w 128"/>
              <a:gd name="T35" fmla="*/ 97 h 120"/>
              <a:gd name="T36" fmla="*/ 66 w 128"/>
              <a:gd name="T37" fmla="*/ 90 h 120"/>
              <a:gd name="T38" fmla="*/ 68 w 128"/>
              <a:gd name="T39" fmla="*/ 78 h 120"/>
              <a:gd name="T40" fmla="*/ 85 w 128"/>
              <a:gd name="T41" fmla="*/ 95 h 120"/>
              <a:gd name="T42" fmla="*/ 74 w 128"/>
              <a:gd name="T43" fmla="*/ 78 h 120"/>
              <a:gd name="T44" fmla="*/ 108 w 128"/>
              <a:gd name="T45" fmla="*/ 43 h 120"/>
              <a:gd name="T46" fmla="*/ 106 w 128"/>
              <a:gd name="T47" fmla="*/ 40 h 120"/>
              <a:gd name="T48" fmla="*/ 71 w 128"/>
              <a:gd name="T49" fmla="*/ 76 h 120"/>
              <a:gd name="T50" fmla="*/ 74 w 128"/>
              <a:gd name="T51" fmla="*/ 78 h 120"/>
              <a:gd name="T52" fmla="*/ 3 w 128"/>
              <a:gd name="T53" fmla="*/ 120 h 120"/>
              <a:gd name="T54" fmla="*/ 92 w 128"/>
              <a:gd name="T55" fmla="*/ 120 h 120"/>
              <a:gd name="T56" fmla="*/ 96 w 128"/>
              <a:gd name="T57" fmla="*/ 120 h 120"/>
              <a:gd name="T58" fmla="*/ 96 w 128"/>
              <a:gd name="T59" fmla="*/ 117 h 120"/>
              <a:gd name="T60" fmla="*/ 96 w 128"/>
              <a:gd name="T61" fmla="*/ 96 h 120"/>
              <a:gd name="T62" fmla="*/ 89 w 128"/>
              <a:gd name="T63" fmla="*/ 103 h 120"/>
              <a:gd name="T64" fmla="*/ 89 w 128"/>
              <a:gd name="T65" fmla="*/ 114 h 120"/>
              <a:gd name="T66" fmla="*/ 7 w 128"/>
              <a:gd name="T67" fmla="*/ 114 h 120"/>
              <a:gd name="T68" fmla="*/ 7 w 128"/>
              <a:gd name="T69" fmla="*/ 49 h 120"/>
              <a:gd name="T70" fmla="*/ 45 w 128"/>
              <a:gd name="T71" fmla="*/ 49 h 120"/>
              <a:gd name="T72" fmla="*/ 47 w 128"/>
              <a:gd name="T73" fmla="*/ 46 h 120"/>
              <a:gd name="T74" fmla="*/ 47 w 128"/>
              <a:gd name="T75" fmla="*/ 7 h 120"/>
              <a:gd name="T76" fmla="*/ 89 w 128"/>
              <a:gd name="T77" fmla="*/ 7 h 120"/>
              <a:gd name="T78" fmla="*/ 89 w 128"/>
              <a:gd name="T79" fmla="*/ 44 h 120"/>
              <a:gd name="T80" fmla="*/ 96 w 128"/>
              <a:gd name="T81" fmla="*/ 38 h 120"/>
              <a:gd name="T82" fmla="*/ 96 w 128"/>
              <a:gd name="T83" fmla="*/ 4 h 120"/>
              <a:gd name="T84" fmla="*/ 96 w 128"/>
              <a:gd name="T85" fmla="*/ 0 h 120"/>
              <a:gd name="T86" fmla="*/ 92 w 128"/>
              <a:gd name="T87" fmla="*/ 0 h 120"/>
              <a:gd name="T88" fmla="*/ 42 w 128"/>
              <a:gd name="T89" fmla="*/ 0 h 120"/>
              <a:gd name="T90" fmla="*/ 0 w 128"/>
              <a:gd name="T91" fmla="*/ 43 h 120"/>
              <a:gd name="T92" fmla="*/ 0 w 128"/>
              <a:gd name="T93" fmla="*/ 117 h 120"/>
              <a:gd name="T94" fmla="*/ 0 w 128"/>
              <a:gd name="T95" fmla="*/ 120 h 120"/>
              <a:gd name="T96" fmla="*/ 3 w 128"/>
              <a:gd name="T97"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120">
                <a:moveTo>
                  <a:pt x="38" y="99"/>
                </a:moveTo>
                <a:cubicBezTo>
                  <a:pt x="55" y="99"/>
                  <a:pt x="55" y="99"/>
                  <a:pt x="55" y="99"/>
                </a:cubicBezTo>
                <a:cubicBezTo>
                  <a:pt x="55" y="103"/>
                  <a:pt x="55" y="103"/>
                  <a:pt x="55" y="103"/>
                </a:cubicBezTo>
                <a:cubicBezTo>
                  <a:pt x="38" y="103"/>
                  <a:pt x="38" y="103"/>
                  <a:pt x="38" y="103"/>
                </a:cubicBezTo>
                <a:cubicBezTo>
                  <a:pt x="38" y="99"/>
                  <a:pt x="38" y="99"/>
                  <a:pt x="38" y="99"/>
                </a:cubicBezTo>
                <a:close/>
                <a:moveTo>
                  <a:pt x="88" y="98"/>
                </a:moveTo>
                <a:cubicBezTo>
                  <a:pt x="60" y="103"/>
                  <a:pt x="60" y="103"/>
                  <a:pt x="60" y="103"/>
                </a:cubicBezTo>
                <a:cubicBezTo>
                  <a:pt x="65" y="76"/>
                  <a:pt x="65" y="76"/>
                  <a:pt x="65" y="76"/>
                </a:cubicBezTo>
                <a:cubicBezTo>
                  <a:pt x="105" y="35"/>
                  <a:pt x="105" y="35"/>
                  <a:pt x="105" y="35"/>
                </a:cubicBezTo>
                <a:cubicBezTo>
                  <a:pt x="128" y="57"/>
                  <a:pt x="128" y="57"/>
                  <a:pt x="128" y="57"/>
                </a:cubicBezTo>
                <a:cubicBezTo>
                  <a:pt x="88" y="98"/>
                  <a:pt x="88" y="98"/>
                  <a:pt x="88" y="98"/>
                </a:cubicBezTo>
                <a:close/>
                <a:moveTo>
                  <a:pt x="83" y="87"/>
                </a:moveTo>
                <a:cubicBezTo>
                  <a:pt x="117" y="52"/>
                  <a:pt x="117" y="52"/>
                  <a:pt x="117" y="52"/>
                </a:cubicBezTo>
                <a:cubicBezTo>
                  <a:pt x="114" y="49"/>
                  <a:pt x="114" y="49"/>
                  <a:pt x="114" y="49"/>
                </a:cubicBezTo>
                <a:cubicBezTo>
                  <a:pt x="80" y="84"/>
                  <a:pt x="80" y="84"/>
                  <a:pt x="80" y="84"/>
                </a:cubicBezTo>
                <a:cubicBezTo>
                  <a:pt x="83" y="87"/>
                  <a:pt x="83" y="87"/>
                  <a:pt x="83" y="87"/>
                </a:cubicBezTo>
                <a:close/>
                <a:moveTo>
                  <a:pt x="85" y="95"/>
                </a:moveTo>
                <a:cubicBezTo>
                  <a:pt x="73" y="97"/>
                  <a:pt x="73" y="97"/>
                  <a:pt x="73" y="97"/>
                </a:cubicBezTo>
                <a:cubicBezTo>
                  <a:pt x="66" y="90"/>
                  <a:pt x="66" y="90"/>
                  <a:pt x="66" y="90"/>
                </a:cubicBezTo>
                <a:cubicBezTo>
                  <a:pt x="68" y="78"/>
                  <a:pt x="68" y="78"/>
                  <a:pt x="68" y="78"/>
                </a:cubicBezTo>
                <a:cubicBezTo>
                  <a:pt x="85" y="95"/>
                  <a:pt x="85" y="95"/>
                  <a:pt x="85" y="95"/>
                </a:cubicBezTo>
                <a:close/>
                <a:moveTo>
                  <a:pt x="74" y="78"/>
                </a:moveTo>
                <a:cubicBezTo>
                  <a:pt x="108" y="43"/>
                  <a:pt x="108" y="43"/>
                  <a:pt x="108" y="43"/>
                </a:cubicBezTo>
                <a:cubicBezTo>
                  <a:pt x="106" y="40"/>
                  <a:pt x="106" y="40"/>
                  <a:pt x="106" y="40"/>
                </a:cubicBezTo>
                <a:cubicBezTo>
                  <a:pt x="71" y="76"/>
                  <a:pt x="71" y="76"/>
                  <a:pt x="71" y="76"/>
                </a:cubicBezTo>
                <a:cubicBezTo>
                  <a:pt x="74" y="78"/>
                  <a:pt x="74" y="78"/>
                  <a:pt x="74" y="78"/>
                </a:cubicBezTo>
                <a:close/>
                <a:moveTo>
                  <a:pt x="3" y="120"/>
                </a:moveTo>
                <a:cubicBezTo>
                  <a:pt x="92" y="120"/>
                  <a:pt x="92" y="120"/>
                  <a:pt x="92" y="120"/>
                </a:cubicBezTo>
                <a:cubicBezTo>
                  <a:pt x="96" y="120"/>
                  <a:pt x="96" y="120"/>
                  <a:pt x="96" y="120"/>
                </a:cubicBezTo>
                <a:cubicBezTo>
                  <a:pt x="96" y="117"/>
                  <a:pt x="96" y="117"/>
                  <a:pt x="96" y="117"/>
                </a:cubicBezTo>
                <a:cubicBezTo>
                  <a:pt x="96" y="96"/>
                  <a:pt x="96" y="96"/>
                  <a:pt x="96" y="96"/>
                </a:cubicBezTo>
                <a:cubicBezTo>
                  <a:pt x="89" y="103"/>
                  <a:pt x="89" y="103"/>
                  <a:pt x="89" y="103"/>
                </a:cubicBezTo>
                <a:cubicBezTo>
                  <a:pt x="89" y="114"/>
                  <a:pt x="89" y="114"/>
                  <a:pt x="89" y="114"/>
                </a:cubicBezTo>
                <a:cubicBezTo>
                  <a:pt x="7" y="114"/>
                  <a:pt x="7" y="114"/>
                  <a:pt x="7" y="114"/>
                </a:cubicBezTo>
                <a:cubicBezTo>
                  <a:pt x="7" y="49"/>
                  <a:pt x="7" y="49"/>
                  <a:pt x="7" y="49"/>
                </a:cubicBezTo>
                <a:cubicBezTo>
                  <a:pt x="19" y="49"/>
                  <a:pt x="32" y="49"/>
                  <a:pt x="45" y="49"/>
                </a:cubicBezTo>
                <a:cubicBezTo>
                  <a:pt x="46" y="49"/>
                  <a:pt x="47" y="48"/>
                  <a:pt x="47" y="46"/>
                </a:cubicBezTo>
                <a:cubicBezTo>
                  <a:pt x="47" y="33"/>
                  <a:pt x="47" y="20"/>
                  <a:pt x="47" y="7"/>
                </a:cubicBezTo>
                <a:cubicBezTo>
                  <a:pt x="89" y="7"/>
                  <a:pt x="89" y="7"/>
                  <a:pt x="89" y="7"/>
                </a:cubicBezTo>
                <a:cubicBezTo>
                  <a:pt x="89" y="44"/>
                  <a:pt x="89" y="44"/>
                  <a:pt x="89" y="44"/>
                </a:cubicBezTo>
                <a:cubicBezTo>
                  <a:pt x="96" y="38"/>
                  <a:pt x="96" y="38"/>
                  <a:pt x="96" y="38"/>
                </a:cubicBezTo>
                <a:cubicBezTo>
                  <a:pt x="96" y="4"/>
                  <a:pt x="96" y="4"/>
                  <a:pt x="96" y="4"/>
                </a:cubicBezTo>
                <a:cubicBezTo>
                  <a:pt x="96" y="0"/>
                  <a:pt x="96" y="0"/>
                  <a:pt x="96" y="0"/>
                </a:cubicBezTo>
                <a:cubicBezTo>
                  <a:pt x="92" y="0"/>
                  <a:pt x="92" y="0"/>
                  <a:pt x="92" y="0"/>
                </a:cubicBezTo>
                <a:cubicBezTo>
                  <a:pt x="42" y="0"/>
                  <a:pt x="42" y="0"/>
                  <a:pt x="42" y="0"/>
                </a:cubicBezTo>
                <a:cubicBezTo>
                  <a:pt x="0" y="43"/>
                  <a:pt x="0" y="43"/>
                  <a:pt x="0" y="43"/>
                </a:cubicBezTo>
                <a:cubicBezTo>
                  <a:pt x="0" y="117"/>
                  <a:pt x="0" y="117"/>
                  <a:pt x="0" y="117"/>
                </a:cubicBezTo>
                <a:cubicBezTo>
                  <a:pt x="0" y="120"/>
                  <a:pt x="0" y="120"/>
                  <a:pt x="0" y="120"/>
                </a:cubicBezTo>
                <a:cubicBezTo>
                  <a:pt x="3" y="120"/>
                  <a:pt x="3" y="120"/>
                  <a:pt x="3" y="120"/>
                </a:cubicBezTo>
                <a:close/>
              </a:path>
            </a:pathLst>
          </a:custGeom>
          <a:solidFill>
            <a:schemeClr val="bg1"/>
          </a:solidFill>
          <a:ln>
            <a:noFill/>
          </a:ln>
        </p:spPr>
        <p:txBody>
          <a:bodyPr vert="horz" wrap="square" lIns="121920" tIns="60960" rIns="121920" bIns="60960" numCol="1" anchor="t" anchorCtr="0" compatLnSpc="1"/>
          <a:lstStyle/>
          <a:p>
            <a:pPr defTabSz="1219200">
              <a:defRPr/>
            </a:pPr>
            <a:endParaRPr lang="zh-CN" altLang="en-US" sz="2400">
              <a:solidFill>
                <a:srgbClr val="25282B"/>
              </a:solidFill>
              <a:cs typeface="+mn-ea"/>
              <a:sym typeface="+mn-lt"/>
            </a:endParaRPr>
          </a:p>
        </p:txBody>
      </p:sp>
      <p:sp>
        <p:nvSpPr>
          <p:cNvPr id="47" name="TextBox 76"/>
          <p:cNvSpPr txBox="1"/>
          <p:nvPr/>
        </p:nvSpPr>
        <p:spPr>
          <a:xfrm>
            <a:off x="1330960" y="3463290"/>
            <a:ext cx="1637030" cy="337185"/>
          </a:xfrm>
          <a:prstGeom prst="rect">
            <a:avLst/>
          </a:prstGeom>
          <a:noFill/>
        </p:spPr>
        <p:txBody>
          <a:bodyPr wrap="square" rtlCol="0">
            <a:spAutoFit/>
          </a:bodyPr>
          <a:lstStyle/>
          <a:p>
            <a:pPr algn="l"/>
            <a:r>
              <a:rPr lang="zh-CN" altLang="en-US" sz="1600" b="1" dirty="0">
                <a:solidFill>
                  <a:schemeClr val="tx1">
                    <a:lumMod val="50000"/>
                  </a:schemeClr>
                </a:solidFill>
                <a:cs typeface="+mn-ea"/>
                <a:sym typeface="+mn-lt"/>
              </a:rPr>
              <a:t>标题的格式问题</a:t>
            </a:r>
          </a:p>
        </p:txBody>
      </p:sp>
      <p:grpSp>
        <p:nvGrpSpPr>
          <p:cNvPr id="37" name="组合 36"/>
          <p:cNvGrpSpPr/>
          <p:nvPr/>
        </p:nvGrpSpPr>
        <p:grpSpPr>
          <a:xfrm rot="20932037" flipH="1">
            <a:off x="10437887" y="5321909"/>
            <a:ext cx="1804027" cy="1603342"/>
            <a:chOff x="176073" y="436443"/>
            <a:chExt cx="3814267" cy="3954252"/>
          </a:xfrm>
        </p:grpSpPr>
        <p:sp>
          <p:nvSpPr>
            <p:cNvPr id="39" name="等腰三角形 38"/>
            <p:cNvSpPr/>
            <p:nvPr/>
          </p:nvSpPr>
          <p:spPr>
            <a:xfrm rot="4706719">
              <a:off x="779420" y="328112"/>
              <a:ext cx="3102590" cy="331925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8" name="等腰三角形 47"/>
            <p:cNvSpPr/>
            <p:nvPr/>
          </p:nvSpPr>
          <p:spPr>
            <a:xfrm rot="4706719">
              <a:off x="1566438" y="3122874"/>
              <a:ext cx="1321558" cy="121408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9" name="等腰三角形 48"/>
            <p:cNvSpPr/>
            <p:nvPr/>
          </p:nvSpPr>
          <p:spPr>
            <a:xfrm rot="4706719">
              <a:off x="35615" y="1079874"/>
              <a:ext cx="1924335" cy="1643419"/>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50" name="组合 49"/>
          <p:cNvGrpSpPr/>
          <p:nvPr/>
        </p:nvGrpSpPr>
        <p:grpSpPr>
          <a:xfrm rot="667963">
            <a:off x="108807" y="165330"/>
            <a:ext cx="1804027" cy="1603342"/>
            <a:chOff x="176073" y="436443"/>
            <a:chExt cx="3814267" cy="3954252"/>
          </a:xfrm>
        </p:grpSpPr>
        <p:sp>
          <p:nvSpPr>
            <p:cNvPr id="51" name="等腰三角形 50"/>
            <p:cNvSpPr/>
            <p:nvPr/>
          </p:nvSpPr>
          <p:spPr>
            <a:xfrm rot="4706719">
              <a:off x="779420" y="328112"/>
              <a:ext cx="3102590" cy="3319251"/>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2" name="等腰三角形 51"/>
            <p:cNvSpPr/>
            <p:nvPr/>
          </p:nvSpPr>
          <p:spPr>
            <a:xfrm rot="4706719">
              <a:off x="1566438" y="3122874"/>
              <a:ext cx="1321558" cy="1214084"/>
            </a:xfrm>
            <a:prstGeom prst="triangl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3" name="等腰三角形 52"/>
            <p:cNvSpPr/>
            <p:nvPr/>
          </p:nvSpPr>
          <p:spPr>
            <a:xfrm rot="4706719">
              <a:off x="35615" y="1079874"/>
              <a:ext cx="1924335" cy="1643419"/>
            </a:xfrm>
            <a:prstGeom prst="triangle">
              <a:avLst/>
            </a:prstGeom>
            <a:noFill/>
            <a:ln>
              <a:solidFill>
                <a:srgbClr val="DD7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 name="Rectangle 21"/>
          <p:cNvSpPr/>
          <p:nvPr/>
        </p:nvSpPr>
        <p:spPr>
          <a:xfrm>
            <a:off x="9393555" y="2292350"/>
            <a:ext cx="1963420" cy="2679065"/>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 name="Trapezoid 23@|1FFC:192|FBC:16777215|LFC:16777215|LBC:16777215"/>
          <p:cNvSpPr/>
          <p:nvPr/>
        </p:nvSpPr>
        <p:spPr>
          <a:xfrm>
            <a:off x="9721215" y="208597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 name="Pentagon 24@|1FFC:2381804|FBC:16777215|LFC:16777215|LBC:16777215"/>
          <p:cNvSpPr/>
          <p:nvPr/>
        </p:nvSpPr>
        <p:spPr>
          <a:xfrm rot="5400000">
            <a:off x="9949815" y="1995170"/>
            <a:ext cx="795655" cy="974725"/>
          </a:xfrm>
          <a:prstGeom prst="homePlate">
            <a:avLst>
              <a:gd name="adj" fmla="val 31720"/>
            </a:avLst>
          </a:prstGeom>
          <a:solidFill>
            <a:schemeClr val="accent4">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5" name="Freeform 53"/>
          <p:cNvSpPr>
            <a:spLocks noEditPoints="1"/>
          </p:cNvSpPr>
          <p:nvPr/>
        </p:nvSpPr>
        <p:spPr bwMode="auto">
          <a:xfrm>
            <a:off x="10158730" y="2295525"/>
            <a:ext cx="377825" cy="355600"/>
          </a:xfrm>
          <a:custGeom>
            <a:avLst/>
            <a:gdLst>
              <a:gd name="T0" fmla="*/ 38 w 128"/>
              <a:gd name="T1" fmla="*/ 99 h 120"/>
              <a:gd name="T2" fmla="*/ 55 w 128"/>
              <a:gd name="T3" fmla="*/ 99 h 120"/>
              <a:gd name="T4" fmla="*/ 55 w 128"/>
              <a:gd name="T5" fmla="*/ 103 h 120"/>
              <a:gd name="T6" fmla="*/ 38 w 128"/>
              <a:gd name="T7" fmla="*/ 103 h 120"/>
              <a:gd name="T8" fmla="*/ 38 w 128"/>
              <a:gd name="T9" fmla="*/ 99 h 120"/>
              <a:gd name="T10" fmla="*/ 88 w 128"/>
              <a:gd name="T11" fmla="*/ 98 h 120"/>
              <a:gd name="T12" fmla="*/ 60 w 128"/>
              <a:gd name="T13" fmla="*/ 103 h 120"/>
              <a:gd name="T14" fmla="*/ 65 w 128"/>
              <a:gd name="T15" fmla="*/ 76 h 120"/>
              <a:gd name="T16" fmla="*/ 105 w 128"/>
              <a:gd name="T17" fmla="*/ 35 h 120"/>
              <a:gd name="T18" fmla="*/ 128 w 128"/>
              <a:gd name="T19" fmla="*/ 57 h 120"/>
              <a:gd name="T20" fmla="*/ 88 w 128"/>
              <a:gd name="T21" fmla="*/ 98 h 120"/>
              <a:gd name="T22" fmla="*/ 83 w 128"/>
              <a:gd name="T23" fmla="*/ 87 h 120"/>
              <a:gd name="T24" fmla="*/ 117 w 128"/>
              <a:gd name="T25" fmla="*/ 52 h 120"/>
              <a:gd name="T26" fmla="*/ 114 w 128"/>
              <a:gd name="T27" fmla="*/ 49 h 120"/>
              <a:gd name="T28" fmla="*/ 80 w 128"/>
              <a:gd name="T29" fmla="*/ 84 h 120"/>
              <a:gd name="T30" fmla="*/ 83 w 128"/>
              <a:gd name="T31" fmla="*/ 87 h 120"/>
              <a:gd name="T32" fmla="*/ 85 w 128"/>
              <a:gd name="T33" fmla="*/ 95 h 120"/>
              <a:gd name="T34" fmla="*/ 73 w 128"/>
              <a:gd name="T35" fmla="*/ 97 h 120"/>
              <a:gd name="T36" fmla="*/ 66 w 128"/>
              <a:gd name="T37" fmla="*/ 90 h 120"/>
              <a:gd name="T38" fmla="*/ 68 w 128"/>
              <a:gd name="T39" fmla="*/ 78 h 120"/>
              <a:gd name="T40" fmla="*/ 85 w 128"/>
              <a:gd name="T41" fmla="*/ 95 h 120"/>
              <a:gd name="T42" fmla="*/ 74 w 128"/>
              <a:gd name="T43" fmla="*/ 78 h 120"/>
              <a:gd name="T44" fmla="*/ 108 w 128"/>
              <a:gd name="T45" fmla="*/ 43 h 120"/>
              <a:gd name="T46" fmla="*/ 106 w 128"/>
              <a:gd name="T47" fmla="*/ 40 h 120"/>
              <a:gd name="T48" fmla="*/ 71 w 128"/>
              <a:gd name="T49" fmla="*/ 76 h 120"/>
              <a:gd name="T50" fmla="*/ 74 w 128"/>
              <a:gd name="T51" fmla="*/ 78 h 120"/>
              <a:gd name="T52" fmla="*/ 3 w 128"/>
              <a:gd name="T53" fmla="*/ 120 h 120"/>
              <a:gd name="T54" fmla="*/ 92 w 128"/>
              <a:gd name="T55" fmla="*/ 120 h 120"/>
              <a:gd name="T56" fmla="*/ 96 w 128"/>
              <a:gd name="T57" fmla="*/ 120 h 120"/>
              <a:gd name="T58" fmla="*/ 96 w 128"/>
              <a:gd name="T59" fmla="*/ 117 h 120"/>
              <a:gd name="T60" fmla="*/ 96 w 128"/>
              <a:gd name="T61" fmla="*/ 96 h 120"/>
              <a:gd name="T62" fmla="*/ 89 w 128"/>
              <a:gd name="T63" fmla="*/ 103 h 120"/>
              <a:gd name="T64" fmla="*/ 89 w 128"/>
              <a:gd name="T65" fmla="*/ 114 h 120"/>
              <a:gd name="T66" fmla="*/ 7 w 128"/>
              <a:gd name="T67" fmla="*/ 114 h 120"/>
              <a:gd name="T68" fmla="*/ 7 w 128"/>
              <a:gd name="T69" fmla="*/ 49 h 120"/>
              <a:gd name="T70" fmla="*/ 45 w 128"/>
              <a:gd name="T71" fmla="*/ 49 h 120"/>
              <a:gd name="T72" fmla="*/ 47 w 128"/>
              <a:gd name="T73" fmla="*/ 46 h 120"/>
              <a:gd name="T74" fmla="*/ 47 w 128"/>
              <a:gd name="T75" fmla="*/ 7 h 120"/>
              <a:gd name="T76" fmla="*/ 89 w 128"/>
              <a:gd name="T77" fmla="*/ 7 h 120"/>
              <a:gd name="T78" fmla="*/ 89 w 128"/>
              <a:gd name="T79" fmla="*/ 44 h 120"/>
              <a:gd name="T80" fmla="*/ 96 w 128"/>
              <a:gd name="T81" fmla="*/ 38 h 120"/>
              <a:gd name="T82" fmla="*/ 96 w 128"/>
              <a:gd name="T83" fmla="*/ 4 h 120"/>
              <a:gd name="T84" fmla="*/ 96 w 128"/>
              <a:gd name="T85" fmla="*/ 0 h 120"/>
              <a:gd name="T86" fmla="*/ 92 w 128"/>
              <a:gd name="T87" fmla="*/ 0 h 120"/>
              <a:gd name="T88" fmla="*/ 42 w 128"/>
              <a:gd name="T89" fmla="*/ 0 h 120"/>
              <a:gd name="T90" fmla="*/ 0 w 128"/>
              <a:gd name="T91" fmla="*/ 43 h 120"/>
              <a:gd name="T92" fmla="*/ 0 w 128"/>
              <a:gd name="T93" fmla="*/ 117 h 120"/>
              <a:gd name="T94" fmla="*/ 0 w 128"/>
              <a:gd name="T95" fmla="*/ 120 h 120"/>
              <a:gd name="T96" fmla="*/ 3 w 128"/>
              <a:gd name="T97"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120">
                <a:moveTo>
                  <a:pt x="38" y="99"/>
                </a:moveTo>
                <a:cubicBezTo>
                  <a:pt x="55" y="99"/>
                  <a:pt x="55" y="99"/>
                  <a:pt x="55" y="99"/>
                </a:cubicBezTo>
                <a:cubicBezTo>
                  <a:pt x="55" y="103"/>
                  <a:pt x="55" y="103"/>
                  <a:pt x="55" y="103"/>
                </a:cubicBezTo>
                <a:cubicBezTo>
                  <a:pt x="38" y="103"/>
                  <a:pt x="38" y="103"/>
                  <a:pt x="38" y="103"/>
                </a:cubicBezTo>
                <a:cubicBezTo>
                  <a:pt x="38" y="99"/>
                  <a:pt x="38" y="99"/>
                  <a:pt x="38" y="99"/>
                </a:cubicBezTo>
                <a:close/>
                <a:moveTo>
                  <a:pt x="88" y="98"/>
                </a:moveTo>
                <a:cubicBezTo>
                  <a:pt x="60" y="103"/>
                  <a:pt x="60" y="103"/>
                  <a:pt x="60" y="103"/>
                </a:cubicBezTo>
                <a:cubicBezTo>
                  <a:pt x="65" y="76"/>
                  <a:pt x="65" y="76"/>
                  <a:pt x="65" y="76"/>
                </a:cubicBezTo>
                <a:cubicBezTo>
                  <a:pt x="105" y="35"/>
                  <a:pt x="105" y="35"/>
                  <a:pt x="105" y="35"/>
                </a:cubicBezTo>
                <a:cubicBezTo>
                  <a:pt x="128" y="57"/>
                  <a:pt x="128" y="57"/>
                  <a:pt x="128" y="57"/>
                </a:cubicBezTo>
                <a:cubicBezTo>
                  <a:pt x="88" y="98"/>
                  <a:pt x="88" y="98"/>
                  <a:pt x="88" y="98"/>
                </a:cubicBezTo>
                <a:close/>
                <a:moveTo>
                  <a:pt x="83" y="87"/>
                </a:moveTo>
                <a:cubicBezTo>
                  <a:pt x="117" y="52"/>
                  <a:pt x="117" y="52"/>
                  <a:pt x="117" y="52"/>
                </a:cubicBezTo>
                <a:cubicBezTo>
                  <a:pt x="114" y="49"/>
                  <a:pt x="114" y="49"/>
                  <a:pt x="114" y="49"/>
                </a:cubicBezTo>
                <a:cubicBezTo>
                  <a:pt x="80" y="84"/>
                  <a:pt x="80" y="84"/>
                  <a:pt x="80" y="84"/>
                </a:cubicBezTo>
                <a:cubicBezTo>
                  <a:pt x="83" y="87"/>
                  <a:pt x="83" y="87"/>
                  <a:pt x="83" y="87"/>
                </a:cubicBezTo>
                <a:close/>
                <a:moveTo>
                  <a:pt x="85" y="95"/>
                </a:moveTo>
                <a:cubicBezTo>
                  <a:pt x="73" y="97"/>
                  <a:pt x="73" y="97"/>
                  <a:pt x="73" y="97"/>
                </a:cubicBezTo>
                <a:cubicBezTo>
                  <a:pt x="66" y="90"/>
                  <a:pt x="66" y="90"/>
                  <a:pt x="66" y="90"/>
                </a:cubicBezTo>
                <a:cubicBezTo>
                  <a:pt x="68" y="78"/>
                  <a:pt x="68" y="78"/>
                  <a:pt x="68" y="78"/>
                </a:cubicBezTo>
                <a:cubicBezTo>
                  <a:pt x="85" y="95"/>
                  <a:pt x="85" y="95"/>
                  <a:pt x="85" y="95"/>
                </a:cubicBezTo>
                <a:close/>
                <a:moveTo>
                  <a:pt x="74" y="78"/>
                </a:moveTo>
                <a:cubicBezTo>
                  <a:pt x="108" y="43"/>
                  <a:pt x="108" y="43"/>
                  <a:pt x="108" y="43"/>
                </a:cubicBezTo>
                <a:cubicBezTo>
                  <a:pt x="106" y="40"/>
                  <a:pt x="106" y="40"/>
                  <a:pt x="106" y="40"/>
                </a:cubicBezTo>
                <a:cubicBezTo>
                  <a:pt x="71" y="76"/>
                  <a:pt x="71" y="76"/>
                  <a:pt x="71" y="76"/>
                </a:cubicBezTo>
                <a:cubicBezTo>
                  <a:pt x="74" y="78"/>
                  <a:pt x="74" y="78"/>
                  <a:pt x="74" y="78"/>
                </a:cubicBezTo>
                <a:close/>
                <a:moveTo>
                  <a:pt x="3" y="120"/>
                </a:moveTo>
                <a:cubicBezTo>
                  <a:pt x="92" y="120"/>
                  <a:pt x="92" y="120"/>
                  <a:pt x="92" y="120"/>
                </a:cubicBezTo>
                <a:cubicBezTo>
                  <a:pt x="96" y="120"/>
                  <a:pt x="96" y="120"/>
                  <a:pt x="96" y="120"/>
                </a:cubicBezTo>
                <a:cubicBezTo>
                  <a:pt x="96" y="117"/>
                  <a:pt x="96" y="117"/>
                  <a:pt x="96" y="117"/>
                </a:cubicBezTo>
                <a:cubicBezTo>
                  <a:pt x="96" y="96"/>
                  <a:pt x="96" y="96"/>
                  <a:pt x="96" y="96"/>
                </a:cubicBezTo>
                <a:cubicBezTo>
                  <a:pt x="89" y="103"/>
                  <a:pt x="89" y="103"/>
                  <a:pt x="89" y="103"/>
                </a:cubicBezTo>
                <a:cubicBezTo>
                  <a:pt x="89" y="114"/>
                  <a:pt x="89" y="114"/>
                  <a:pt x="89" y="114"/>
                </a:cubicBezTo>
                <a:cubicBezTo>
                  <a:pt x="7" y="114"/>
                  <a:pt x="7" y="114"/>
                  <a:pt x="7" y="114"/>
                </a:cubicBezTo>
                <a:cubicBezTo>
                  <a:pt x="7" y="49"/>
                  <a:pt x="7" y="49"/>
                  <a:pt x="7" y="49"/>
                </a:cubicBezTo>
                <a:cubicBezTo>
                  <a:pt x="19" y="49"/>
                  <a:pt x="32" y="49"/>
                  <a:pt x="45" y="49"/>
                </a:cubicBezTo>
                <a:cubicBezTo>
                  <a:pt x="46" y="49"/>
                  <a:pt x="47" y="48"/>
                  <a:pt x="47" y="46"/>
                </a:cubicBezTo>
                <a:cubicBezTo>
                  <a:pt x="47" y="33"/>
                  <a:pt x="47" y="20"/>
                  <a:pt x="47" y="7"/>
                </a:cubicBezTo>
                <a:cubicBezTo>
                  <a:pt x="89" y="7"/>
                  <a:pt x="89" y="7"/>
                  <a:pt x="89" y="7"/>
                </a:cubicBezTo>
                <a:cubicBezTo>
                  <a:pt x="89" y="44"/>
                  <a:pt x="89" y="44"/>
                  <a:pt x="89" y="44"/>
                </a:cubicBezTo>
                <a:cubicBezTo>
                  <a:pt x="96" y="38"/>
                  <a:pt x="96" y="38"/>
                  <a:pt x="96" y="38"/>
                </a:cubicBezTo>
                <a:cubicBezTo>
                  <a:pt x="96" y="4"/>
                  <a:pt x="96" y="4"/>
                  <a:pt x="96" y="4"/>
                </a:cubicBezTo>
                <a:cubicBezTo>
                  <a:pt x="96" y="0"/>
                  <a:pt x="96" y="0"/>
                  <a:pt x="96" y="0"/>
                </a:cubicBezTo>
                <a:cubicBezTo>
                  <a:pt x="92" y="0"/>
                  <a:pt x="92" y="0"/>
                  <a:pt x="92" y="0"/>
                </a:cubicBezTo>
                <a:cubicBezTo>
                  <a:pt x="42" y="0"/>
                  <a:pt x="42" y="0"/>
                  <a:pt x="42" y="0"/>
                </a:cubicBezTo>
                <a:cubicBezTo>
                  <a:pt x="0" y="43"/>
                  <a:pt x="0" y="43"/>
                  <a:pt x="0" y="43"/>
                </a:cubicBezTo>
                <a:cubicBezTo>
                  <a:pt x="0" y="117"/>
                  <a:pt x="0" y="117"/>
                  <a:pt x="0" y="117"/>
                </a:cubicBezTo>
                <a:cubicBezTo>
                  <a:pt x="0" y="120"/>
                  <a:pt x="0" y="120"/>
                  <a:pt x="0" y="120"/>
                </a:cubicBezTo>
                <a:cubicBezTo>
                  <a:pt x="3" y="120"/>
                  <a:pt x="3" y="120"/>
                  <a:pt x="3" y="120"/>
                </a:cubicBezTo>
                <a:close/>
              </a:path>
            </a:pathLst>
          </a:custGeom>
          <a:solidFill>
            <a:schemeClr val="bg1"/>
          </a:solidFill>
          <a:ln>
            <a:noFill/>
          </a:ln>
        </p:spPr>
        <p:txBody>
          <a:bodyPr vert="horz" wrap="square" lIns="121920" tIns="60960" rIns="121920" bIns="60960" numCol="1" anchor="t" anchorCtr="0" compatLnSpc="1"/>
          <a:lstStyle/>
          <a:p>
            <a:pPr defTabSz="1219200">
              <a:defRPr/>
            </a:pPr>
            <a:endParaRPr lang="zh-CN" altLang="en-US" sz="2400">
              <a:solidFill>
                <a:srgbClr val="25282B"/>
              </a:solidFill>
              <a:cs typeface="+mn-ea"/>
              <a:sym typeface="+mn-lt"/>
            </a:endParaRPr>
          </a:p>
        </p:txBody>
      </p:sp>
      <p:sp>
        <p:nvSpPr>
          <p:cNvPr id="12" name="TextBox 76"/>
          <p:cNvSpPr txBox="1"/>
          <p:nvPr/>
        </p:nvSpPr>
        <p:spPr>
          <a:xfrm>
            <a:off x="3518535" y="3463290"/>
            <a:ext cx="1454785" cy="337185"/>
          </a:xfrm>
          <a:prstGeom prst="rect">
            <a:avLst/>
          </a:prstGeom>
          <a:noFill/>
        </p:spPr>
        <p:txBody>
          <a:bodyPr wrap="square" rtlCol="0">
            <a:spAutoFit/>
          </a:bodyPr>
          <a:lstStyle/>
          <a:p>
            <a:pPr algn="l"/>
            <a:r>
              <a:rPr lang="zh-CN" altLang="en-US" sz="1600" b="1" dirty="0">
                <a:solidFill>
                  <a:schemeClr val="tx1">
                    <a:lumMod val="50000"/>
                  </a:schemeClr>
                </a:solidFill>
                <a:cs typeface="+mn-ea"/>
                <a:sym typeface="+mn-lt"/>
              </a:rPr>
              <a:t>目录生成问题</a:t>
            </a:r>
          </a:p>
        </p:txBody>
      </p:sp>
      <p:sp>
        <p:nvSpPr>
          <p:cNvPr id="15" name="TextBox 76"/>
          <p:cNvSpPr txBox="1"/>
          <p:nvPr/>
        </p:nvSpPr>
        <p:spPr>
          <a:xfrm>
            <a:off x="5560060" y="3469640"/>
            <a:ext cx="1418590" cy="337185"/>
          </a:xfrm>
          <a:prstGeom prst="rect">
            <a:avLst/>
          </a:prstGeom>
          <a:noFill/>
        </p:spPr>
        <p:txBody>
          <a:bodyPr wrap="square" rtlCol="0">
            <a:spAutoFit/>
          </a:bodyPr>
          <a:lstStyle/>
          <a:p>
            <a:pPr algn="l"/>
            <a:r>
              <a:rPr lang="zh-CN" altLang="en-US" sz="1600" b="1" dirty="0">
                <a:solidFill>
                  <a:schemeClr val="tx1">
                    <a:lumMod val="50000"/>
                  </a:schemeClr>
                </a:solidFill>
                <a:cs typeface="+mn-ea"/>
                <a:sym typeface="+mn-lt"/>
              </a:rPr>
              <a:t>标点符号问题</a:t>
            </a:r>
          </a:p>
        </p:txBody>
      </p:sp>
      <p:sp>
        <p:nvSpPr>
          <p:cNvPr id="18" name="TextBox 76"/>
          <p:cNvSpPr txBox="1"/>
          <p:nvPr/>
        </p:nvSpPr>
        <p:spPr>
          <a:xfrm>
            <a:off x="7821295" y="3463290"/>
            <a:ext cx="1049020" cy="337185"/>
          </a:xfrm>
          <a:prstGeom prst="rect">
            <a:avLst/>
          </a:prstGeom>
          <a:noFill/>
        </p:spPr>
        <p:txBody>
          <a:bodyPr wrap="square" rtlCol="0">
            <a:spAutoFit/>
          </a:bodyPr>
          <a:lstStyle/>
          <a:p>
            <a:pPr algn="l"/>
            <a:r>
              <a:rPr lang="zh-CN" altLang="en-US" sz="1600" b="1" dirty="0">
                <a:solidFill>
                  <a:schemeClr val="tx1">
                    <a:lumMod val="50000"/>
                  </a:schemeClr>
                </a:solidFill>
                <a:cs typeface="+mn-ea"/>
                <a:sym typeface="+mn-lt"/>
              </a:rPr>
              <a:t>字体问题</a:t>
            </a:r>
          </a:p>
        </p:txBody>
      </p:sp>
      <p:sp>
        <p:nvSpPr>
          <p:cNvPr id="21" name="TextBox 76"/>
          <p:cNvSpPr txBox="1"/>
          <p:nvPr/>
        </p:nvSpPr>
        <p:spPr>
          <a:xfrm>
            <a:off x="9869170" y="3463290"/>
            <a:ext cx="1012190" cy="337185"/>
          </a:xfrm>
          <a:prstGeom prst="rect">
            <a:avLst/>
          </a:prstGeom>
          <a:noFill/>
        </p:spPr>
        <p:txBody>
          <a:bodyPr wrap="square" rtlCol="0">
            <a:spAutoFit/>
          </a:bodyPr>
          <a:lstStyle/>
          <a:p>
            <a:pPr algn="l"/>
            <a:r>
              <a:rPr lang="zh-CN" altLang="en-US" sz="1600" b="1" dirty="0">
                <a:solidFill>
                  <a:schemeClr val="tx1">
                    <a:lumMod val="50000"/>
                  </a:schemeClr>
                </a:solidFill>
                <a:cs typeface="+mn-ea"/>
                <a:sym typeface="+mn-lt"/>
              </a:rPr>
              <a:t>页码问题</a:t>
            </a:r>
          </a:p>
        </p:txBody>
      </p:sp>
      <p:sp>
        <p:nvSpPr>
          <p:cNvPr id="8" name="TextBox 8"/>
          <p:cNvSpPr txBox="1"/>
          <p:nvPr/>
        </p:nvSpPr>
        <p:spPr>
          <a:xfrm>
            <a:off x="2863850" y="599440"/>
            <a:ext cx="6464300" cy="492125"/>
          </a:xfrm>
          <a:prstGeom prst="rect">
            <a:avLst/>
          </a:prstGeom>
          <a:noFill/>
        </p:spPr>
        <p:txBody>
          <a:bodyPr wrap="square" lIns="0" tIns="0" rIns="0" bIns="0" rtlCol="0" anchor="ctr">
            <a:spAutoFit/>
          </a:bodyPr>
          <a:lstStyle/>
          <a:p>
            <a:pPr algn="ctr"/>
            <a:r>
              <a:rPr lang="zh-CN" altLang="en-US" sz="3200" spc="600" dirty="0">
                <a:solidFill>
                  <a:schemeClr val="tx1">
                    <a:lumMod val="75000"/>
                    <a:lumOff val="25000"/>
                  </a:schemeClr>
                </a:solidFill>
                <a:cs typeface="+mn-ea"/>
                <a:sym typeface="+mn-lt"/>
              </a:rPr>
              <a:t>七、行文基本要求及常见问题</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097280" y="2534920"/>
            <a:ext cx="4587875" cy="2930525"/>
            <a:chOff x="4669152" y="2204864"/>
            <a:chExt cx="2854092" cy="3161994"/>
          </a:xfrm>
        </p:grpSpPr>
        <p:sp>
          <p:nvSpPr>
            <p:cNvPr id="28" name="矩形: 剪去单角 444"/>
            <p:cNvSpPr/>
            <p:nvPr/>
          </p:nvSpPr>
          <p:spPr>
            <a:xfrm>
              <a:off x="4669152" y="2204864"/>
              <a:ext cx="2853695" cy="3161994"/>
            </a:xfrm>
            <a:prstGeom prst="snip1Rect">
              <a:avLst>
                <a:gd name="adj" fmla="val 29383"/>
              </a:avLst>
            </a:prstGeom>
            <a:solidFill>
              <a:schemeClr val="bg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0" name="矩形 29"/>
            <p:cNvSpPr/>
            <p:nvPr/>
          </p:nvSpPr>
          <p:spPr>
            <a:xfrm>
              <a:off x="4669153" y="5243677"/>
              <a:ext cx="2853695" cy="123181"/>
            </a:xfrm>
            <a:prstGeom prst="rect">
              <a:avLst/>
            </a:prstGeom>
            <a:solidFill>
              <a:schemeClr val="accent1"/>
            </a:solidFill>
            <a:ln w="3175">
              <a:noFill/>
              <a:prstDash val="solid"/>
              <a:round/>
            </a:ln>
            <a:effectLst/>
          </p:spPr>
          <p:txBody>
            <a:bodyPr anchor="ctr"/>
            <a:lstStyle/>
            <a:p>
              <a:pPr algn="ctr"/>
              <a:endParaRPr>
                <a:cs typeface="+mn-ea"/>
                <a:sym typeface="+mn-lt"/>
              </a:endParaRPr>
            </a:p>
          </p:txBody>
        </p:sp>
        <p:sp>
          <p:nvSpPr>
            <p:cNvPr id="31" name="任意多边形: 形状 445"/>
            <p:cNvSpPr/>
            <p:nvPr/>
          </p:nvSpPr>
          <p:spPr bwMode="auto">
            <a:xfrm>
              <a:off x="7004175" y="2204864"/>
              <a:ext cx="519069" cy="915368"/>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chemeClr val="accent1"/>
            </a:solidFill>
            <a:ln w="3175">
              <a:noFill/>
              <a:prstDash val="solid"/>
              <a:round/>
            </a:ln>
            <a:effectLst/>
          </p:spPr>
          <p:txBody>
            <a:bodyPr vert="horz" wrap="square" lIns="121920" tIns="60960" rIns="121920" bIns="60960" anchor="t" anchorCtr="0" compatLnSpc="1">
              <a:normAutofit/>
            </a:bodyPr>
            <a:lstStyle/>
            <a:p>
              <a:pPr lvl="0" algn="r"/>
              <a:endParaRPr lang="en-US" altLang="zh-CN" sz="2000" b="1" dirty="0">
                <a:solidFill>
                  <a:schemeClr val="bg1"/>
                </a:solidFill>
                <a:cs typeface="+mn-ea"/>
                <a:sym typeface="+mn-lt"/>
              </a:endParaRPr>
            </a:p>
          </p:txBody>
        </p:sp>
      </p:grpSp>
      <p:sp>
        <p:nvSpPr>
          <p:cNvPr id="47" name="TextBox 24"/>
          <p:cNvSpPr txBox="1"/>
          <p:nvPr/>
        </p:nvSpPr>
        <p:spPr>
          <a:xfrm>
            <a:off x="1699895" y="3595370"/>
            <a:ext cx="3382010" cy="460375"/>
          </a:xfrm>
          <a:prstGeom prst="rect">
            <a:avLst/>
          </a:prstGeom>
          <a:noFill/>
        </p:spPr>
        <p:txBody>
          <a:bodyPr wrap="square" rtlCol="0">
            <a:spAutoFit/>
          </a:bodyPr>
          <a:lstStyle/>
          <a:p>
            <a:pPr algn="ctr"/>
            <a:r>
              <a:rPr lang="zh-CN" altLang="zh-CN" sz="2400" b="1" dirty="0">
                <a:ea typeface="宋体" panose="02010600030101010101" pitchFamily="2" charset="-122"/>
                <a:cs typeface="+mn-ea"/>
                <a:sym typeface="+mn-lt"/>
              </a:rPr>
              <a:t>论文格式问题案例分析</a:t>
            </a:r>
            <a:endParaRPr lang="zh-CN" altLang="en-US" sz="2400" b="1" dirty="0">
              <a:solidFill>
                <a:schemeClr val="tx1">
                  <a:lumMod val="75000"/>
                </a:schemeClr>
              </a:solidFill>
              <a:cs typeface="+mn-ea"/>
              <a:sym typeface="+mn-lt"/>
            </a:endParaRPr>
          </a:p>
        </p:txBody>
      </p:sp>
      <p:sp>
        <p:nvSpPr>
          <p:cNvPr id="8" name="TextBox 8"/>
          <p:cNvSpPr txBox="1"/>
          <p:nvPr/>
        </p:nvSpPr>
        <p:spPr>
          <a:xfrm>
            <a:off x="2863850" y="599440"/>
            <a:ext cx="6464300" cy="492125"/>
          </a:xfrm>
          <a:prstGeom prst="rect">
            <a:avLst/>
          </a:prstGeom>
          <a:noFill/>
        </p:spPr>
        <p:txBody>
          <a:bodyPr wrap="square" lIns="0" tIns="0" rIns="0" bIns="0" rtlCol="0" anchor="ctr">
            <a:spAutoFit/>
          </a:bodyPr>
          <a:lstStyle/>
          <a:p>
            <a:pPr algn="ctr"/>
            <a:r>
              <a:rPr lang="zh-CN" altLang="en-US" sz="3200" spc="600" dirty="0">
                <a:solidFill>
                  <a:schemeClr val="tx1">
                    <a:lumMod val="75000"/>
                    <a:lumOff val="25000"/>
                  </a:schemeClr>
                </a:solidFill>
                <a:cs typeface="+mn-ea"/>
                <a:sym typeface="+mn-lt"/>
              </a:rPr>
              <a:t>八、案例分析及实操演练</a:t>
            </a:r>
          </a:p>
        </p:txBody>
      </p:sp>
      <p:grpSp>
        <p:nvGrpSpPr>
          <p:cNvPr id="2" name="组合 1"/>
          <p:cNvGrpSpPr/>
          <p:nvPr/>
        </p:nvGrpSpPr>
        <p:grpSpPr>
          <a:xfrm>
            <a:off x="6196330" y="2534920"/>
            <a:ext cx="4587875" cy="2930525"/>
            <a:chOff x="4669152" y="2204864"/>
            <a:chExt cx="2854092" cy="3161994"/>
          </a:xfrm>
        </p:grpSpPr>
        <p:sp>
          <p:nvSpPr>
            <p:cNvPr id="3" name="矩形: 剪去单角 444"/>
            <p:cNvSpPr/>
            <p:nvPr/>
          </p:nvSpPr>
          <p:spPr>
            <a:xfrm>
              <a:off x="4669152" y="2204864"/>
              <a:ext cx="2853695" cy="3161994"/>
            </a:xfrm>
            <a:prstGeom prst="snip1Rect">
              <a:avLst>
                <a:gd name="adj" fmla="val 29383"/>
              </a:avLst>
            </a:prstGeom>
            <a:solidFill>
              <a:schemeClr val="bg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 name="矩形 3"/>
            <p:cNvSpPr/>
            <p:nvPr/>
          </p:nvSpPr>
          <p:spPr>
            <a:xfrm>
              <a:off x="4669153" y="5243677"/>
              <a:ext cx="2853695" cy="123181"/>
            </a:xfrm>
            <a:prstGeom prst="rect">
              <a:avLst/>
            </a:prstGeom>
            <a:solidFill>
              <a:srgbClr val="44546A"/>
            </a:solidFill>
            <a:ln w="3175">
              <a:noFill/>
              <a:prstDash val="solid"/>
              <a:round/>
            </a:ln>
            <a:effectLst/>
          </p:spPr>
          <p:txBody>
            <a:bodyPr anchor="ctr"/>
            <a:lstStyle/>
            <a:p>
              <a:pPr algn="ctr"/>
              <a:endParaRPr>
                <a:cs typeface="+mn-ea"/>
                <a:sym typeface="+mn-lt"/>
              </a:endParaRPr>
            </a:p>
          </p:txBody>
        </p:sp>
        <p:sp>
          <p:nvSpPr>
            <p:cNvPr id="6" name="任意多边形: 形状 445"/>
            <p:cNvSpPr/>
            <p:nvPr/>
          </p:nvSpPr>
          <p:spPr bwMode="auto">
            <a:xfrm>
              <a:off x="7004175" y="2204864"/>
              <a:ext cx="519069" cy="915368"/>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rgbClr val="44546A"/>
            </a:solidFill>
            <a:ln w="3175">
              <a:noFill/>
              <a:prstDash val="solid"/>
              <a:round/>
            </a:ln>
            <a:effectLst/>
          </p:spPr>
          <p:txBody>
            <a:bodyPr vert="horz" wrap="square" lIns="121920" tIns="60960" rIns="121920" bIns="60960" anchor="t" anchorCtr="0" compatLnSpc="1">
              <a:normAutofit/>
            </a:bodyPr>
            <a:lstStyle/>
            <a:p>
              <a:pPr lvl="0" algn="r"/>
              <a:endParaRPr lang="en-US" altLang="zh-CN" sz="2000" b="1" dirty="0">
                <a:solidFill>
                  <a:schemeClr val="bg1"/>
                </a:solidFill>
                <a:cs typeface="+mn-ea"/>
                <a:sym typeface="+mn-lt"/>
              </a:endParaRPr>
            </a:p>
          </p:txBody>
        </p:sp>
      </p:grpSp>
      <p:sp>
        <p:nvSpPr>
          <p:cNvPr id="7" name="TextBox 24"/>
          <p:cNvSpPr txBox="1"/>
          <p:nvPr/>
        </p:nvSpPr>
        <p:spPr>
          <a:xfrm>
            <a:off x="6786245" y="3595370"/>
            <a:ext cx="3382010" cy="460375"/>
          </a:xfrm>
          <a:prstGeom prst="rect">
            <a:avLst/>
          </a:prstGeom>
          <a:noFill/>
        </p:spPr>
        <p:txBody>
          <a:bodyPr wrap="square" rtlCol="0">
            <a:spAutoFit/>
          </a:bodyPr>
          <a:lstStyle/>
          <a:p>
            <a:pPr algn="ctr"/>
            <a:r>
              <a:rPr lang="zh-CN" altLang="en-US" sz="2400" b="1" dirty="0">
                <a:cs typeface="+mn-ea"/>
                <a:sym typeface="+mn-lt"/>
              </a:rPr>
              <a:t>论文格式的实操演示</a:t>
            </a:r>
            <a:endParaRPr lang="zh-CN" altLang="en-US" sz="2400" b="1" dirty="0">
              <a:solidFill>
                <a:schemeClr val="tx1">
                  <a:lumMod val="75000"/>
                </a:schemeClr>
              </a:solidFill>
              <a:cs typeface="+mn-ea"/>
              <a:sym typeface="+mn-lt"/>
            </a:endParaRPr>
          </a:p>
        </p:txBody>
      </p:sp>
      <p:sp>
        <p:nvSpPr>
          <p:cNvPr id="34" name="Trapezoid 17@|1FFC:1137349|FBC:16777215|LFC:16777215|LBC:16777215"/>
          <p:cNvSpPr/>
          <p:nvPr/>
        </p:nvSpPr>
        <p:spPr>
          <a:xfrm>
            <a:off x="2723515" y="214312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5" name="Pentagon 18@|1FFC:1554685|FBC:16777215|LFC:16777215|LBC:16777215"/>
          <p:cNvSpPr/>
          <p:nvPr/>
        </p:nvSpPr>
        <p:spPr>
          <a:xfrm rot="5400000">
            <a:off x="2952750" y="2052320"/>
            <a:ext cx="795655" cy="974725"/>
          </a:xfrm>
          <a:prstGeom prst="homePlate">
            <a:avLst>
              <a:gd name="adj" fmla="val 31720"/>
            </a:avLst>
          </a:prstGeom>
          <a:solidFill>
            <a:schemeClr val="accent1">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56" name="Freeform 59"/>
          <p:cNvSpPr>
            <a:spLocks noEditPoints="1"/>
          </p:cNvSpPr>
          <p:nvPr/>
        </p:nvSpPr>
        <p:spPr bwMode="auto">
          <a:xfrm>
            <a:off x="3158490" y="2352675"/>
            <a:ext cx="384810" cy="384810"/>
          </a:xfrm>
          <a:custGeom>
            <a:avLst/>
            <a:gdLst/>
            <a:ahLst/>
            <a:cxnLst>
              <a:cxn ang="0">
                <a:pos x="129" y="1"/>
              </a:cxn>
              <a:cxn ang="0">
                <a:pos x="87" y="12"/>
              </a:cxn>
              <a:cxn ang="0">
                <a:pos x="53" y="32"/>
              </a:cxn>
              <a:cxn ang="0">
                <a:pos x="26" y="63"/>
              </a:cxn>
              <a:cxn ang="0">
                <a:pos x="8" y="101"/>
              </a:cxn>
              <a:cxn ang="0">
                <a:pos x="0" y="143"/>
              </a:cxn>
              <a:cxn ang="0">
                <a:pos x="4" y="172"/>
              </a:cxn>
              <a:cxn ang="0">
                <a:pos x="19" y="212"/>
              </a:cxn>
              <a:cxn ang="0">
                <a:pos x="42" y="244"/>
              </a:cxn>
              <a:cxn ang="0">
                <a:pos x="75" y="270"/>
              </a:cxn>
              <a:cxn ang="0">
                <a:pos x="115" y="284"/>
              </a:cxn>
              <a:cxn ang="0">
                <a:pos x="144" y="286"/>
              </a:cxn>
              <a:cxn ang="0">
                <a:pos x="185" y="281"/>
              </a:cxn>
              <a:cxn ang="0">
                <a:pos x="223" y="263"/>
              </a:cxn>
              <a:cxn ang="0">
                <a:pos x="254" y="235"/>
              </a:cxn>
              <a:cxn ang="0">
                <a:pos x="276" y="199"/>
              </a:cxn>
              <a:cxn ang="0">
                <a:pos x="285" y="157"/>
              </a:cxn>
              <a:cxn ang="0">
                <a:pos x="285" y="128"/>
              </a:cxn>
              <a:cxn ang="0">
                <a:pos x="276" y="89"/>
              </a:cxn>
              <a:cxn ang="0">
                <a:pos x="254" y="52"/>
              </a:cxn>
              <a:cxn ang="0">
                <a:pos x="223" y="25"/>
              </a:cxn>
              <a:cxn ang="0">
                <a:pos x="185" y="7"/>
              </a:cxn>
              <a:cxn ang="0">
                <a:pos x="144" y="0"/>
              </a:cxn>
              <a:cxn ang="0">
                <a:pos x="144" y="252"/>
              </a:cxn>
              <a:cxn ang="0">
                <a:pos x="102" y="243"/>
              </a:cxn>
              <a:cxn ang="0">
                <a:pos x="55" y="203"/>
              </a:cxn>
              <a:cxn ang="0">
                <a:pos x="37" y="154"/>
              </a:cxn>
              <a:cxn ang="0">
                <a:pos x="37" y="132"/>
              </a:cxn>
              <a:cxn ang="0">
                <a:pos x="55" y="83"/>
              </a:cxn>
              <a:cxn ang="0">
                <a:pos x="102" y="45"/>
              </a:cxn>
              <a:cxn ang="0">
                <a:pos x="144" y="36"/>
              </a:cxn>
              <a:cxn ang="0">
                <a:pos x="165" y="38"/>
              </a:cxn>
              <a:cxn ang="0">
                <a:pos x="220" y="67"/>
              </a:cxn>
              <a:cxn ang="0">
                <a:pos x="249" y="121"/>
              </a:cxn>
              <a:cxn ang="0">
                <a:pos x="251" y="143"/>
              </a:cxn>
              <a:cxn ang="0">
                <a:pos x="241" y="185"/>
              </a:cxn>
              <a:cxn ang="0">
                <a:pos x="203" y="232"/>
              </a:cxn>
              <a:cxn ang="0">
                <a:pos x="154" y="250"/>
              </a:cxn>
              <a:cxn ang="0">
                <a:pos x="232" y="143"/>
              </a:cxn>
              <a:cxn ang="0">
                <a:pos x="227" y="156"/>
              </a:cxn>
              <a:cxn ang="0">
                <a:pos x="144" y="161"/>
              </a:cxn>
              <a:cxn ang="0">
                <a:pos x="131" y="156"/>
              </a:cxn>
              <a:cxn ang="0">
                <a:pos x="125" y="72"/>
              </a:cxn>
              <a:cxn ang="0">
                <a:pos x="131" y="60"/>
              </a:cxn>
              <a:cxn ang="0">
                <a:pos x="144" y="54"/>
              </a:cxn>
              <a:cxn ang="0">
                <a:pos x="160" y="65"/>
              </a:cxn>
              <a:cxn ang="0">
                <a:pos x="214" y="125"/>
              </a:cxn>
              <a:cxn ang="0">
                <a:pos x="227" y="130"/>
              </a:cxn>
              <a:cxn ang="0">
                <a:pos x="232" y="143"/>
              </a:cxn>
            </a:cxnLst>
            <a:rect l="0" t="0" r="r" b="b"/>
            <a:pathLst>
              <a:path w="287" h="286">
                <a:moveTo>
                  <a:pt x="144" y="0"/>
                </a:moveTo>
                <a:lnTo>
                  <a:pt x="144" y="0"/>
                </a:lnTo>
                <a:lnTo>
                  <a:pt x="129" y="1"/>
                </a:lnTo>
                <a:lnTo>
                  <a:pt x="115" y="3"/>
                </a:lnTo>
                <a:lnTo>
                  <a:pt x="100" y="7"/>
                </a:lnTo>
                <a:lnTo>
                  <a:pt x="87" y="12"/>
                </a:lnTo>
                <a:lnTo>
                  <a:pt x="75" y="18"/>
                </a:lnTo>
                <a:lnTo>
                  <a:pt x="64" y="25"/>
                </a:lnTo>
                <a:lnTo>
                  <a:pt x="53" y="32"/>
                </a:lnTo>
                <a:lnTo>
                  <a:pt x="42" y="43"/>
                </a:lnTo>
                <a:lnTo>
                  <a:pt x="33" y="52"/>
                </a:lnTo>
                <a:lnTo>
                  <a:pt x="26" y="63"/>
                </a:lnTo>
                <a:lnTo>
                  <a:pt x="19" y="76"/>
                </a:lnTo>
                <a:lnTo>
                  <a:pt x="11" y="89"/>
                </a:lnTo>
                <a:lnTo>
                  <a:pt x="8" y="101"/>
                </a:lnTo>
                <a:lnTo>
                  <a:pt x="4" y="114"/>
                </a:lnTo>
                <a:lnTo>
                  <a:pt x="0" y="128"/>
                </a:lnTo>
                <a:lnTo>
                  <a:pt x="0" y="143"/>
                </a:lnTo>
                <a:lnTo>
                  <a:pt x="0" y="143"/>
                </a:lnTo>
                <a:lnTo>
                  <a:pt x="0" y="157"/>
                </a:lnTo>
                <a:lnTo>
                  <a:pt x="4" y="172"/>
                </a:lnTo>
                <a:lnTo>
                  <a:pt x="8" y="186"/>
                </a:lnTo>
                <a:lnTo>
                  <a:pt x="11" y="199"/>
                </a:lnTo>
                <a:lnTo>
                  <a:pt x="19" y="212"/>
                </a:lnTo>
                <a:lnTo>
                  <a:pt x="26" y="223"/>
                </a:lnTo>
                <a:lnTo>
                  <a:pt x="33" y="235"/>
                </a:lnTo>
                <a:lnTo>
                  <a:pt x="42" y="244"/>
                </a:lnTo>
                <a:lnTo>
                  <a:pt x="53" y="253"/>
                </a:lnTo>
                <a:lnTo>
                  <a:pt x="64" y="263"/>
                </a:lnTo>
                <a:lnTo>
                  <a:pt x="75" y="270"/>
                </a:lnTo>
                <a:lnTo>
                  <a:pt x="87" y="275"/>
                </a:lnTo>
                <a:lnTo>
                  <a:pt x="100" y="281"/>
                </a:lnTo>
                <a:lnTo>
                  <a:pt x="115" y="284"/>
                </a:lnTo>
                <a:lnTo>
                  <a:pt x="129" y="286"/>
                </a:lnTo>
                <a:lnTo>
                  <a:pt x="144" y="286"/>
                </a:lnTo>
                <a:lnTo>
                  <a:pt x="144" y="286"/>
                </a:lnTo>
                <a:lnTo>
                  <a:pt x="158" y="286"/>
                </a:lnTo>
                <a:lnTo>
                  <a:pt x="173" y="284"/>
                </a:lnTo>
                <a:lnTo>
                  <a:pt x="185" y="281"/>
                </a:lnTo>
                <a:lnTo>
                  <a:pt x="200" y="275"/>
                </a:lnTo>
                <a:lnTo>
                  <a:pt x="212" y="270"/>
                </a:lnTo>
                <a:lnTo>
                  <a:pt x="223" y="263"/>
                </a:lnTo>
                <a:lnTo>
                  <a:pt x="234" y="253"/>
                </a:lnTo>
                <a:lnTo>
                  <a:pt x="245" y="244"/>
                </a:lnTo>
                <a:lnTo>
                  <a:pt x="254" y="235"/>
                </a:lnTo>
                <a:lnTo>
                  <a:pt x="261" y="223"/>
                </a:lnTo>
                <a:lnTo>
                  <a:pt x="269" y="212"/>
                </a:lnTo>
                <a:lnTo>
                  <a:pt x="276" y="199"/>
                </a:lnTo>
                <a:lnTo>
                  <a:pt x="280" y="186"/>
                </a:lnTo>
                <a:lnTo>
                  <a:pt x="283" y="172"/>
                </a:lnTo>
                <a:lnTo>
                  <a:pt x="285" y="157"/>
                </a:lnTo>
                <a:lnTo>
                  <a:pt x="287" y="143"/>
                </a:lnTo>
                <a:lnTo>
                  <a:pt x="287" y="143"/>
                </a:lnTo>
                <a:lnTo>
                  <a:pt x="285" y="128"/>
                </a:lnTo>
                <a:lnTo>
                  <a:pt x="283" y="114"/>
                </a:lnTo>
                <a:lnTo>
                  <a:pt x="280" y="101"/>
                </a:lnTo>
                <a:lnTo>
                  <a:pt x="276" y="89"/>
                </a:lnTo>
                <a:lnTo>
                  <a:pt x="269" y="76"/>
                </a:lnTo>
                <a:lnTo>
                  <a:pt x="261" y="63"/>
                </a:lnTo>
                <a:lnTo>
                  <a:pt x="254" y="52"/>
                </a:lnTo>
                <a:lnTo>
                  <a:pt x="245" y="43"/>
                </a:lnTo>
                <a:lnTo>
                  <a:pt x="234" y="32"/>
                </a:lnTo>
                <a:lnTo>
                  <a:pt x="223" y="25"/>
                </a:lnTo>
                <a:lnTo>
                  <a:pt x="212" y="18"/>
                </a:lnTo>
                <a:lnTo>
                  <a:pt x="200" y="12"/>
                </a:lnTo>
                <a:lnTo>
                  <a:pt x="185" y="7"/>
                </a:lnTo>
                <a:lnTo>
                  <a:pt x="173" y="3"/>
                </a:lnTo>
                <a:lnTo>
                  <a:pt x="158" y="1"/>
                </a:lnTo>
                <a:lnTo>
                  <a:pt x="144" y="0"/>
                </a:lnTo>
                <a:lnTo>
                  <a:pt x="144" y="0"/>
                </a:lnTo>
                <a:close/>
                <a:moveTo>
                  <a:pt x="144" y="252"/>
                </a:moveTo>
                <a:lnTo>
                  <a:pt x="144" y="252"/>
                </a:lnTo>
                <a:lnTo>
                  <a:pt x="133" y="250"/>
                </a:lnTo>
                <a:lnTo>
                  <a:pt x="122" y="248"/>
                </a:lnTo>
                <a:lnTo>
                  <a:pt x="102" y="243"/>
                </a:lnTo>
                <a:lnTo>
                  <a:pt x="84" y="232"/>
                </a:lnTo>
                <a:lnTo>
                  <a:pt x="67" y="219"/>
                </a:lnTo>
                <a:lnTo>
                  <a:pt x="55" y="203"/>
                </a:lnTo>
                <a:lnTo>
                  <a:pt x="44" y="185"/>
                </a:lnTo>
                <a:lnTo>
                  <a:pt x="38" y="165"/>
                </a:lnTo>
                <a:lnTo>
                  <a:pt x="37" y="154"/>
                </a:lnTo>
                <a:lnTo>
                  <a:pt x="37" y="143"/>
                </a:lnTo>
                <a:lnTo>
                  <a:pt x="37" y="143"/>
                </a:lnTo>
                <a:lnTo>
                  <a:pt x="37" y="132"/>
                </a:lnTo>
                <a:lnTo>
                  <a:pt x="38" y="121"/>
                </a:lnTo>
                <a:lnTo>
                  <a:pt x="44" y="101"/>
                </a:lnTo>
                <a:lnTo>
                  <a:pt x="55" y="83"/>
                </a:lnTo>
                <a:lnTo>
                  <a:pt x="67" y="67"/>
                </a:lnTo>
                <a:lnTo>
                  <a:pt x="84" y="54"/>
                </a:lnTo>
                <a:lnTo>
                  <a:pt x="102" y="45"/>
                </a:lnTo>
                <a:lnTo>
                  <a:pt x="122" y="38"/>
                </a:lnTo>
                <a:lnTo>
                  <a:pt x="133" y="36"/>
                </a:lnTo>
                <a:lnTo>
                  <a:pt x="144" y="36"/>
                </a:lnTo>
                <a:lnTo>
                  <a:pt x="144" y="36"/>
                </a:lnTo>
                <a:lnTo>
                  <a:pt x="154" y="36"/>
                </a:lnTo>
                <a:lnTo>
                  <a:pt x="165" y="38"/>
                </a:lnTo>
                <a:lnTo>
                  <a:pt x="185" y="45"/>
                </a:lnTo>
                <a:lnTo>
                  <a:pt x="203" y="54"/>
                </a:lnTo>
                <a:lnTo>
                  <a:pt x="220" y="67"/>
                </a:lnTo>
                <a:lnTo>
                  <a:pt x="232" y="83"/>
                </a:lnTo>
                <a:lnTo>
                  <a:pt x="241" y="101"/>
                </a:lnTo>
                <a:lnTo>
                  <a:pt x="249" y="121"/>
                </a:lnTo>
                <a:lnTo>
                  <a:pt x="251" y="132"/>
                </a:lnTo>
                <a:lnTo>
                  <a:pt x="251" y="143"/>
                </a:lnTo>
                <a:lnTo>
                  <a:pt x="251" y="143"/>
                </a:lnTo>
                <a:lnTo>
                  <a:pt x="251" y="154"/>
                </a:lnTo>
                <a:lnTo>
                  <a:pt x="249" y="165"/>
                </a:lnTo>
                <a:lnTo>
                  <a:pt x="241" y="185"/>
                </a:lnTo>
                <a:lnTo>
                  <a:pt x="232" y="203"/>
                </a:lnTo>
                <a:lnTo>
                  <a:pt x="220" y="219"/>
                </a:lnTo>
                <a:lnTo>
                  <a:pt x="203" y="232"/>
                </a:lnTo>
                <a:lnTo>
                  <a:pt x="185" y="243"/>
                </a:lnTo>
                <a:lnTo>
                  <a:pt x="165" y="248"/>
                </a:lnTo>
                <a:lnTo>
                  <a:pt x="154" y="250"/>
                </a:lnTo>
                <a:lnTo>
                  <a:pt x="144" y="252"/>
                </a:lnTo>
                <a:lnTo>
                  <a:pt x="144" y="252"/>
                </a:lnTo>
                <a:close/>
                <a:moveTo>
                  <a:pt x="232" y="143"/>
                </a:moveTo>
                <a:lnTo>
                  <a:pt x="232" y="143"/>
                </a:lnTo>
                <a:lnTo>
                  <a:pt x="231" y="150"/>
                </a:lnTo>
                <a:lnTo>
                  <a:pt x="227" y="156"/>
                </a:lnTo>
                <a:lnTo>
                  <a:pt x="222" y="159"/>
                </a:lnTo>
                <a:lnTo>
                  <a:pt x="214" y="161"/>
                </a:lnTo>
                <a:lnTo>
                  <a:pt x="144" y="161"/>
                </a:lnTo>
                <a:lnTo>
                  <a:pt x="144" y="161"/>
                </a:lnTo>
                <a:lnTo>
                  <a:pt x="136" y="159"/>
                </a:lnTo>
                <a:lnTo>
                  <a:pt x="131" y="156"/>
                </a:lnTo>
                <a:lnTo>
                  <a:pt x="127" y="150"/>
                </a:lnTo>
                <a:lnTo>
                  <a:pt x="125" y="143"/>
                </a:lnTo>
                <a:lnTo>
                  <a:pt x="125" y="72"/>
                </a:lnTo>
                <a:lnTo>
                  <a:pt x="125" y="72"/>
                </a:lnTo>
                <a:lnTo>
                  <a:pt x="127" y="65"/>
                </a:lnTo>
                <a:lnTo>
                  <a:pt x="131" y="60"/>
                </a:lnTo>
                <a:lnTo>
                  <a:pt x="136" y="56"/>
                </a:lnTo>
                <a:lnTo>
                  <a:pt x="144" y="54"/>
                </a:lnTo>
                <a:lnTo>
                  <a:pt x="144" y="54"/>
                </a:lnTo>
                <a:lnTo>
                  <a:pt x="151" y="56"/>
                </a:lnTo>
                <a:lnTo>
                  <a:pt x="156" y="60"/>
                </a:lnTo>
                <a:lnTo>
                  <a:pt x="160" y="65"/>
                </a:lnTo>
                <a:lnTo>
                  <a:pt x="162" y="72"/>
                </a:lnTo>
                <a:lnTo>
                  <a:pt x="162" y="125"/>
                </a:lnTo>
                <a:lnTo>
                  <a:pt x="214" y="125"/>
                </a:lnTo>
                <a:lnTo>
                  <a:pt x="214" y="125"/>
                </a:lnTo>
                <a:lnTo>
                  <a:pt x="222" y="127"/>
                </a:lnTo>
                <a:lnTo>
                  <a:pt x="227" y="130"/>
                </a:lnTo>
                <a:lnTo>
                  <a:pt x="231" y="136"/>
                </a:lnTo>
                <a:lnTo>
                  <a:pt x="232" y="143"/>
                </a:lnTo>
                <a:lnTo>
                  <a:pt x="232" y="143"/>
                </a:lnTo>
                <a:close/>
              </a:path>
            </a:pathLst>
          </a:custGeom>
          <a:solidFill>
            <a:schemeClr val="bg1"/>
          </a:solidFill>
          <a:ln w="9525">
            <a:noFill/>
            <a:round/>
          </a:ln>
        </p:spPr>
        <p:txBody>
          <a:bodyPr lIns="162560" tIns="81280" rIns="162560" bIns="81280"/>
          <a:lstStyle/>
          <a:p>
            <a:pPr defTabSz="1219200">
              <a:defRPr/>
            </a:pPr>
            <a:endParaRPr lang="en-US" sz="4265">
              <a:solidFill>
                <a:prstClr val="black"/>
              </a:solidFill>
              <a:cs typeface="+mn-ea"/>
              <a:sym typeface="+mn-lt"/>
            </a:endParaRPr>
          </a:p>
        </p:txBody>
      </p:sp>
      <p:sp>
        <p:nvSpPr>
          <p:cNvPr id="40" name="Trapezoid 23@|1FFC:192|FBC:16777215|LFC:16777215|LBC:16777215"/>
          <p:cNvSpPr/>
          <p:nvPr/>
        </p:nvSpPr>
        <p:spPr>
          <a:xfrm>
            <a:off x="7863205" y="214312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1" name="Pentagon 24@|1FFC:2381804|FBC:16777215|LFC:16777215|LBC:16777215"/>
          <p:cNvSpPr/>
          <p:nvPr/>
        </p:nvSpPr>
        <p:spPr>
          <a:xfrm rot="5400000">
            <a:off x="8091805" y="2052320"/>
            <a:ext cx="795655" cy="974725"/>
          </a:xfrm>
          <a:prstGeom prst="homePlate">
            <a:avLst>
              <a:gd name="adj" fmla="val 31720"/>
            </a:avLst>
          </a:prstGeom>
          <a:solidFill>
            <a:schemeClr val="accent4">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72" name="Freeform 53"/>
          <p:cNvSpPr>
            <a:spLocks noEditPoints="1"/>
          </p:cNvSpPr>
          <p:nvPr/>
        </p:nvSpPr>
        <p:spPr bwMode="auto">
          <a:xfrm>
            <a:off x="8300720" y="2352675"/>
            <a:ext cx="377825" cy="355600"/>
          </a:xfrm>
          <a:custGeom>
            <a:avLst/>
            <a:gdLst>
              <a:gd name="T0" fmla="*/ 38 w 128"/>
              <a:gd name="T1" fmla="*/ 99 h 120"/>
              <a:gd name="T2" fmla="*/ 55 w 128"/>
              <a:gd name="T3" fmla="*/ 99 h 120"/>
              <a:gd name="T4" fmla="*/ 55 w 128"/>
              <a:gd name="T5" fmla="*/ 103 h 120"/>
              <a:gd name="T6" fmla="*/ 38 w 128"/>
              <a:gd name="T7" fmla="*/ 103 h 120"/>
              <a:gd name="T8" fmla="*/ 38 w 128"/>
              <a:gd name="T9" fmla="*/ 99 h 120"/>
              <a:gd name="T10" fmla="*/ 88 w 128"/>
              <a:gd name="T11" fmla="*/ 98 h 120"/>
              <a:gd name="T12" fmla="*/ 60 w 128"/>
              <a:gd name="T13" fmla="*/ 103 h 120"/>
              <a:gd name="T14" fmla="*/ 65 w 128"/>
              <a:gd name="T15" fmla="*/ 76 h 120"/>
              <a:gd name="T16" fmla="*/ 105 w 128"/>
              <a:gd name="T17" fmla="*/ 35 h 120"/>
              <a:gd name="T18" fmla="*/ 128 w 128"/>
              <a:gd name="T19" fmla="*/ 57 h 120"/>
              <a:gd name="T20" fmla="*/ 88 w 128"/>
              <a:gd name="T21" fmla="*/ 98 h 120"/>
              <a:gd name="T22" fmla="*/ 83 w 128"/>
              <a:gd name="T23" fmla="*/ 87 h 120"/>
              <a:gd name="T24" fmla="*/ 117 w 128"/>
              <a:gd name="T25" fmla="*/ 52 h 120"/>
              <a:gd name="T26" fmla="*/ 114 w 128"/>
              <a:gd name="T27" fmla="*/ 49 h 120"/>
              <a:gd name="T28" fmla="*/ 80 w 128"/>
              <a:gd name="T29" fmla="*/ 84 h 120"/>
              <a:gd name="T30" fmla="*/ 83 w 128"/>
              <a:gd name="T31" fmla="*/ 87 h 120"/>
              <a:gd name="T32" fmla="*/ 85 w 128"/>
              <a:gd name="T33" fmla="*/ 95 h 120"/>
              <a:gd name="T34" fmla="*/ 73 w 128"/>
              <a:gd name="T35" fmla="*/ 97 h 120"/>
              <a:gd name="T36" fmla="*/ 66 w 128"/>
              <a:gd name="T37" fmla="*/ 90 h 120"/>
              <a:gd name="T38" fmla="*/ 68 w 128"/>
              <a:gd name="T39" fmla="*/ 78 h 120"/>
              <a:gd name="T40" fmla="*/ 85 w 128"/>
              <a:gd name="T41" fmla="*/ 95 h 120"/>
              <a:gd name="T42" fmla="*/ 74 w 128"/>
              <a:gd name="T43" fmla="*/ 78 h 120"/>
              <a:gd name="T44" fmla="*/ 108 w 128"/>
              <a:gd name="T45" fmla="*/ 43 h 120"/>
              <a:gd name="T46" fmla="*/ 106 w 128"/>
              <a:gd name="T47" fmla="*/ 40 h 120"/>
              <a:gd name="T48" fmla="*/ 71 w 128"/>
              <a:gd name="T49" fmla="*/ 76 h 120"/>
              <a:gd name="T50" fmla="*/ 74 w 128"/>
              <a:gd name="T51" fmla="*/ 78 h 120"/>
              <a:gd name="T52" fmla="*/ 3 w 128"/>
              <a:gd name="T53" fmla="*/ 120 h 120"/>
              <a:gd name="T54" fmla="*/ 92 w 128"/>
              <a:gd name="T55" fmla="*/ 120 h 120"/>
              <a:gd name="T56" fmla="*/ 96 w 128"/>
              <a:gd name="T57" fmla="*/ 120 h 120"/>
              <a:gd name="T58" fmla="*/ 96 w 128"/>
              <a:gd name="T59" fmla="*/ 117 h 120"/>
              <a:gd name="T60" fmla="*/ 96 w 128"/>
              <a:gd name="T61" fmla="*/ 96 h 120"/>
              <a:gd name="T62" fmla="*/ 89 w 128"/>
              <a:gd name="T63" fmla="*/ 103 h 120"/>
              <a:gd name="T64" fmla="*/ 89 w 128"/>
              <a:gd name="T65" fmla="*/ 114 h 120"/>
              <a:gd name="T66" fmla="*/ 7 w 128"/>
              <a:gd name="T67" fmla="*/ 114 h 120"/>
              <a:gd name="T68" fmla="*/ 7 w 128"/>
              <a:gd name="T69" fmla="*/ 49 h 120"/>
              <a:gd name="T70" fmla="*/ 45 w 128"/>
              <a:gd name="T71" fmla="*/ 49 h 120"/>
              <a:gd name="T72" fmla="*/ 47 w 128"/>
              <a:gd name="T73" fmla="*/ 46 h 120"/>
              <a:gd name="T74" fmla="*/ 47 w 128"/>
              <a:gd name="T75" fmla="*/ 7 h 120"/>
              <a:gd name="T76" fmla="*/ 89 w 128"/>
              <a:gd name="T77" fmla="*/ 7 h 120"/>
              <a:gd name="T78" fmla="*/ 89 w 128"/>
              <a:gd name="T79" fmla="*/ 44 h 120"/>
              <a:gd name="T80" fmla="*/ 96 w 128"/>
              <a:gd name="T81" fmla="*/ 38 h 120"/>
              <a:gd name="T82" fmla="*/ 96 w 128"/>
              <a:gd name="T83" fmla="*/ 4 h 120"/>
              <a:gd name="T84" fmla="*/ 96 w 128"/>
              <a:gd name="T85" fmla="*/ 0 h 120"/>
              <a:gd name="T86" fmla="*/ 92 w 128"/>
              <a:gd name="T87" fmla="*/ 0 h 120"/>
              <a:gd name="T88" fmla="*/ 42 w 128"/>
              <a:gd name="T89" fmla="*/ 0 h 120"/>
              <a:gd name="T90" fmla="*/ 0 w 128"/>
              <a:gd name="T91" fmla="*/ 43 h 120"/>
              <a:gd name="T92" fmla="*/ 0 w 128"/>
              <a:gd name="T93" fmla="*/ 117 h 120"/>
              <a:gd name="T94" fmla="*/ 0 w 128"/>
              <a:gd name="T95" fmla="*/ 120 h 120"/>
              <a:gd name="T96" fmla="*/ 3 w 128"/>
              <a:gd name="T97"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120">
                <a:moveTo>
                  <a:pt x="38" y="99"/>
                </a:moveTo>
                <a:cubicBezTo>
                  <a:pt x="55" y="99"/>
                  <a:pt x="55" y="99"/>
                  <a:pt x="55" y="99"/>
                </a:cubicBezTo>
                <a:cubicBezTo>
                  <a:pt x="55" y="103"/>
                  <a:pt x="55" y="103"/>
                  <a:pt x="55" y="103"/>
                </a:cubicBezTo>
                <a:cubicBezTo>
                  <a:pt x="38" y="103"/>
                  <a:pt x="38" y="103"/>
                  <a:pt x="38" y="103"/>
                </a:cubicBezTo>
                <a:cubicBezTo>
                  <a:pt x="38" y="99"/>
                  <a:pt x="38" y="99"/>
                  <a:pt x="38" y="99"/>
                </a:cubicBezTo>
                <a:close/>
                <a:moveTo>
                  <a:pt x="88" y="98"/>
                </a:moveTo>
                <a:cubicBezTo>
                  <a:pt x="60" y="103"/>
                  <a:pt x="60" y="103"/>
                  <a:pt x="60" y="103"/>
                </a:cubicBezTo>
                <a:cubicBezTo>
                  <a:pt x="65" y="76"/>
                  <a:pt x="65" y="76"/>
                  <a:pt x="65" y="76"/>
                </a:cubicBezTo>
                <a:cubicBezTo>
                  <a:pt x="105" y="35"/>
                  <a:pt x="105" y="35"/>
                  <a:pt x="105" y="35"/>
                </a:cubicBezTo>
                <a:cubicBezTo>
                  <a:pt x="128" y="57"/>
                  <a:pt x="128" y="57"/>
                  <a:pt x="128" y="57"/>
                </a:cubicBezTo>
                <a:cubicBezTo>
                  <a:pt x="88" y="98"/>
                  <a:pt x="88" y="98"/>
                  <a:pt x="88" y="98"/>
                </a:cubicBezTo>
                <a:close/>
                <a:moveTo>
                  <a:pt x="83" y="87"/>
                </a:moveTo>
                <a:cubicBezTo>
                  <a:pt x="117" y="52"/>
                  <a:pt x="117" y="52"/>
                  <a:pt x="117" y="52"/>
                </a:cubicBezTo>
                <a:cubicBezTo>
                  <a:pt x="114" y="49"/>
                  <a:pt x="114" y="49"/>
                  <a:pt x="114" y="49"/>
                </a:cubicBezTo>
                <a:cubicBezTo>
                  <a:pt x="80" y="84"/>
                  <a:pt x="80" y="84"/>
                  <a:pt x="80" y="84"/>
                </a:cubicBezTo>
                <a:cubicBezTo>
                  <a:pt x="83" y="87"/>
                  <a:pt x="83" y="87"/>
                  <a:pt x="83" y="87"/>
                </a:cubicBezTo>
                <a:close/>
                <a:moveTo>
                  <a:pt x="85" y="95"/>
                </a:moveTo>
                <a:cubicBezTo>
                  <a:pt x="73" y="97"/>
                  <a:pt x="73" y="97"/>
                  <a:pt x="73" y="97"/>
                </a:cubicBezTo>
                <a:cubicBezTo>
                  <a:pt x="66" y="90"/>
                  <a:pt x="66" y="90"/>
                  <a:pt x="66" y="90"/>
                </a:cubicBezTo>
                <a:cubicBezTo>
                  <a:pt x="68" y="78"/>
                  <a:pt x="68" y="78"/>
                  <a:pt x="68" y="78"/>
                </a:cubicBezTo>
                <a:cubicBezTo>
                  <a:pt x="85" y="95"/>
                  <a:pt x="85" y="95"/>
                  <a:pt x="85" y="95"/>
                </a:cubicBezTo>
                <a:close/>
                <a:moveTo>
                  <a:pt x="74" y="78"/>
                </a:moveTo>
                <a:cubicBezTo>
                  <a:pt x="108" y="43"/>
                  <a:pt x="108" y="43"/>
                  <a:pt x="108" y="43"/>
                </a:cubicBezTo>
                <a:cubicBezTo>
                  <a:pt x="106" y="40"/>
                  <a:pt x="106" y="40"/>
                  <a:pt x="106" y="40"/>
                </a:cubicBezTo>
                <a:cubicBezTo>
                  <a:pt x="71" y="76"/>
                  <a:pt x="71" y="76"/>
                  <a:pt x="71" y="76"/>
                </a:cubicBezTo>
                <a:cubicBezTo>
                  <a:pt x="74" y="78"/>
                  <a:pt x="74" y="78"/>
                  <a:pt x="74" y="78"/>
                </a:cubicBezTo>
                <a:close/>
                <a:moveTo>
                  <a:pt x="3" y="120"/>
                </a:moveTo>
                <a:cubicBezTo>
                  <a:pt x="92" y="120"/>
                  <a:pt x="92" y="120"/>
                  <a:pt x="92" y="120"/>
                </a:cubicBezTo>
                <a:cubicBezTo>
                  <a:pt x="96" y="120"/>
                  <a:pt x="96" y="120"/>
                  <a:pt x="96" y="120"/>
                </a:cubicBezTo>
                <a:cubicBezTo>
                  <a:pt x="96" y="117"/>
                  <a:pt x="96" y="117"/>
                  <a:pt x="96" y="117"/>
                </a:cubicBezTo>
                <a:cubicBezTo>
                  <a:pt x="96" y="96"/>
                  <a:pt x="96" y="96"/>
                  <a:pt x="96" y="96"/>
                </a:cubicBezTo>
                <a:cubicBezTo>
                  <a:pt x="89" y="103"/>
                  <a:pt x="89" y="103"/>
                  <a:pt x="89" y="103"/>
                </a:cubicBezTo>
                <a:cubicBezTo>
                  <a:pt x="89" y="114"/>
                  <a:pt x="89" y="114"/>
                  <a:pt x="89" y="114"/>
                </a:cubicBezTo>
                <a:cubicBezTo>
                  <a:pt x="7" y="114"/>
                  <a:pt x="7" y="114"/>
                  <a:pt x="7" y="114"/>
                </a:cubicBezTo>
                <a:cubicBezTo>
                  <a:pt x="7" y="49"/>
                  <a:pt x="7" y="49"/>
                  <a:pt x="7" y="49"/>
                </a:cubicBezTo>
                <a:cubicBezTo>
                  <a:pt x="19" y="49"/>
                  <a:pt x="32" y="49"/>
                  <a:pt x="45" y="49"/>
                </a:cubicBezTo>
                <a:cubicBezTo>
                  <a:pt x="46" y="49"/>
                  <a:pt x="47" y="48"/>
                  <a:pt x="47" y="46"/>
                </a:cubicBezTo>
                <a:cubicBezTo>
                  <a:pt x="47" y="33"/>
                  <a:pt x="47" y="20"/>
                  <a:pt x="47" y="7"/>
                </a:cubicBezTo>
                <a:cubicBezTo>
                  <a:pt x="89" y="7"/>
                  <a:pt x="89" y="7"/>
                  <a:pt x="89" y="7"/>
                </a:cubicBezTo>
                <a:cubicBezTo>
                  <a:pt x="89" y="44"/>
                  <a:pt x="89" y="44"/>
                  <a:pt x="89" y="44"/>
                </a:cubicBezTo>
                <a:cubicBezTo>
                  <a:pt x="96" y="38"/>
                  <a:pt x="96" y="38"/>
                  <a:pt x="96" y="38"/>
                </a:cubicBezTo>
                <a:cubicBezTo>
                  <a:pt x="96" y="4"/>
                  <a:pt x="96" y="4"/>
                  <a:pt x="96" y="4"/>
                </a:cubicBezTo>
                <a:cubicBezTo>
                  <a:pt x="96" y="0"/>
                  <a:pt x="96" y="0"/>
                  <a:pt x="96" y="0"/>
                </a:cubicBezTo>
                <a:cubicBezTo>
                  <a:pt x="92" y="0"/>
                  <a:pt x="92" y="0"/>
                  <a:pt x="92" y="0"/>
                </a:cubicBezTo>
                <a:cubicBezTo>
                  <a:pt x="42" y="0"/>
                  <a:pt x="42" y="0"/>
                  <a:pt x="42" y="0"/>
                </a:cubicBezTo>
                <a:cubicBezTo>
                  <a:pt x="0" y="43"/>
                  <a:pt x="0" y="43"/>
                  <a:pt x="0" y="43"/>
                </a:cubicBezTo>
                <a:cubicBezTo>
                  <a:pt x="0" y="117"/>
                  <a:pt x="0" y="117"/>
                  <a:pt x="0" y="117"/>
                </a:cubicBezTo>
                <a:cubicBezTo>
                  <a:pt x="0" y="120"/>
                  <a:pt x="0" y="120"/>
                  <a:pt x="0" y="120"/>
                </a:cubicBezTo>
                <a:cubicBezTo>
                  <a:pt x="3" y="120"/>
                  <a:pt x="3" y="120"/>
                  <a:pt x="3" y="120"/>
                </a:cubicBezTo>
                <a:close/>
              </a:path>
            </a:pathLst>
          </a:custGeom>
          <a:solidFill>
            <a:schemeClr val="bg1"/>
          </a:solidFill>
          <a:ln>
            <a:noFill/>
          </a:ln>
        </p:spPr>
        <p:txBody>
          <a:bodyPr vert="horz" wrap="square" lIns="121920" tIns="60960" rIns="121920" bIns="60960" numCol="1" anchor="t" anchorCtr="0" compatLnSpc="1"/>
          <a:lstStyle/>
          <a:p>
            <a:pPr defTabSz="1219200">
              <a:defRPr/>
            </a:pPr>
            <a:endParaRPr lang="zh-CN" altLang="en-US" sz="2400">
              <a:solidFill>
                <a:srgbClr val="25282B"/>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12" presetClass="entr" presetSubtype="1" fill="hold" grpId="0" nodeType="withEffect">
                                  <p:stCondLst>
                                    <p:cond delay="0"/>
                                  </p:stCondLst>
                                  <p:childTnLst>
                                    <p:set>
                                      <p:cBhvr>
                                        <p:cTn id="11" dur="1" fill="hold">
                                          <p:stCondLst>
                                            <p:cond delay="0"/>
                                          </p:stCondLst>
                                        </p:cTn>
                                        <p:tgtEl>
                                          <p:spTgt spid="47"/>
                                        </p:tgtEl>
                                        <p:attrNameLst>
                                          <p:attrName>style.visibility</p:attrName>
                                        </p:attrNameLst>
                                      </p:cBhvr>
                                      <p:to>
                                        <p:strVal val="visible"/>
                                      </p:to>
                                    </p:set>
                                    <p:anim calcmode="lin" valueType="num">
                                      <p:cBhvr additive="base">
                                        <p:cTn id="12" dur="500"/>
                                        <p:tgtEl>
                                          <p:spTgt spid="47"/>
                                        </p:tgtEl>
                                        <p:attrNameLst>
                                          <p:attrName>ppt_y</p:attrName>
                                        </p:attrNameLst>
                                      </p:cBhvr>
                                      <p:tavLst>
                                        <p:tav tm="0">
                                          <p:val>
                                            <p:strVal val="#ppt_y-#ppt_h*1.125000"/>
                                          </p:val>
                                        </p:tav>
                                        <p:tav tm="100000">
                                          <p:val>
                                            <p:strVal val="#ppt_y"/>
                                          </p:val>
                                        </p:tav>
                                      </p:tavLst>
                                    </p:anim>
                                    <p:animEffect transition="in" filter="wipe(down)">
                                      <p:cBhvr>
                                        <p:cTn id="13" dur="500"/>
                                        <p:tgtEl>
                                          <p:spTgt spid="47"/>
                                        </p:tgtEl>
                                      </p:cBhvr>
                                    </p:animEffect>
                                  </p:childTnLst>
                                </p:cTn>
                              </p:par>
                            </p:childTnLst>
                          </p:cTn>
                        </p:par>
                        <p:par>
                          <p:cTn id="14" fill="hold">
                            <p:stCondLst>
                              <p:cond delay="500"/>
                            </p:stCondLst>
                            <p:childTnLst>
                              <p:par>
                                <p:cTn id="15" presetID="53" presetClass="entr" presetSubtype="16"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par>
                                <p:cTn id="20" presetID="12" presetClass="entr" presetSubtype="1"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p:tgtEl>
                                          <p:spTgt spid="7"/>
                                        </p:tgtEl>
                                        <p:attrNameLst>
                                          <p:attrName>ppt_y</p:attrName>
                                        </p:attrNameLst>
                                      </p:cBhvr>
                                      <p:tavLst>
                                        <p:tav tm="0">
                                          <p:val>
                                            <p:strVal val="#ppt_y-#ppt_h*1.125000"/>
                                          </p:val>
                                        </p:tav>
                                        <p:tav tm="100000">
                                          <p:val>
                                            <p:strVal val="#ppt_y"/>
                                          </p:val>
                                        </p:tav>
                                      </p:tavLst>
                                    </p:anim>
                                    <p:animEffect transition="in" filter="wipe(down)">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组合 31"/>
          <p:cNvGrpSpPr/>
          <p:nvPr/>
        </p:nvGrpSpPr>
        <p:grpSpPr>
          <a:xfrm>
            <a:off x="-1" y="0"/>
            <a:ext cx="13097302" cy="6858000"/>
            <a:chOff x="-1" y="0"/>
            <a:chExt cx="13097302" cy="6858000"/>
          </a:xfrm>
        </p:grpSpPr>
        <p:sp>
          <p:nvSpPr>
            <p:cNvPr id="7" name="等腰三角形 6"/>
            <p:cNvSpPr/>
            <p:nvPr/>
          </p:nvSpPr>
          <p:spPr>
            <a:xfrm rot="5400000">
              <a:off x="2005082" y="3991971"/>
              <a:ext cx="2768221" cy="2383806"/>
            </a:xfrm>
            <a:prstGeom prst="triangl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等腰三角形 3"/>
            <p:cNvSpPr/>
            <p:nvPr/>
          </p:nvSpPr>
          <p:spPr>
            <a:xfrm rot="5400000">
              <a:off x="-552735" y="842749"/>
              <a:ext cx="6277970" cy="5172501"/>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等腰三角形 4"/>
            <p:cNvSpPr/>
            <p:nvPr/>
          </p:nvSpPr>
          <p:spPr>
            <a:xfrm rot="5400000">
              <a:off x="1621240" y="429336"/>
              <a:ext cx="2273490" cy="1994846"/>
            </a:xfrm>
            <a:prstGeom prst="triangle">
              <a:avLst/>
            </a:prstGeom>
            <a:solidFill>
              <a:srgbClr val="DD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等腰三角形 5"/>
            <p:cNvSpPr/>
            <p:nvPr/>
          </p:nvSpPr>
          <p:spPr>
            <a:xfrm rot="5400000">
              <a:off x="3417627" y="59143"/>
              <a:ext cx="1105469" cy="987184"/>
            </a:xfrm>
            <a:prstGeom prst="triangl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等腰三角形 7"/>
            <p:cNvSpPr/>
            <p:nvPr/>
          </p:nvSpPr>
          <p:spPr>
            <a:xfrm rot="5400000">
              <a:off x="1053149" y="5243017"/>
              <a:ext cx="1105469" cy="987184"/>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等腰三角形 9"/>
            <p:cNvSpPr/>
            <p:nvPr/>
          </p:nvSpPr>
          <p:spPr>
            <a:xfrm>
              <a:off x="9994711" y="3248734"/>
              <a:ext cx="3102590" cy="3319251"/>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等腰三角形 10"/>
            <p:cNvSpPr/>
            <p:nvPr/>
          </p:nvSpPr>
          <p:spPr>
            <a:xfrm>
              <a:off x="9171295" y="5643916"/>
              <a:ext cx="1321558" cy="1214084"/>
            </a:xfrm>
            <a:prstGeom prst="triangl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等腰三角形 11"/>
            <p:cNvSpPr/>
            <p:nvPr/>
          </p:nvSpPr>
          <p:spPr>
            <a:xfrm>
              <a:off x="9250906" y="4000496"/>
              <a:ext cx="1924335" cy="1643419"/>
            </a:xfrm>
            <a:prstGeom prst="triangle">
              <a:avLst/>
            </a:prstGeom>
            <a:noFill/>
            <a:ln>
              <a:solidFill>
                <a:srgbClr val="DD7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3" name="文本框 22"/>
          <p:cNvSpPr txBox="1"/>
          <p:nvPr/>
        </p:nvSpPr>
        <p:spPr>
          <a:xfrm>
            <a:off x="5172575" y="2049761"/>
            <a:ext cx="3840480" cy="1198880"/>
          </a:xfrm>
          <a:prstGeom prst="rect">
            <a:avLst/>
          </a:prstGeom>
          <a:noFill/>
        </p:spPr>
        <p:txBody>
          <a:bodyPr wrap="none" rtlCol="0">
            <a:spAutoFit/>
            <a:scene3d>
              <a:camera prst="orthographicFront"/>
              <a:lightRig rig="threePt" dir="t"/>
            </a:scene3d>
            <a:sp3d contourW="12700"/>
          </a:bodyPr>
          <a:lstStyle/>
          <a:p>
            <a:pPr defTabSz="901065">
              <a:defRPr/>
            </a:pPr>
            <a:r>
              <a:rPr lang="zh-CN" altLang="en-US" sz="7200" dirty="0">
                <a:cs typeface="+mn-ea"/>
                <a:sym typeface="+mn-lt"/>
              </a:rPr>
              <a:t>感谢观看</a:t>
            </a:r>
          </a:p>
        </p:txBody>
      </p:sp>
      <p:sp>
        <p:nvSpPr>
          <p:cNvPr id="2" name="文本框 1"/>
          <p:cNvSpPr txBox="1"/>
          <p:nvPr/>
        </p:nvSpPr>
        <p:spPr>
          <a:xfrm>
            <a:off x="5172710" y="3336925"/>
            <a:ext cx="4620895" cy="1198880"/>
          </a:xfrm>
          <a:prstGeom prst="rect">
            <a:avLst/>
          </a:prstGeom>
          <a:noFill/>
        </p:spPr>
        <p:txBody>
          <a:bodyPr wrap="square" rtlCol="0">
            <a:spAutoFit/>
          </a:bodyPr>
          <a:lstStyle/>
          <a:p>
            <a:pPr>
              <a:lnSpc>
                <a:spcPct val="150000"/>
              </a:lnSpc>
            </a:pPr>
            <a:r>
              <a:rPr lang="zh-CN" sz="1600" b="1">
                <a:latin typeface="Arial" panose="020B0604020202020204" pitchFamily="34" charset="0"/>
                <a:ea typeface="宋体" panose="02010600030101010101" pitchFamily="2" charset="-122"/>
                <a:sym typeface="+mn-ea"/>
              </a:rPr>
              <a:t>论文指导交流</a:t>
            </a:r>
            <a:r>
              <a:rPr lang="en-US" altLang="zh-CN" sz="1600" b="1">
                <a:latin typeface="Arial" panose="020B0604020202020204" pitchFamily="34" charset="0"/>
                <a:ea typeface="宋体" panose="02010600030101010101" pitchFamily="2" charset="-122"/>
                <a:sym typeface="+mn-ea"/>
              </a:rPr>
              <a:t>QQ</a:t>
            </a:r>
            <a:r>
              <a:rPr lang="zh-CN" sz="1600" b="1">
                <a:latin typeface="Arial" panose="020B0604020202020204" pitchFamily="34" charset="0"/>
                <a:ea typeface="宋体" panose="02010600030101010101" pitchFamily="2" charset="-122"/>
                <a:sym typeface="+mn-ea"/>
              </a:rPr>
              <a:t>群：</a:t>
            </a:r>
            <a:r>
              <a:rPr lang="zh-CN" sz="1600">
                <a:latin typeface="Arial" panose="020B0604020202020204" pitchFamily="34" charset="0"/>
                <a:ea typeface="宋体" panose="02010600030101010101" pitchFamily="2" charset="-122"/>
                <a:sym typeface="+mn-ea"/>
              </a:rPr>
              <a:t>560805034</a:t>
            </a:r>
          </a:p>
          <a:p>
            <a:pPr algn="l">
              <a:lnSpc>
                <a:spcPct val="150000"/>
              </a:lnSpc>
              <a:buClrTx/>
              <a:buSzTx/>
              <a:buFontTx/>
            </a:pPr>
            <a:r>
              <a:rPr lang="zh-CN" sz="1600" b="1">
                <a:latin typeface="Arial" panose="020B0604020202020204" pitchFamily="34" charset="0"/>
                <a:ea typeface="宋体" panose="02010600030101010101" pitchFamily="2" charset="-122"/>
                <a:sym typeface="+mn-ea"/>
              </a:rPr>
              <a:t>论文发送方式：邮箱（只接受邮箱）</a:t>
            </a:r>
          </a:p>
          <a:p>
            <a:pPr>
              <a:lnSpc>
                <a:spcPct val="150000"/>
              </a:lnSpc>
            </a:pPr>
            <a:endParaRPr lang="zh-CN" sz="1600">
              <a:latin typeface="Arial" panose="020B0604020202020204" pitchFamily="34" charset="0"/>
              <a:ea typeface="宋体" panose="02010600030101010101" pitchFamily="2" charset="-122"/>
              <a:sym typeface="+mn-ea"/>
            </a:endParaRPr>
          </a:p>
        </p:txBody>
      </p:sp>
    </p:spTree>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176073" y="436443"/>
            <a:ext cx="3814267" cy="3954252"/>
            <a:chOff x="176073" y="436443"/>
            <a:chExt cx="3814267" cy="3954252"/>
          </a:xfrm>
        </p:grpSpPr>
        <p:sp>
          <p:nvSpPr>
            <p:cNvPr id="4" name="等腰三角形 3"/>
            <p:cNvSpPr/>
            <p:nvPr/>
          </p:nvSpPr>
          <p:spPr>
            <a:xfrm rot="4706719">
              <a:off x="779420" y="328112"/>
              <a:ext cx="3102590" cy="3319251"/>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等腰三角形 4"/>
            <p:cNvSpPr/>
            <p:nvPr/>
          </p:nvSpPr>
          <p:spPr>
            <a:xfrm rot="4706719">
              <a:off x="1566438" y="3122874"/>
              <a:ext cx="1321558" cy="1214084"/>
            </a:xfrm>
            <a:prstGeom prst="triangl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等腰三角形 5"/>
            <p:cNvSpPr/>
            <p:nvPr/>
          </p:nvSpPr>
          <p:spPr>
            <a:xfrm rot="4706719">
              <a:off x="35615" y="1079874"/>
              <a:ext cx="1924335" cy="1643419"/>
            </a:xfrm>
            <a:prstGeom prst="triangle">
              <a:avLst/>
            </a:prstGeom>
            <a:noFill/>
            <a:ln>
              <a:solidFill>
                <a:srgbClr val="DD7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7" name="等腰三角形 6"/>
          <p:cNvSpPr/>
          <p:nvPr/>
        </p:nvSpPr>
        <p:spPr>
          <a:xfrm>
            <a:off x="9646123" y="5513126"/>
            <a:ext cx="2273490" cy="1344874"/>
          </a:xfrm>
          <a:prstGeom prst="triangle">
            <a:avLst/>
          </a:prstGeom>
          <a:solidFill>
            <a:srgbClr val="DD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等腰三角形 7"/>
          <p:cNvSpPr/>
          <p:nvPr/>
        </p:nvSpPr>
        <p:spPr>
          <a:xfrm>
            <a:off x="9677399" y="5294762"/>
            <a:ext cx="1105469" cy="987184"/>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9" name="等腰三角形 8"/>
          <p:cNvSpPr/>
          <p:nvPr/>
        </p:nvSpPr>
        <p:spPr>
          <a:xfrm rot="2667173">
            <a:off x="10950344" y="4360744"/>
            <a:ext cx="1454193" cy="1332363"/>
          </a:xfrm>
          <a:prstGeom prst="triangl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0" name="组合 9"/>
          <p:cNvGrpSpPr/>
          <p:nvPr/>
        </p:nvGrpSpPr>
        <p:grpSpPr>
          <a:xfrm>
            <a:off x="3663219" y="2351867"/>
            <a:ext cx="551180" cy="587865"/>
            <a:chOff x="7335520" y="-437099"/>
            <a:chExt cx="914400" cy="975261"/>
          </a:xfrm>
          <a:solidFill>
            <a:schemeClr val="tx1"/>
          </a:solidFill>
        </p:grpSpPr>
        <p:sp>
          <p:nvSpPr>
            <p:cNvPr id="11" name="矩形 10"/>
            <p:cNvSpPr/>
            <p:nvPr/>
          </p:nvSpPr>
          <p:spPr>
            <a:xfrm>
              <a:off x="7335520" y="-437099"/>
              <a:ext cx="914400" cy="74189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1"/>
                  </a:solidFill>
                  <a:cs typeface="+mn-ea"/>
                  <a:sym typeface="+mn-lt"/>
                </a:rPr>
                <a:t>1</a:t>
              </a:r>
              <a:endParaRPr lang="zh-CN" altLang="en-US" sz="3200" dirty="0">
                <a:solidFill>
                  <a:schemeClr val="bg1"/>
                </a:solidFill>
                <a:cs typeface="+mn-ea"/>
                <a:sym typeface="+mn-lt"/>
              </a:endParaRPr>
            </a:p>
          </p:txBody>
        </p:sp>
        <p:sp>
          <p:nvSpPr>
            <p:cNvPr id="12" name="等腰三角形 11"/>
            <p:cNvSpPr/>
            <p:nvPr/>
          </p:nvSpPr>
          <p:spPr>
            <a:xfrm rot="10800000">
              <a:off x="7335520" y="304799"/>
              <a:ext cx="914400" cy="23336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cs typeface="+mn-ea"/>
                <a:sym typeface="+mn-lt"/>
              </a:endParaRPr>
            </a:p>
          </p:txBody>
        </p:sp>
      </p:grpSp>
      <p:sp>
        <p:nvSpPr>
          <p:cNvPr id="13" name="PA-文本框 10"/>
          <p:cNvSpPr txBox="1"/>
          <p:nvPr>
            <p:custDataLst>
              <p:tags r:id="rId1"/>
            </p:custDataLst>
          </p:nvPr>
        </p:nvSpPr>
        <p:spPr>
          <a:xfrm>
            <a:off x="4357370" y="2211070"/>
            <a:ext cx="1998345" cy="450850"/>
          </a:xfrm>
          <a:prstGeom prst="rect">
            <a:avLst/>
          </a:prstGeom>
          <a:noFill/>
        </p:spPr>
        <p:txBody>
          <a:bodyPr wrap="square" rtlCol="0">
            <a:spAutoFit/>
          </a:bodyPr>
          <a:lstStyle/>
          <a:p>
            <a:pPr>
              <a:lnSpc>
                <a:spcPct val="130000"/>
              </a:lnSpc>
            </a:pPr>
            <a:r>
              <a:rPr lang="zh-CN" altLang="en-US" b="1" dirty="0">
                <a:cs typeface="+mn-ea"/>
                <a:sym typeface="+mn-lt"/>
              </a:rPr>
              <a:t>基本要求</a:t>
            </a:r>
          </a:p>
        </p:txBody>
      </p:sp>
      <p:grpSp>
        <p:nvGrpSpPr>
          <p:cNvPr id="15" name="组合 14"/>
          <p:cNvGrpSpPr/>
          <p:nvPr/>
        </p:nvGrpSpPr>
        <p:grpSpPr>
          <a:xfrm>
            <a:off x="3663219" y="3420828"/>
            <a:ext cx="551180" cy="587865"/>
            <a:chOff x="7335520" y="-437099"/>
            <a:chExt cx="914400" cy="975261"/>
          </a:xfrm>
          <a:solidFill>
            <a:schemeClr val="tx1"/>
          </a:solidFill>
        </p:grpSpPr>
        <p:sp>
          <p:nvSpPr>
            <p:cNvPr id="16" name="矩形 15"/>
            <p:cNvSpPr/>
            <p:nvPr/>
          </p:nvSpPr>
          <p:spPr>
            <a:xfrm>
              <a:off x="7335520" y="-437099"/>
              <a:ext cx="914400" cy="74189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1"/>
                  </a:solidFill>
                  <a:cs typeface="+mn-ea"/>
                  <a:sym typeface="+mn-lt"/>
                </a:rPr>
                <a:t>2</a:t>
              </a:r>
              <a:endParaRPr lang="zh-CN" altLang="en-US" sz="3200" dirty="0">
                <a:solidFill>
                  <a:schemeClr val="bg1"/>
                </a:solidFill>
                <a:cs typeface="+mn-ea"/>
                <a:sym typeface="+mn-lt"/>
              </a:endParaRPr>
            </a:p>
          </p:txBody>
        </p:sp>
        <p:sp>
          <p:nvSpPr>
            <p:cNvPr id="17" name="等腰三角形 16"/>
            <p:cNvSpPr/>
            <p:nvPr/>
          </p:nvSpPr>
          <p:spPr>
            <a:xfrm rot="10800000">
              <a:off x="7335520" y="304799"/>
              <a:ext cx="914400" cy="23336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cs typeface="+mn-ea"/>
                <a:sym typeface="+mn-lt"/>
              </a:endParaRPr>
            </a:p>
          </p:txBody>
        </p:sp>
      </p:grpSp>
      <p:sp>
        <p:nvSpPr>
          <p:cNvPr id="18" name="PA-文本框 10"/>
          <p:cNvSpPr txBox="1"/>
          <p:nvPr>
            <p:custDataLst>
              <p:tags r:id="rId2"/>
            </p:custDataLst>
          </p:nvPr>
        </p:nvSpPr>
        <p:spPr>
          <a:xfrm>
            <a:off x="4357370" y="3279775"/>
            <a:ext cx="1902460" cy="450850"/>
          </a:xfrm>
          <a:prstGeom prst="rect">
            <a:avLst/>
          </a:prstGeom>
          <a:noFill/>
        </p:spPr>
        <p:txBody>
          <a:bodyPr wrap="square" rtlCol="0">
            <a:spAutoFit/>
          </a:bodyPr>
          <a:lstStyle/>
          <a:p>
            <a:pPr>
              <a:lnSpc>
                <a:spcPct val="130000"/>
              </a:lnSpc>
            </a:pPr>
            <a:r>
              <a:rPr lang="zh-CN" altLang="en-US" b="1" dirty="0">
                <a:cs typeface="+mn-ea"/>
                <a:sym typeface="+mn-lt"/>
              </a:rPr>
              <a:t>学位论文要求</a:t>
            </a:r>
          </a:p>
        </p:txBody>
      </p:sp>
      <p:grpSp>
        <p:nvGrpSpPr>
          <p:cNvPr id="20" name="组合 19"/>
          <p:cNvGrpSpPr/>
          <p:nvPr/>
        </p:nvGrpSpPr>
        <p:grpSpPr>
          <a:xfrm>
            <a:off x="3663219" y="4489789"/>
            <a:ext cx="551180" cy="587865"/>
            <a:chOff x="7335520" y="-437099"/>
            <a:chExt cx="914400" cy="975261"/>
          </a:xfrm>
          <a:solidFill>
            <a:schemeClr val="tx1"/>
          </a:solidFill>
        </p:grpSpPr>
        <p:sp>
          <p:nvSpPr>
            <p:cNvPr id="21" name="矩形 20"/>
            <p:cNvSpPr/>
            <p:nvPr/>
          </p:nvSpPr>
          <p:spPr>
            <a:xfrm>
              <a:off x="7335520" y="-437099"/>
              <a:ext cx="914400" cy="74189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1"/>
                  </a:solidFill>
                  <a:cs typeface="+mn-ea"/>
                  <a:sym typeface="+mn-lt"/>
                </a:rPr>
                <a:t>3</a:t>
              </a:r>
              <a:endParaRPr lang="zh-CN" altLang="en-US" sz="3200" dirty="0">
                <a:solidFill>
                  <a:schemeClr val="bg1"/>
                </a:solidFill>
                <a:cs typeface="+mn-ea"/>
                <a:sym typeface="+mn-lt"/>
              </a:endParaRPr>
            </a:p>
          </p:txBody>
        </p:sp>
        <p:sp>
          <p:nvSpPr>
            <p:cNvPr id="22" name="等腰三角形 21"/>
            <p:cNvSpPr/>
            <p:nvPr/>
          </p:nvSpPr>
          <p:spPr>
            <a:xfrm rot="10800000">
              <a:off x="7335520" y="304799"/>
              <a:ext cx="914400" cy="23336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cs typeface="+mn-ea"/>
                <a:sym typeface="+mn-lt"/>
              </a:endParaRPr>
            </a:p>
          </p:txBody>
        </p:sp>
      </p:grpSp>
      <p:sp>
        <p:nvSpPr>
          <p:cNvPr id="23" name="PA-文本框 10"/>
          <p:cNvSpPr txBox="1"/>
          <p:nvPr>
            <p:custDataLst>
              <p:tags r:id="rId3"/>
            </p:custDataLst>
          </p:nvPr>
        </p:nvSpPr>
        <p:spPr>
          <a:xfrm>
            <a:off x="4357370" y="4349115"/>
            <a:ext cx="1998345" cy="450850"/>
          </a:xfrm>
          <a:prstGeom prst="rect">
            <a:avLst/>
          </a:prstGeom>
          <a:noFill/>
        </p:spPr>
        <p:txBody>
          <a:bodyPr wrap="square" rtlCol="0">
            <a:spAutoFit/>
          </a:bodyPr>
          <a:lstStyle/>
          <a:p>
            <a:pPr>
              <a:lnSpc>
                <a:spcPct val="130000"/>
              </a:lnSpc>
            </a:pPr>
            <a:r>
              <a:rPr lang="zh-CN" altLang="en-US" b="1" dirty="0">
                <a:cs typeface="+mn-ea"/>
                <a:sym typeface="+mn-lt"/>
              </a:rPr>
              <a:t>提交论文的程序</a:t>
            </a:r>
          </a:p>
        </p:txBody>
      </p:sp>
      <p:grpSp>
        <p:nvGrpSpPr>
          <p:cNvPr id="25" name="组合 24"/>
          <p:cNvGrpSpPr/>
          <p:nvPr/>
        </p:nvGrpSpPr>
        <p:grpSpPr>
          <a:xfrm>
            <a:off x="3663219" y="5558750"/>
            <a:ext cx="551180" cy="587865"/>
            <a:chOff x="7335520" y="-437099"/>
            <a:chExt cx="914400" cy="975261"/>
          </a:xfrm>
          <a:solidFill>
            <a:schemeClr val="tx1"/>
          </a:solidFill>
        </p:grpSpPr>
        <p:sp>
          <p:nvSpPr>
            <p:cNvPr id="26" name="矩形 25"/>
            <p:cNvSpPr/>
            <p:nvPr/>
          </p:nvSpPr>
          <p:spPr>
            <a:xfrm>
              <a:off x="7335520" y="-437099"/>
              <a:ext cx="914400" cy="74189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1"/>
                  </a:solidFill>
                  <a:cs typeface="+mn-ea"/>
                  <a:sym typeface="+mn-lt"/>
                </a:rPr>
                <a:t>4</a:t>
              </a:r>
              <a:endParaRPr lang="zh-CN" altLang="en-US" sz="3200" dirty="0">
                <a:solidFill>
                  <a:schemeClr val="bg1"/>
                </a:solidFill>
                <a:cs typeface="+mn-ea"/>
                <a:sym typeface="+mn-lt"/>
              </a:endParaRPr>
            </a:p>
          </p:txBody>
        </p:sp>
        <p:sp>
          <p:nvSpPr>
            <p:cNvPr id="27" name="等腰三角形 26"/>
            <p:cNvSpPr/>
            <p:nvPr/>
          </p:nvSpPr>
          <p:spPr>
            <a:xfrm rot="10800000">
              <a:off x="7335520" y="304799"/>
              <a:ext cx="914400" cy="23336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cs typeface="+mn-ea"/>
                <a:sym typeface="+mn-lt"/>
              </a:endParaRPr>
            </a:p>
          </p:txBody>
        </p:sp>
      </p:grpSp>
      <p:sp>
        <p:nvSpPr>
          <p:cNvPr id="28" name="PA-文本框 10"/>
          <p:cNvSpPr txBox="1"/>
          <p:nvPr>
            <p:custDataLst>
              <p:tags r:id="rId4"/>
            </p:custDataLst>
          </p:nvPr>
        </p:nvSpPr>
        <p:spPr>
          <a:xfrm>
            <a:off x="4357370" y="5417820"/>
            <a:ext cx="1902460" cy="450850"/>
          </a:xfrm>
          <a:prstGeom prst="rect">
            <a:avLst/>
          </a:prstGeom>
          <a:noFill/>
        </p:spPr>
        <p:txBody>
          <a:bodyPr wrap="square" rtlCol="0">
            <a:spAutoFit/>
          </a:bodyPr>
          <a:lstStyle/>
          <a:p>
            <a:pPr>
              <a:lnSpc>
                <a:spcPct val="130000"/>
              </a:lnSpc>
            </a:pPr>
            <a:r>
              <a:rPr lang="zh-CN" altLang="en-US" b="1" dirty="0">
                <a:cs typeface="+mn-ea"/>
                <a:sym typeface="+mn-lt"/>
              </a:rPr>
              <a:t>选题</a:t>
            </a:r>
          </a:p>
        </p:txBody>
      </p:sp>
      <p:sp>
        <p:nvSpPr>
          <p:cNvPr id="30" name="文本框 29"/>
          <p:cNvSpPr txBox="1"/>
          <p:nvPr/>
        </p:nvSpPr>
        <p:spPr>
          <a:xfrm>
            <a:off x="6989926" y="738650"/>
            <a:ext cx="4724402" cy="1015663"/>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000" i="0" u="none" strike="noStrike" kern="1200" cap="none" spc="0" normalizeH="0" baseline="0" noProof="0" dirty="0">
                <a:ln>
                  <a:noFill/>
                </a:ln>
                <a:effectLst/>
                <a:uLnTx/>
                <a:uFillTx/>
                <a:cs typeface="+mn-ea"/>
                <a:sym typeface="+mn-lt"/>
              </a:rPr>
              <a:t>CONTENTS</a:t>
            </a:r>
            <a:endParaRPr kumimoji="0" lang="zh-CN" altLang="en-US" sz="6000" i="0" u="none" strike="noStrike" kern="1200" cap="none" spc="0" normalizeH="0" baseline="0" noProof="0" dirty="0">
              <a:ln>
                <a:noFill/>
              </a:ln>
              <a:effectLst/>
              <a:uLnTx/>
              <a:uFillTx/>
              <a:cs typeface="+mn-ea"/>
              <a:sym typeface="+mn-lt"/>
            </a:endParaRPr>
          </a:p>
        </p:txBody>
      </p:sp>
      <p:grpSp>
        <p:nvGrpSpPr>
          <p:cNvPr id="2" name="组合 1"/>
          <p:cNvGrpSpPr/>
          <p:nvPr/>
        </p:nvGrpSpPr>
        <p:grpSpPr>
          <a:xfrm>
            <a:off x="6953789" y="2351867"/>
            <a:ext cx="551180" cy="587865"/>
            <a:chOff x="7335520" y="-437099"/>
            <a:chExt cx="914400" cy="975261"/>
          </a:xfrm>
          <a:solidFill>
            <a:schemeClr val="tx1"/>
          </a:solidFill>
        </p:grpSpPr>
        <p:sp>
          <p:nvSpPr>
            <p:cNvPr id="3" name="矩形 2"/>
            <p:cNvSpPr/>
            <p:nvPr/>
          </p:nvSpPr>
          <p:spPr>
            <a:xfrm>
              <a:off x="7335520" y="-437099"/>
              <a:ext cx="914400" cy="74189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1"/>
                  </a:solidFill>
                  <a:cs typeface="+mn-ea"/>
                  <a:sym typeface="+mn-lt"/>
                </a:rPr>
                <a:t>5</a:t>
              </a:r>
              <a:endParaRPr lang="zh-CN" altLang="en-US" sz="3200" dirty="0">
                <a:solidFill>
                  <a:schemeClr val="bg1"/>
                </a:solidFill>
                <a:cs typeface="+mn-ea"/>
                <a:sym typeface="+mn-lt"/>
              </a:endParaRPr>
            </a:p>
          </p:txBody>
        </p:sp>
        <p:sp>
          <p:nvSpPr>
            <p:cNvPr id="32" name="等腰三角形 31"/>
            <p:cNvSpPr/>
            <p:nvPr/>
          </p:nvSpPr>
          <p:spPr>
            <a:xfrm rot="10800000">
              <a:off x="7335520" y="304799"/>
              <a:ext cx="914400" cy="23336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cs typeface="+mn-ea"/>
                <a:sym typeface="+mn-lt"/>
              </a:endParaRPr>
            </a:p>
          </p:txBody>
        </p:sp>
      </p:grpSp>
      <p:sp>
        <p:nvSpPr>
          <p:cNvPr id="33" name="PA-文本框 10"/>
          <p:cNvSpPr txBox="1"/>
          <p:nvPr>
            <p:custDataLst>
              <p:tags r:id="rId5"/>
            </p:custDataLst>
          </p:nvPr>
        </p:nvSpPr>
        <p:spPr>
          <a:xfrm>
            <a:off x="7647940" y="2211070"/>
            <a:ext cx="1998345" cy="450850"/>
          </a:xfrm>
          <a:prstGeom prst="rect">
            <a:avLst/>
          </a:prstGeom>
          <a:noFill/>
        </p:spPr>
        <p:txBody>
          <a:bodyPr wrap="square" rtlCol="0">
            <a:spAutoFit/>
          </a:bodyPr>
          <a:lstStyle/>
          <a:p>
            <a:pPr>
              <a:lnSpc>
                <a:spcPct val="130000"/>
              </a:lnSpc>
            </a:pPr>
            <a:r>
              <a:rPr lang="zh-CN" altLang="zh-CN" b="1" dirty="0">
                <a:ea typeface="宋体" panose="02010600030101010101" pitchFamily="2" charset="-122"/>
                <a:cs typeface="+mn-ea"/>
                <a:sym typeface="+mn-lt"/>
              </a:rPr>
              <a:t>写作前准备</a:t>
            </a:r>
          </a:p>
        </p:txBody>
      </p:sp>
      <p:grpSp>
        <p:nvGrpSpPr>
          <p:cNvPr id="34" name="组合 33"/>
          <p:cNvGrpSpPr/>
          <p:nvPr/>
        </p:nvGrpSpPr>
        <p:grpSpPr>
          <a:xfrm>
            <a:off x="6953789" y="3420828"/>
            <a:ext cx="551180" cy="587865"/>
            <a:chOff x="7335520" y="-437099"/>
            <a:chExt cx="914400" cy="975261"/>
          </a:xfrm>
          <a:solidFill>
            <a:schemeClr val="tx1"/>
          </a:solidFill>
        </p:grpSpPr>
        <p:sp>
          <p:nvSpPr>
            <p:cNvPr id="35" name="矩形 34"/>
            <p:cNvSpPr/>
            <p:nvPr/>
          </p:nvSpPr>
          <p:spPr>
            <a:xfrm>
              <a:off x="7335520" y="-437099"/>
              <a:ext cx="914400" cy="74189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1"/>
                  </a:solidFill>
                  <a:cs typeface="+mn-ea"/>
                  <a:sym typeface="+mn-lt"/>
                </a:rPr>
                <a:t>6</a:t>
              </a:r>
              <a:endParaRPr lang="zh-CN" altLang="en-US" sz="3200" dirty="0">
                <a:solidFill>
                  <a:schemeClr val="bg1"/>
                </a:solidFill>
                <a:cs typeface="+mn-ea"/>
                <a:sym typeface="+mn-lt"/>
              </a:endParaRPr>
            </a:p>
          </p:txBody>
        </p:sp>
        <p:sp>
          <p:nvSpPr>
            <p:cNvPr id="36" name="等腰三角形 35"/>
            <p:cNvSpPr/>
            <p:nvPr/>
          </p:nvSpPr>
          <p:spPr>
            <a:xfrm rot="10800000">
              <a:off x="7335520" y="304799"/>
              <a:ext cx="914400" cy="23336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cs typeface="+mn-ea"/>
                <a:sym typeface="+mn-lt"/>
              </a:endParaRPr>
            </a:p>
          </p:txBody>
        </p:sp>
      </p:grpSp>
      <p:sp>
        <p:nvSpPr>
          <p:cNvPr id="37" name="PA-文本框 10"/>
          <p:cNvSpPr txBox="1"/>
          <p:nvPr>
            <p:custDataLst>
              <p:tags r:id="rId6"/>
            </p:custDataLst>
          </p:nvPr>
        </p:nvSpPr>
        <p:spPr>
          <a:xfrm>
            <a:off x="7647940" y="3279775"/>
            <a:ext cx="1902460" cy="450850"/>
          </a:xfrm>
          <a:prstGeom prst="rect">
            <a:avLst/>
          </a:prstGeom>
          <a:noFill/>
        </p:spPr>
        <p:txBody>
          <a:bodyPr wrap="square" rtlCol="0">
            <a:spAutoFit/>
          </a:bodyPr>
          <a:lstStyle/>
          <a:p>
            <a:pPr>
              <a:lnSpc>
                <a:spcPct val="130000"/>
              </a:lnSpc>
            </a:pPr>
            <a:r>
              <a:rPr lang="zh-CN" altLang="zh-CN" b="1" dirty="0">
                <a:ea typeface="宋体" panose="02010600030101010101" pitchFamily="2" charset="-122"/>
                <a:cs typeface="+mn-ea"/>
                <a:sym typeface="+mn-lt"/>
              </a:rPr>
              <a:t>基本构成和框架</a:t>
            </a:r>
            <a:endParaRPr lang="zh-CN" altLang="en-US" b="1" dirty="0">
              <a:cs typeface="+mn-ea"/>
              <a:sym typeface="+mn-lt"/>
            </a:endParaRPr>
          </a:p>
        </p:txBody>
      </p:sp>
      <p:grpSp>
        <p:nvGrpSpPr>
          <p:cNvPr id="38" name="组合 37"/>
          <p:cNvGrpSpPr/>
          <p:nvPr/>
        </p:nvGrpSpPr>
        <p:grpSpPr>
          <a:xfrm>
            <a:off x="6953789" y="4489789"/>
            <a:ext cx="551180" cy="587865"/>
            <a:chOff x="7335520" y="-437099"/>
            <a:chExt cx="914400" cy="975261"/>
          </a:xfrm>
          <a:solidFill>
            <a:schemeClr val="tx1"/>
          </a:solidFill>
        </p:grpSpPr>
        <p:sp>
          <p:nvSpPr>
            <p:cNvPr id="39" name="矩形 38"/>
            <p:cNvSpPr/>
            <p:nvPr/>
          </p:nvSpPr>
          <p:spPr>
            <a:xfrm>
              <a:off x="7335520" y="-437099"/>
              <a:ext cx="914400" cy="74189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1"/>
                  </a:solidFill>
                  <a:cs typeface="+mn-ea"/>
                  <a:sym typeface="+mn-lt"/>
                </a:rPr>
                <a:t>7</a:t>
              </a:r>
              <a:endParaRPr lang="zh-CN" altLang="en-US" sz="3200" dirty="0">
                <a:solidFill>
                  <a:schemeClr val="bg1"/>
                </a:solidFill>
                <a:cs typeface="+mn-ea"/>
                <a:sym typeface="+mn-lt"/>
              </a:endParaRPr>
            </a:p>
          </p:txBody>
        </p:sp>
        <p:sp>
          <p:nvSpPr>
            <p:cNvPr id="40" name="等腰三角形 39"/>
            <p:cNvSpPr/>
            <p:nvPr/>
          </p:nvSpPr>
          <p:spPr>
            <a:xfrm rot="10800000">
              <a:off x="7335520" y="304799"/>
              <a:ext cx="914400" cy="23336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cs typeface="+mn-ea"/>
                <a:sym typeface="+mn-lt"/>
              </a:endParaRPr>
            </a:p>
          </p:txBody>
        </p:sp>
      </p:grpSp>
      <p:sp>
        <p:nvSpPr>
          <p:cNvPr id="41" name="PA-文本框 10"/>
          <p:cNvSpPr txBox="1"/>
          <p:nvPr>
            <p:custDataLst>
              <p:tags r:id="rId7"/>
            </p:custDataLst>
          </p:nvPr>
        </p:nvSpPr>
        <p:spPr>
          <a:xfrm>
            <a:off x="7647940" y="4349115"/>
            <a:ext cx="2716530" cy="450850"/>
          </a:xfrm>
          <a:prstGeom prst="rect">
            <a:avLst/>
          </a:prstGeom>
          <a:noFill/>
        </p:spPr>
        <p:txBody>
          <a:bodyPr wrap="square" rtlCol="0">
            <a:spAutoFit/>
          </a:bodyPr>
          <a:lstStyle/>
          <a:p>
            <a:pPr>
              <a:lnSpc>
                <a:spcPct val="130000"/>
              </a:lnSpc>
            </a:pPr>
            <a:r>
              <a:rPr lang="zh-CN" altLang="en-US" b="1" dirty="0">
                <a:cs typeface="+mn-ea"/>
                <a:sym typeface="+mn-lt"/>
              </a:rPr>
              <a:t>行文基本要求及常见问题</a:t>
            </a:r>
          </a:p>
        </p:txBody>
      </p:sp>
      <p:grpSp>
        <p:nvGrpSpPr>
          <p:cNvPr id="42" name="组合 41"/>
          <p:cNvGrpSpPr/>
          <p:nvPr/>
        </p:nvGrpSpPr>
        <p:grpSpPr>
          <a:xfrm>
            <a:off x="6953789" y="5558750"/>
            <a:ext cx="551180" cy="587865"/>
            <a:chOff x="7335520" y="-437099"/>
            <a:chExt cx="914400" cy="975261"/>
          </a:xfrm>
          <a:solidFill>
            <a:schemeClr val="tx1"/>
          </a:solidFill>
        </p:grpSpPr>
        <p:sp>
          <p:nvSpPr>
            <p:cNvPr id="43" name="矩形 42"/>
            <p:cNvSpPr/>
            <p:nvPr/>
          </p:nvSpPr>
          <p:spPr>
            <a:xfrm>
              <a:off x="7335520" y="-437099"/>
              <a:ext cx="914400" cy="74189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1"/>
                  </a:solidFill>
                  <a:cs typeface="+mn-ea"/>
                  <a:sym typeface="+mn-lt"/>
                </a:rPr>
                <a:t>8</a:t>
              </a:r>
              <a:endParaRPr lang="zh-CN" altLang="en-US" sz="3200" dirty="0">
                <a:solidFill>
                  <a:schemeClr val="bg1"/>
                </a:solidFill>
                <a:cs typeface="+mn-ea"/>
                <a:sym typeface="+mn-lt"/>
              </a:endParaRPr>
            </a:p>
          </p:txBody>
        </p:sp>
        <p:sp>
          <p:nvSpPr>
            <p:cNvPr id="44" name="等腰三角形 43"/>
            <p:cNvSpPr/>
            <p:nvPr/>
          </p:nvSpPr>
          <p:spPr>
            <a:xfrm rot="10800000">
              <a:off x="7335520" y="304799"/>
              <a:ext cx="914400" cy="23336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cs typeface="+mn-ea"/>
                <a:sym typeface="+mn-lt"/>
              </a:endParaRPr>
            </a:p>
          </p:txBody>
        </p:sp>
      </p:grpSp>
      <p:sp>
        <p:nvSpPr>
          <p:cNvPr id="45" name="PA-文本框 10"/>
          <p:cNvSpPr txBox="1"/>
          <p:nvPr>
            <p:custDataLst>
              <p:tags r:id="rId8"/>
            </p:custDataLst>
          </p:nvPr>
        </p:nvSpPr>
        <p:spPr>
          <a:xfrm>
            <a:off x="7647940" y="5417820"/>
            <a:ext cx="1902460" cy="450850"/>
          </a:xfrm>
          <a:prstGeom prst="rect">
            <a:avLst/>
          </a:prstGeom>
          <a:noFill/>
        </p:spPr>
        <p:txBody>
          <a:bodyPr wrap="square" rtlCol="0">
            <a:spAutoFit/>
          </a:bodyPr>
          <a:lstStyle/>
          <a:p>
            <a:pPr>
              <a:lnSpc>
                <a:spcPct val="130000"/>
              </a:lnSpc>
            </a:pPr>
            <a:r>
              <a:rPr lang="zh-CN" altLang="en-US" b="1" dirty="0">
                <a:cs typeface="+mn-ea"/>
                <a:sym typeface="+mn-lt"/>
              </a:rPr>
              <a:t>案例分析</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4773672" y="2324178"/>
            <a:ext cx="2644657" cy="2930370"/>
            <a:chOff x="4669152" y="2204864"/>
            <a:chExt cx="2853697" cy="3161994"/>
          </a:xfrm>
        </p:grpSpPr>
        <p:sp>
          <p:nvSpPr>
            <p:cNvPr id="28" name="矩形: 剪去单角 444"/>
            <p:cNvSpPr/>
            <p:nvPr/>
          </p:nvSpPr>
          <p:spPr>
            <a:xfrm>
              <a:off x="4669152" y="2204864"/>
              <a:ext cx="2853695" cy="3161994"/>
            </a:xfrm>
            <a:prstGeom prst="snip1Rect">
              <a:avLst>
                <a:gd name="adj" fmla="val 29383"/>
              </a:avLst>
            </a:prstGeom>
            <a:solidFill>
              <a:schemeClr val="bg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0" name="矩形 29"/>
            <p:cNvSpPr/>
            <p:nvPr/>
          </p:nvSpPr>
          <p:spPr>
            <a:xfrm>
              <a:off x="4669153" y="5243677"/>
              <a:ext cx="2853695" cy="123181"/>
            </a:xfrm>
            <a:prstGeom prst="rect">
              <a:avLst/>
            </a:prstGeom>
            <a:solidFill>
              <a:schemeClr val="accent1"/>
            </a:solidFill>
            <a:ln w="3175">
              <a:noFill/>
              <a:prstDash val="solid"/>
              <a:round/>
            </a:ln>
            <a:effectLst/>
          </p:spPr>
          <p:txBody>
            <a:bodyPr anchor="ctr"/>
            <a:lstStyle/>
            <a:p>
              <a:pPr algn="ctr"/>
              <a:endParaRPr>
                <a:cs typeface="+mn-ea"/>
                <a:sym typeface="+mn-lt"/>
              </a:endParaRPr>
            </a:p>
          </p:txBody>
        </p:sp>
        <p:sp>
          <p:nvSpPr>
            <p:cNvPr id="31" name="任意多边形: 形状 445"/>
            <p:cNvSpPr/>
            <p:nvPr/>
          </p:nvSpPr>
          <p:spPr bwMode="auto">
            <a:xfrm>
              <a:off x="6802874" y="2204864"/>
              <a:ext cx="719975" cy="719975"/>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chemeClr val="accent1"/>
            </a:solidFill>
            <a:ln w="3175">
              <a:noFill/>
              <a:prstDash val="solid"/>
              <a:round/>
            </a:ln>
            <a:effectLst/>
          </p:spPr>
          <p:txBody>
            <a:bodyPr vert="horz" wrap="square" lIns="121920" tIns="60960" rIns="121920" bIns="60960" anchor="t" anchorCtr="0" compatLnSpc="1">
              <a:normAutofit/>
            </a:bodyPr>
            <a:lstStyle/>
            <a:p>
              <a:pPr lvl="0" algn="r"/>
              <a:r>
                <a:rPr lang="en-US" altLang="zh-CN" sz="2000" b="1">
                  <a:solidFill>
                    <a:schemeClr val="bg1"/>
                  </a:solidFill>
                  <a:cs typeface="+mn-ea"/>
                  <a:sym typeface="+mn-lt"/>
                </a:rPr>
                <a:t>2</a:t>
              </a:r>
              <a:endParaRPr lang="en-US" altLang="zh-CN" sz="2000" b="1" dirty="0">
                <a:solidFill>
                  <a:schemeClr val="bg1"/>
                </a:solidFill>
                <a:cs typeface="+mn-ea"/>
                <a:sym typeface="+mn-lt"/>
              </a:endParaRPr>
            </a:p>
          </p:txBody>
        </p:sp>
      </p:grpSp>
      <p:grpSp>
        <p:nvGrpSpPr>
          <p:cNvPr id="57" name="组合 56"/>
          <p:cNvGrpSpPr/>
          <p:nvPr/>
        </p:nvGrpSpPr>
        <p:grpSpPr>
          <a:xfrm>
            <a:off x="1703943" y="2324178"/>
            <a:ext cx="2644657" cy="2930370"/>
            <a:chOff x="1703943" y="2324178"/>
            <a:chExt cx="2644657" cy="2930370"/>
          </a:xfrm>
        </p:grpSpPr>
        <p:sp>
          <p:nvSpPr>
            <p:cNvPr id="25" name="矩形: 剪去单角 437"/>
            <p:cNvSpPr/>
            <p:nvPr/>
          </p:nvSpPr>
          <p:spPr>
            <a:xfrm>
              <a:off x="1703943" y="2324178"/>
              <a:ext cx="2644655" cy="2930370"/>
            </a:xfrm>
            <a:prstGeom prst="snip1Rect">
              <a:avLst>
                <a:gd name="adj" fmla="val 29383"/>
              </a:avLst>
            </a:prstGeom>
            <a:solidFill>
              <a:schemeClr val="bg1"/>
            </a:solidFill>
            <a:ln w="31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 name="矩形 25"/>
            <p:cNvSpPr/>
            <p:nvPr/>
          </p:nvSpPr>
          <p:spPr>
            <a:xfrm>
              <a:off x="1703944" y="5140390"/>
              <a:ext cx="2644655" cy="114158"/>
            </a:xfrm>
            <a:prstGeom prst="rect">
              <a:avLst/>
            </a:prstGeom>
            <a:solidFill>
              <a:schemeClr val="accent2"/>
            </a:solidFill>
            <a:ln w="3175">
              <a:noFill/>
              <a:prstDash val="solid"/>
              <a:round/>
            </a:ln>
            <a:effectLst/>
          </p:spPr>
          <p:txBody>
            <a:bodyPr anchor="ctr"/>
            <a:lstStyle/>
            <a:p>
              <a:pPr algn="ctr"/>
              <a:endParaRPr>
                <a:cs typeface="+mn-ea"/>
                <a:sym typeface="+mn-lt"/>
              </a:endParaRPr>
            </a:p>
          </p:txBody>
        </p:sp>
        <p:sp>
          <p:nvSpPr>
            <p:cNvPr id="27" name="任意多边形: 形状 438"/>
            <p:cNvSpPr/>
            <p:nvPr/>
          </p:nvSpPr>
          <p:spPr bwMode="auto">
            <a:xfrm>
              <a:off x="3681365" y="2324178"/>
              <a:ext cx="667235" cy="667235"/>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chemeClr val="accent2"/>
            </a:solidFill>
            <a:ln w="3175">
              <a:noFill/>
              <a:prstDash val="solid"/>
              <a:round/>
            </a:ln>
            <a:effectLst/>
          </p:spPr>
          <p:txBody>
            <a:bodyPr vert="horz" wrap="square" lIns="121920" tIns="60960" rIns="121920" bIns="60960" anchor="t" anchorCtr="0" compatLnSpc="1">
              <a:normAutofit/>
            </a:bodyPr>
            <a:lstStyle/>
            <a:p>
              <a:pPr lvl="0" algn="r"/>
              <a:r>
                <a:rPr lang="en-US" altLang="ko-KR" sz="2000" b="1" dirty="0">
                  <a:solidFill>
                    <a:schemeClr val="bg1"/>
                  </a:solidFill>
                  <a:cs typeface="+mn-ea"/>
                  <a:sym typeface="+mn-lt"/>
                </a:rPr>
                <a:t>1</a:t>
              </a:r>
            </a:p>
          </p:txBody>
        </p:sp>
      </p:grpSp>
      <p:grpSp>
        <p:nvGrpSpPr>
          <p:cNvPr id="8" name="组合 7"/>
          <p:cNvGrpSpPr/>
          <p:nvPr/>
        </p:nvGrpSpPr>
        <p:grpSpPr>
          <a:xfrm>
            <a:off x="7843402" y="2324178"/>
            <a:ext cx="2644657" cy="2930370"/>
            <a:chOff x="247577" y="3140968"/>
            <a:chExt cx="2501994" cy="2772295"/>
          </a:xfrm>
        </p:grpSpPr>
        <p:sp>
          <p:nvSpPr>
            <p:cNvPr id="15" name="矩形: 剪去单角 455"/>
            <p:cNvSpPr/>
            <p:nvPr/>
          </p:nvSpPr>
          <p:spPr>
            <a:xfrm>
              <a:off x="247577" y="3140968"/>
              <a:ext cx="2501992" cy="2772295"/>
            </a:xfrm>
            <a:prstGeom prst="snip1Rect">
              <a:avLst>
                <a:gd name="adj" fmla="val 29383"/>
              </a:avLst>
            </a:prstGeom>
            <a:solidFill>
              <a:schemeClr val="bg1"/>
            </a:solidFill>
            <a:ln w="31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 name="矩形 15"/>
            <p:cNvSpPr/>
            <p:nvPr/>
          </p:nvSpPr>
          <p:spPr>
            <a:xfrm>
              <a:off x="247578" y="5805263"/>
              <a:ext cx="2501992" cy="108000"/>
            </a:xfrm>
            <a:prstGeom prst="rect">
              <a:avLst/>
            </a:prstGeom>
            <a:solidFill>
              <a:schemeClr val="accent2"/>
            </a:solidFill>
            <a:ln w="3175">
              <a:noFill/>
              <a:prstDash val="solid"/>
              <a:round/>
            </a:ln>
            <a:effectLst/>
          </p:spPr>
          <p:txBody>
            <a:bodyPr anchor="ctr"/>
            <a:lstStyle/>
            <a:p>
              <a:pPr algn="ctr"/>
              <a:endParaRPr>
                <a:cs typeface="+mn-ea"/>
                <a:sym typeface="+mn-lt"/>
              </a:endParaRPr>
            </a:p>
          </p:txBody>
        </p:sp>
        <p:sp>
          <p:nvSpPr>
            <p:cNvPr id="17" name="任意多边形: 形状 456"/>
            <p:cNvSpPr/>
            <p:nvPr/>
          </p:nvSpPr>
          <p:spPr bwMode="auto">
            <a:xfrm>
              <a:off x="2118329" y="3140968"/>
              <a:ext cx="631242" cy="631242"/>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chemeClr val="accent2"/>
            </a:solidFill>
            <a:ln w="3175">
              <a:noFill/>
              <a:prstDash val="solid"/>
              <a:round/>
            </a:ln>
            <a:effectLst/>
          </p:spPr>
          <p:txBody>
            <a:bodyPr vert="horz" wrap="square" lIns="121920" tIns="60960" rIns="121920" bIns="60960" anchor="t" anchorCtr="0" compatLnSpc="1">
              <a:normAutofit/>
            </a:bodyPr>
            <a:lstStyle/>
            <a:p>
              <a:pPr lvl="0" algn="r"/>
              <a:r>
                <a:rPr lang="en-US" altLang="ko-KR" sz="2000" b="1" dirty="0">
                  <a:solidFill>
                    <a:schemeClr val="bg1"/>
                  </a:solidFill>
                  <a:cs typeface="+mn-ea"/>
                  <a:sym typeface="+mn-lt"/>
                </a:rPr>
                <a:t>3</a:t>
              </a:r>
            </a:p>
          </p:txBody>
        </p:sp>
      </p:grpSp>
      <p:sp>
        <p:nvSpPr>
          <p:cNvPr id="44" name="TextBox 23"/>
          <p:cNvSpPr txBox="1"/>
          <p:nvPr/>
        </p:nvSpPr>
        <p:spPr>
          <a:xfrm>
            <a:off x="2034804" y="3724368"/>
            <a:ext cx="2128762" cy="1124585"/>
          </a:xfrm>
          <a:prstGeom prst="rect">
            <a:avLst/>
          </a:prstGeom>
          <a:noFill/>
        </p:spPr>
        <p:txBody>
          <a:bodyPr wrap="square" rtlCol="0">
            <a:spAutoFit/>
          </a:bodyPr>
          <a:lstStyle/>
          <a:p>
            <a:pPr>
              <a:lnSpc>
                <a:spcPct val="120000"/>
              </a:lnSpc>
            </a:pPr>
            <a:r>
              <a:rPr lang="zh-CN" altLang="en-US" sz="1400" dirty="0">
                <a:solidFill>
                  <a:schemeClr val="tx1">
                    <a:lumMod val="75000"/>
                  </a:schemeClr>
                </a:solidFill>
                <a:ea typeface="宋体" panose="02010600030101010101" pitchFamily="2" charset="-122"/>
                <a:cs typeface="+mn-ea"/>
                <a:sym typeface="+mn-lt"/>
              </a:rPr>
              <a:t>正文</a:t>
            </a:r>
            <a:r>
              <a:rPr lang="en-US" altLang="zh-CN" sz="1400" dirty="0">
                <a:solidFill>
                  <a:schemeClr val="tx1">
                    <a:lumMod val="75000"/>
                  </a:schemeClr>
                </a:solidFill>
                <a:cs typeface="+mn-ea"/>
                <a:sym typeface="+mn-lt"/>
              </a:rPr>
              <a:t>5000</a:t>
            </a:r>
            <a:r>
              <a:rPr lang="zh-CN" altLang="en-US" sz="1400" dirty="0">
                <a:solidFill>
                  <a:schemeClr val="tx1">
                    <a:lumMod val="75000"/>
                  </a:schemeClr>
                </a:solidFill>
                <a:ea typeface="宋体" panose="02010600030101010101" pitchFamily="2" charset="-122"/>
                <a:cs typeface="+mn-ea"/>
                <a:sym typeface="+mn-lt"/>
              </a:rPr>
              <a:t>字以上</a:t>
            </a:r>
          </a:p>
          <a:p>
            <a:pPr>
              <a:lnSpc>
                <a:spcPct val="120000"/>
              </a:lnSpc>
            </a:pPr>
            <a:r>
              <a:rPr lang="zh-CN" altLang="en-US" sz="1400" dirty="0">
                <a:solidFill>
                  <a:schemeClr val="tx1">
                    <a:lumMod val="75000"/>
                  </a:schemeClr>
                </a:solidFill>
                <a:ea typeface="宋体" panose="02010600030101010101" pitchFamily="2" charset="-122"/>
                <a:cs typeface="+mn-ea"/>
                <a:sym typeface="+mn-lt"/>
              </a:rPr>
              <a:t>申请学位要求</a:t>
            </a:r>
            <a:r>
              <a:rPr lang="en-US" altLang="zh-CN" sz="1400" dirty="0">
                <a:solidFill>
                  <a:schemeClr val="tx1">
                    <a:lumMod val="75000"/>
                  </a:schemeClr>
                </a:solidFill>
                <a:ea typeface="宋体" panose="02010600030101010101" pitchFamily="2" charset="-122"/>
                <a:cs typeface="+mn-ea"/>
                <a:sym typeface="+mn-lt"/>
              </a:rPr>
              <a:t>6000</a:t>
            </a:r>
            <a:r>
              <a:rPr lang="zh-CN" altLang="en-US" sz="1400" dirty="0">
                <a:solidFill>
                  <a:schemeClr val="tx1">
                    <a:lumMod val="75000"/>
                  </a:schemeClr>
                </a:solidFill>
                <a:ea typeface="宋体" panose="02010600030101010101" pitchFamily="2" charset="-122"/>
                <a:cs typeface="+mn-ea"/>
                <a:sym typeface="+mn-lt"/>
              </a:rPr>
              <a:t>以上</a:t>
            </a:r>
          </a:p>
          <a:p>
            <a:pPr>
              <a:lnSpc>
                <a:spcPct val="120000"/>
              </a:lnSpc>
            </a:pPr>
            <a:r>
              <a:rPr lang="zh-CN" altLang="en-US" sz="1400" dirty="0">
                <a:solidFill>
                  <a:schemeClr val="tx1">
                    <a:lumMod val="75000"/>
                  </a:schemeClr>
                </a:solidFill>
                <a:ea typeface="宋体" panose="02010600030101010101" pitchFamily="2" charset="-122"/>
                <a:cs typeface="+mn-ea"/>
                <a:sym typeface="+mn-lt"/>
              </a:rPr>
              <a:t>（选择做毕业设计的字数不少于</a:t>
            </a:r>
            <a:r>
              <a:rPr lang="en-US" altLang="zh-CN" sz="1400" dirty="0">
                <a:solidFill>
                  <a:schemeClr val="tx1"/>
                </a:solidFill>
                <a:ea typeface="宋体" panose="02010600030101010101" pitchFamily="2" charset="-122"/>
                <a:cs typeface="+mn-ea"/>
                <a:sym typeface="+mn-lt"/>
              </a:rPr>
              <a:t>15000</a:t>
            </a:r>
            <a:r>
              <a:rPr lang="zh-CN" altLang="en-US" sz="1400" dirty="0">
                <a:solidFill>
                  <a:schemeClr val="tx1">
                    <a:lumMod val="75000"/>
                  </a:schemeClr>
                </a:solidFill>
                <a:ea typeface="宋体" panose="02010600030101010101" pitchFamily="2" charset="-122"/>
                <a:cs typeface="+mn-ea"/>
                <a:sym typeface="+mn-lt"/>
              </a:rPr>
              <a:t>字）</a:t>
            </a:r>
          </a:p>
        </p:txBody>
      </p:sp>
      <p:sp>
        <p:nvSpPr>
          <p:cNvPr id="45" name="TextBox 24"/>
          <p:cNvSpPr txBox="1"/>
          <p:nvPr/>
        </p:nvSpPr>
        <p:spPr>
          <a:xfrm>
            <a:off x="2034803" y="3429000"/>
            <a:ext cx="1529411" cy="337185"/>
          </a:xfrm>
          <a:prstGeom prst="rect">
            <a:avLst/>
          </a:prstGeom>
          <a:noFill/>
        </p:spPr>
        <p:txBody>
          <a:bodyPr wrap="square" rtlCol="0">
            <a:spAutoFit/>
          </a:bodyPr>
          <a:lstStyle/>
          <a:p>
            <a:r>
              <a:rPr lang="zh-CN" altLang="en-US" sz="1600" b="1" dirty="0">
                <a:solidFill>
                  <a:schemeClr val="tx1">
                    <a:lumMod val="75000"/>
                  </a:schemeClr>
                </a:solidFill>
                <a:cs typeface="+mn-ea"/>
                <a:sym typeface="+mn-lt"/>
              </a:rPr>
              <a:t>字数</a:t>
            </a:r>
          </a:p>
        </p:txBody>
      </p:sp>
      <p:sp>
        <p:nvSpPr>
          <p:cNvPr id="46" name="TextBox 23"/>
          <p:cNvSpPr txBox="1"/>
          <p:nvPr/>
        </p:nvSpPr>
        <p:spPr>
          <a:xfrm>
            <a:off x="5031619" y="3748161"/>
            <a:ext cx="2128762" cy="1383030"/>
          </a:xfrm>
          <a:prstGeom prst="rect">
            <a:avLst/>
          </a:prstGeom>
          <a:noFill/>
        </p:spPr>
        <p:txBody>
          <a:bodyPr wrap="square" rtlCol="0">
            <a:spAutoFit/>
          </a:bodyPr>
          <a:lstStyle/>
          <a:p>
            <a:pPr marL="285750" indent="-285750">
              <a:lnSpc>
                <a:spcPct val="120000"/>
              </a:lnSpc>
              <a:buFont typeface="Wingdings" panose="05000000000000000000" charset="0"/>
              <a:buChar char="l"/>
            </a:pPr>
            <a:r>
              <a:rPr lang="zh-CN" altLang="en-US" sz="1400" dirty="0">
                <a:solidFill>
                  <a:schemeClr val="tx1">
                    <a:lumMod val="75000"/>
                  </a:schemeClr>
                </a:solidFill>
                <a:ea typeface="宋体" panose="02010600030101010101" pitchFamily="2" charset="-122"/>
                <a:cs typeface="+mn-ea"/>
                <a:sym typeface="+mn-lt"/>
              </a:rPr>
              <a:t>严格参照国家开放大学论文范本要求</a:t>
            </a:r>
          </a:p>
          <a:p>
            <a:pPr marL="285750" indent="-285750">
              <a:lnSpc>
                <a:spcPct val="120000"/>
              </a:lnSpc>
              <a:buFont typeface="Wingdings" panose="05000000000000000000" charset="0"/>
              <a:buChar char="l"/>
            </a:pPr>
            <a:r>
              <a:rPr lang="zh-CN" altLang="en-US" sz="1400" dirty="0">
                <a:solidFill>
                  <a:schemeClr val="tx1">
                    <a:lumMod val="75000"/>
                  </a:schemeClr>
                </a:solidFill>
                <a:ea typeface="宋体" panose="02010600030101010101" pitchFamily="2" charset="-122"/>
                <a:cs typeface="+mn-ea"/>
                <a:sym typeface="+mn-lt"/>
              </a:rPr>
              <a:t>论文重复率原则上不超过</a:t>
            </a:r>
            <a:r>
              <a:rPr lang="en-US" altLang="zh-CN" sz="1400" dirty="0">
                <a:solidFill>
                  <a:schemeClr val="tx1">
                    <a:lumMod val="75000"/>
                  </a:schemeClr>
                </a:solidFill>
                <a:ea typeface="宋体" panose="02010600030101010101" pitchFamily="2" charset="-122"/>
                <a:cs typeface="+mn-ea"/>
                <a:sym typeface="+mn-lt"/>
              </a:rPr>
              <a:t>30%</a:t>
            </a:r>
            <a:r>
              <a:rPr lang="zh-CN" altLang="en-US" sz="1400" dirty="0">
                <a:solidFill>
                  <a:schemeClr val="tx1">
                    <a:lumMod val="75000"/>
                  </a:schemeClr>
                </a:solidFill>
                <a:ea typeface="宋体" panose="02010600030101010101" pitchFamily="2" charset="-122"/>
                <a:cs typeface="+mn-ea"/>
                <a:sym typeface="+mn-lt"/>
              </a:rPr>
              <a:t>（学位论文要低于</a:t>
            </a:r>
            <a:r>
              <a:rPr lang="en-US" altLang="zh-CN" sz="1400" dirty="0">
                <a:solidFill>
                  <a:schemeClr val="tx1">
                    <a:lumMod val="75000"/>
                  </a:schemeClr>
                </a:solidFill>
                <a:ea typeface="宋体" panose="02010600030101010101" pitchFamily="2" charset="-122"/>
                <a:cs typeface="+mn-ea"/>
                <a:sym typeface="+mn-lt"/>
              </a:rPr>
              <a:t>10%</a:t>
            </a:r>
            <a:r>
              <a:rPr lang="zh-CN" altLang="en-US" sz="1400" dirty="0">
                <a:solidFill>
                  <a:schemeClr val="tx1">
                    <a:lumMod val="75000"/>
                  </a:schemeClr>
                </a:solidFill>
                <a:ea typeface="宋体" panose="02010600030101010101" pitchFamily="2" charset="-122"/>
                <a:cs typeface="+mn-ea"/>
                <a:sym typeface="+mn-lt"/>
              </a:rPr>
              <a:t>）</a:t>
            </a:r>
          </a:p>
        </p:txBody>
      </p:sp>
      <p:sp>
        <p:nvSpPr>
          <p:cNvPr id="47" name="TextBox 24"/>
          <p:cNvSpPr txBox="1"/>
          <p:nvPr/>
        </p:nvSpPr>
        <p:spPr>
          <a:xfrm>
            <a:off x="5031618" y="3452793"/>
            <a:ext cx="1529411" cy="337185"/>
          </a:xfrm>
          <a:prstGeom prst="rect">
            <a:avLst/>
          </a:prstGeom>
          <a:noFill/>
        </p:spPr>
        <p:txBody>
          <a:bodyPr wrap="square" rtlCol="0">
            <a:spAutoFit/>
          </a:bodyPr>
          <a:lstStyle/>
          <a:p>
            <a:r>
              <a:rPr lang="zh-CN" altLang="en-US" sz="1600" b="1" dirty="0">
                <a:solidFill>
                  <a:schemeClr val="tx1">
                    <a:lumMod val="75000"/>
                  </a:schemeClr>
                </a:solidFill>
                <a:cs typeface="+mn-ea"/>
                <a:sym typeface="+mn-lt"/>
              </a:rPr>
              <a:t>格式要求</a:t>
            </a:r>
          </a:p>
        </p:txBody>
      </p:sp>
      <p:sp>
        <p:nvSpPr>
          <p:cNvPr id="58" name="TextBox 23"/>
          <p:cNvSpPr txBox="1"/>
          <p:nvPr/>
        </p:nvSpPr>
        <p:spPr>
          <a:xfrm>
            <a:off x="8195700" y="3748161"/>
            <a:ext cx="2128762" cy="866140"/>
          </a:xfrm>
          <a:prstGeom prst="rect">
            <a:avLst/>
          </a:prstGeom>
          <a:noFill/>
        </p:spPr>
        <p:txBody>
          <a:bodyPr wrap="square" rtlCol="0">
            <a:spAutoFit/>
          </a:bodyPr>
          <a:lstStyle/>
          <a:p>
            <a:pPr>
              <a:lnSpc>
                <a:spcPct val="120000"/>
              </a:lnSpc>
            </a:pPr>
            <a:r>
              <a:rPr lang="zh-CN" altLang="en-US" sz="1400" dirty="0">
                <a:solidFill>
                  <a:schemeClr val="tx1">
                    <a:lumMod val="75000"/>
                  </a:schemeClr>
                </a:solidFill>
                <a:ea typeface="宋体" panose="02010600030101010101" pitchFamily="2" charset="-122"/>
                <a:cs typeface="+mn-ea"/>
                <a:sym typeface="+mn-lt"/>
              </a:rPr>
              <a:t>国家规范、专著、最近三年发表在专业期刊上的专业论文</a:t>
            </a:r>
          </a:p>
        </p:txBody>
      </p:sp>
      <p:sp>
        <p:nvSpPr>
          <p:cNvPr id="59" name="TextBox 24"/>
          <p:cNvSpPr txBox="1"/>
          <p:nvPr/>
        </p:nvSpPr>
        <p:spPr>
          <a:xfrm>
            <a:off x="8195699" y="3452793"/>
            <a:ext cx="1529411" cy="337185"/>
          </a:xfrm>
          <a:prstGeom prst="rect">
            <a:avLst/>
          </a:prstGeom>
          <a:noFill/>
        </p:spPr>
        <p:txBody>
          <a:bodyPr wrap="square" rtlCol="0">
            <a:spAutoFit/>
          </a:bodyPr>
          <a:lstStyle/>
          <a:p>
            <a:r>
              <a:rPr lang="zh-CN" altLang="en-US" sz="1600" b="1" dirty="0">
                <a:solidFill>
                  <a:schemeClr val="tx1">
                    <a:lumMod val="75000"/>
                  </a:schemeClr>
                </a:solidFill>
                <a:cs typeface="+mn-ea"/>
                <a:sym typeface="+mn-lt"/>
              </a:rPr>
              <a:t>参考文献</a:t>
            </a:r>
          </a:p>
        </p:txBody>
      </p:sp>
      <p:sp>
        <p:nvSpPr>
          <p:cNvPr id="24" name="TextBox 8"/>
          <p:cNvSpPr txBox="1"/>
          <p:nvPr/>
        </p:nvSpPr>
        <p:spPr>
          <a:xfrm>
            <a:off x="3924892" y="523236"/>
            <a:ext cx="3744178" cy="492125"/>
          </a:xfrm>
          <a:prstGeom prst="rect">
            <a:avLst/>
          </a:prstGeom>
          <a:noFill/>
        </p:spPr>
        <p:txBody>
          <a:bodyPr wrap="square" lIns="0" tIns="0" rIns="0" bIns="0" rtlCol="0" anchor="ctr">
            <a:spAutoFit/>
          </a:bodyPr>
          <a:lstStyle/>
          <a:p>
            <a:pPr algn="ctr"/>
            <a:r>
              <a:rPr lang="zh-CN" altLang="en-US" sz="3200" spc="600" dirty="0">
                <a:solidFill>
                  <a:schemeClr val="tx1">
                    <a:lumMod val="75000"/>
                    <a:lumOff val="25000"/>
                  </a:schemeClr>
                </a:solidFill>
                <a:cs typeface="+mn-ea"/>
                <a:sym typeface="+mn-lt"/>
              </a:rPr>
              <a:t>一、基本要求</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p:cTn id="7" dur="500" fill="hold"/>
                                        <p:tgtEl>
                                          <p:spTgt spid="57"/>
                                        </p:tgtEl>
                                        <p:attrNameLst>
                                          <p:attrName>ppt_w</p:attrName>
                                        </p:attrNameLst>
                                      </p:cBhvr>
                                      <p:tavLst>
                                        <p:tav tm="0">
                                          <p:val>
                                            <p:fltVal val="0"/>
                                          </p:val>
                                        </p:tav>
                                        <p:tav tm="100000">
                                          <p:val>
                                            <p:strVal val="#ppt_w"/>
                                          </p:val>
                                        </p:tav>
                                      </p:tavLst>
                                    </p:anim>
                                    <p:anim calcmode="lin" valueType="num">
                                      <p:cBhvr>
                                        <p:cTn id="8" dur="500" fill="hold"/>
                                        <p:tgtEl>
                                          <p:spTgt spid="57"/>
                                        </p:tgtEl>
                                        <p:attrNameLst>
                                          <p:attrName>ppt_h</p:attrName>
                                        </p:attrNameLst>
                                      </p:cBhvr>
                                      <p:tavLst>
                                        <p:tav tm="0">
                                          <p:val>
                                            <p:fltVal val="0"/>
                                          </p:val>
                                        </p:tav>
                                        <p:tav tm="100000">
                                          <p:val>
                                            <p:strVal val="#ppt_h"/>
                                          </p:val>
                                        </p:tav>
                                      </p:tavLst>
                                    </p:anim>
                                    <p:animEffect transition="in" filter="fade">
                                      <p:cBhvr>
                                        <p:cTn id="9" dur="500"/>
                                        <p:tgtEl>
                                          <p:spTgt spid="57"/>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par>
                          <p:cTn id="22" fill="hold">
                            <p:stCondLst>
                              <p:cond delay="1500"/>
                            </p:stCondLst>
                            <p:childTnLst>
                              <p:par>
                                <p:cTn id="23" presetID="12" presetClass="entr" presetSubtype="4" fill="hold" grpId="0" nodeType="afterEffect">
                                  <p:stCondLst>
                                    <p:cond delay="0"/>
                                  </p:stCondLst>
                                  <p:childTnLst>
                                    <p:set>
                                      <p:cBhvr>
                                        <p:cTn id="24" dur="1" fill="hold">
                                          <p:stCondLst>
                                            <p:cond delay="0"/>
                                          </p:stCondLst>
                                        </p:cTn>
                                        <p:tgtEl>
                                          <p:spTgt spid="44"/>
                                        </p:tgtEl>
                                        <p:attrNameLst>
                                          <p:attrName>style.visibility</p:attrName>
                                        </p:attrNameLst>
                                      </p:cBhvr>
                                      <p:to>
                                        <p:strVal val="visible"/>
                                      </p:to>
                                    </p:set>
                                    <p:anim calcmode="lin" valueType="num">
                                      <p:cBhvr additive="base">
                                        <p:cTn id="25" dur="500"/>
                                        <p:tgtEl>
                                          <p:spTgt spid="44"/>
                                        </p:tgtEl>
                                        <p:attrNameLst>
                                          <p:attrName>ppt_y</p:attrName>
                                        </p:attrNameLst>
                                      </p:cBhvr>
                                      <p:tavLst>
                                        <p:tav tm="0">
                                          <p:val>
                                            <p:strVal val="#ppt_y+#ppt_h*1.125000"/>
                                          </p:val>
                                        </p:tav>
                                        <p:tav tm="100000">
                                          <p:val>
                                            <p:strVal val="#ppt_y"/>
                                          </p:val>
                                        </p:tav>
                                      </p:tavLst>
                                    </p:anim>
                                    <p:animEffect transition="in" filter="wipe(up)">
                                      <p:cBhvr>
                                        <p:cTn id="26" dur="500"/>
                                        <p:tgtEl>
                                          <p:spTgt spid="44"/>
                                        </p:tgtEl>
                                      </p:cBhvr>
                                    </p:animEffect>
                                  </p:childTnLst>
                                </p:cTn>
                              </p:par>
                              <p:par>
                                <p:cTn id="27" presetID="12" presetClass="entr" presetSubtype="1" fill="hold" grpId="0" nodeType="withEffect">
                                  <p:stCondLst>
                                    <p:cond delay="0"/>
                                  </p:stCondLst>
                                  <p:childTnLst>
                                    <p:set>
                                      <p:cBhvr>
                                        <p:cTn id="28" dur="1" fill="hold">
                                          <p:stCondLst>
                                            <p:cond delay="0"/>
                                          </p:stCondLst>
                                        </p:cTn>
                                        <p:tgtEl>
                                          <p:spTgt spid="45"/>
                                        </p:tgtEl>
                                        <p:attrNameLst>
                                          <p:attrName>style.visibility</p:attrName>
                                        </p:attrNameLst>
                                      </p:cBhvr>
                                      <p:to>
                                        <p:strVal val="visible"/>
                                      </p:to>
                                    </p:set>
                                    <p:anim calcmode="lin" valueType="num">
                                      <p:cBhvr additive="base">
                                        <p:cTn id="29" dur="500"/>
                                        <p:tgtEl>
                                          <p:spTgt spid="45"/>
                                        </p:tgtEl>
                                        <p:attrNameLst>
                                          <p:attrName>ppt_y</p:attrName>
                                        </p:attrNameLst>
                                      </p:cBhvr>
                                      <p:tavLst>
                                        <p:tav tm="0">
                                          <p:val>
                                            <p:strVal val="#ppt_y-#ppt_h*1.125000"/>
                                          </p:val>
                                        </p:tav>
                                        <p:tav tm="100000">
                                          <p:val>
                                            <p:strVal val="#ppt_y"/>
                                          </p:val>
                                        </p:tav>
                                      </p:tavLst>
                                    </p:anim>
                                    <p:animEffect transition="in" filter="wipe(down)">
                                      <p:cBhvr>
                                        <p:cTn id="30" dur="500"/>
                                        <p:tgtEl>
                                          <p:spTgt spid="45"/>
                                        </p:tgtEl>
                                      </p:cBhvr>
                                    </p:animEffect>
                                  </p:childTnLst>
                                </p:cTn>
                              </p:par>
                            </p:childTnLst>
                          </p:cTn>
                        </p:par>
                        <p:par>
                          <p:cTn id="31" fill="hold">
                            <p:stCondLst>
                              <p:cond delay="2000"/>
                            </p:stCondLst>
                            <p:childTnLst>
                              <p:par>
                                <p:cTn id="32" presetID="12" presetClass="entr" presetSubtype="4" fill="hold" grpId="0" nodeType="afterEffect">
                                  <p:stCondLst>
                                    <p:cond delay="0"/>
                                  </p:stCondLst>
                                  <p:childTnLst>
                                    <p:set>
                                      <p:cBhvr>
                                        <p:cTn id="33" dur="1" fill="hold">
                                          <p:stCondLst>
                                            <p:cond delay="0"/>
                                          </p:stCondLst>
                                        </p:cTn>
                                        <p:tgtEl>
                                          <p:spTgt spid="46"/>
                                        </p:tgtEl>
                                        <p:attrNameLst>
                                          <p:attrName>style.visibility</p:attrName>
                                        </p:attrNameLst>
                                      </p:cBhvr>
                                      <p:to>
                                        <p:strVal val="visible"/>
                                      </p:to>
                                    </p:set>
                                    <p:anim calcmode="lin" valueType="num">
                                      <p:cBhvr additive="base">
                                        <p:cTn id="34" dur="500"/>
                                        <p:tgtEl>
                                          <p:spTgt spid="46"/>
                                        </p:tgtEl>
                                        <p:attrNameLst>
                                          <p:attrName>ppt_y</p:attrName>
                                        </p:attrNameLst>
                                      </p:cBhvr>
                                      <p:tavLst>
                                        <p:tav tm="0">
                                          <p:val>
                                            <p:strVal val="#ppt_y+#ppt_h*1.125000"/>
                                          </p:val>
                                        </p:tav>
                                        <p:tav tm="100000">
                                          <p:val>
                                            <p:strVal val="#ppt_y"/>
                                          </p:val>
                                        </p:tav>
                                      </p:tavLst>
                                    </p:anim>
                                    <p:animEffect transition="in" filter="wipe(up)">
                                      <p:cBhvr>
                                        <p:cTn id="35" dur="500"/>
                                        <p:tgtEl>
                                          <p:spTgt spid="46"/>
                                        </p:tgtEl>
                                      </p:cBhvr>
                                    </p:animEffect>
                                  </p:childTnLst>
                                </p:cTn>
                              </p:par>
                              <p:par>
                                <p:cTn id="36" presetID="12" presetClass="entr" presetSubtype="1" fill="hold" grpId="0" nodeType="withEffect">
                                  <p:stCondLst>
                                    <p:cond delay="0"/>
                                  </p:stCondLst>
                                  <p:childTnLst>
                                    <p:set>
                                      <p:cBhvr>
                                        <p:cTn id="37" dur="1" fill="hold">
                                          <p:stCondLst>
                                            <p:cond delay="0"/>
                                          </p:stCondLst>
                                        </p:cTn>
                                        <p:tgtEl>
                                          <p:spTgt spid="47"/>
                                        </p:tgtEl>
                                        <p:attrNameLst>
                                          <p:attrName>style.visibility</p:attrName>
                                        </p:attrNameLst>
                                      </p:cBhvr>
                                      <p:to>
                                        <p:strVal val="visible"/>
                                      </p:to>
                                    </p:set>
                                    <p:anim calcmode="lin" valueType="num">
                                      <p:cBhvr additive="base">
                                        <p:cTn id="38" dur="500"/>
                                        <p:tgtEl>
                                          <p:spTgt spid="47"/>
                                        </p:tgtEl>
                                        <p:attrNameLst>
                                          <p:attrName>ppt_y</p:attrName>
                                        </p:attrNameLst>
                                      </p:cBhvr>
                                      <p:tavLst>
                                        <p:tav tm="0">
                                          <p:val>
                                            <p:strVal val="#ppt_y-#ppt_h*1.125000"/>
                                          </p:val>
                                        </p:tav>
                                        <p:tav tm="100000">
                                          <p:val>
                                            <p:strVal val="#ppt_y"/>
                                          </p:val>
                                        </p:tav>
                                      </p:tavLst>
                                    </p:anim>
                                    <p:animEffect transition="in" filter="wipe(down)">
                                      <p:cBhvr>
                                        <p:cTn id="39" dur="500"/>
                                        <p:tgtEl>
                                          <p:spTgt spid="47"/>
                                        </p:tgtEl>
                                      </p:cBhvr>
                                    </p:animEffect>
                                  </p:childTnLst>
                                </p:cTn>
                              </p:par>
                            </p:childTnLst>
                          </p:cTn>
                        </p:par>
                        <p:par>
                          <p:cTn id="40" fill="hold">
                            <p:stCondLst>
                              <p:cond delay="2500"/>
                            </p:stCondLst>
                            <p:childTnLst>
                              <p:par>
                                <p:cTn id="41" presetID="12" presetClass="entr" presetSubtype="4" fill="hold" grpId="0" nodeType="afterEffect">
                                  <p:stCondLst>
                                    <p:cond delay="0"/>
                                  </p:stCondLst>
                                  <p:childTnLst>
                                    <p:set>
                                      <p:cBhvr>
                                        <p:cTn id="42" dur="1" fill="hold">
                                          <p:stCondLst>
                                            <p:cond delay="0"/>
                                          </p:stCondLst>
                                        </p:cTn>
                                        <p:tgtEl>
                                          <p:spTgt spid="58"/>
                                        </p:tgtEl>
                                        <p:attrNameLst>
                                          <p:attrName>style.visibility</p:attrName>
                                        </p:attrNameLst>
                                      </p:cBhvr>
                                      <p:to>
                                        <p:strVal val="visible"/>
                                      </p:to>
                                    </p:set>
                                    <p:anim calcmode="lin" valueType="num">
                                      <p:cBhvr additive="base">
                                        <p:cTn id="43" dur="500"/>
                                        <p:tgtEl>
                                          <p:spTgt spid="58"/>
                                        </p:tgtEl>
                                        <p:attrNameLst>
                                          <p:attrName>ppt_y</p:attrName>
                                        </p:attrNameLst>
                                      </p:cBhvr>
                                      <p:tavLst>
                                        <p:tav tm="0">
                                          <p:val>
                                            <p:strVal val="#ppt_y+#ppt_h*1.125000"/>
                                          </p:val>
                                        </p:tav>
                                        <p:tav tm="100000">
                                          <p:val>
                                            <p:strVal val="#ppt_y"/>
                                          </p:val>
                                        </p:tav>
                                      </p:tavLst>
                                    </p:anim>
                                    <p:animEffect transition="in" filter="wipe(up)">
                                      <p:cBhvr>
                                        <p:cTn id="44" dur="500"/>
                                        <p:tgtEl>
                                          <p:spTgt spid="58"/>
                                        </p:tgtEl>
                                      </p:cBhvr>
                                    </p:animEffect>
                                  </p:childTnLst>
                                </p:cTn>
                              </p:par>
                              <p:par>
                                <p:cTn id="45" presetID="12" presetClass="entr" presetSubtype="1" fill="hold" grpId="0" nodeType="withEffect">
                                  <p:stCondLst>
                                    <p:cond delay="0"/>
                                  </p:stCondLst>
                                  <p:childTnLst>
                                    <p:set>
                                      <p:cBhvr>
                                        <p:cTn id="46" dur="1" fill="hold">
                                          <p:stCondLst>
                                            <p:cond delay="0"/>
                                          </p:stCondLst>
                                        </p:cTn>
                                        <p:tgtEl>
                                          <p:spTgt spid="59"/>
                                        </p:tgtEl>
                                        <p:attrNameLst>
                                          <p:attrName>style.visibility</p:attrName>
                                        </p:attrNameLst>
                                      </p:cBhvr>
                                      <p:to>
                                        <p:strVal val="visible"/>
                                      </p:to>
                                    </p:set>
                                    <p:anim calcmode="lin" valueType="num">
                                      <p:cBhvr additive="base">
                                        <p:cTn id="47" dur="500"/>
                                        <p:tgtEl>
                                          <p:spTgt spid="59"/>
                                        </p:tgtEl>
                                        <p:attrNameLst>
                                          <p:attrName>ppt_y</p:attrName>
                                        </p:attrNameLst>
                                      </p:cBhvr>
                                      <p:tavLst>
                                        <p:tav tm="0">
                                          <p:val>
                                            <p:strVal val="#ppt_y-#ppt_h*1.125000"/>
                                          </p:val>
                                        </p:tav>
                                        <p:tav tm="100000">
                                          <p:val>
                                            <p:strVal val="#ppt_y"/>
                                          </p:val>
                                        </p:tav>
                                      </p:tavLst>
                                    </p:anim>
                                    <p:animEffect transition="in" filter="wipe(down)">
                                      <p:cBhvr>
                                        <p:cTn id="48"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P spid="46" grpId="0"/>
      <p:bldP spid="47" grpId="0"/>
      <p:bldP spid="58" grpId="0"/>
      <p:bldP spid="5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21" name="直接连接符 2820"/>
          <p:cNvCxnSpPr/>
          <p:nvPr/>
        </p:nvCxnSpPr>
        <p:spPr>
          <a:xfrm>
            <a:off x="4196080" y="1917065"/>
            <a:ext cx="0" cy="131064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22" name="直接连接符 2821"/>
          <p:cNvCxnSpPr/>
          <p:nvPr/>
        </p:nvCxnSpPr>
        <p:spPr>
          <a:xfrm>
            <a:off x="7987665" y="1917065"/>
            <a:ext cx="0" cy="341630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824" name="11 Rectángulo"/>
          <p:cNvSpPr/>
          <p:nvPr/>
        </p:nvSpPr>
        <p:spPr>
          <a:xfrm>
            <a:off x="691569" y="1917182"/>
            <a:ext cx="3164004" cy="1261532"/>
          </a:xfrm>
          <a:prstGeom prst="rect">
            <a:avLst/>
          </a:prstGeom>
          <a:solidFill>
            <a:schemeClr val="accent1"/>
          </a:solidFill>
          <a:ln>
            <a:noFill/>
          </a:ln>
          <a:effectLst/>
        </p:spPr>
        <p:style>
          <a:lnRef idx="3">
            <a:schemeClr val="lt1"/>
          </a:lnRef>
          <a:fillRef idx="1">
            <a:schemeClr val="accent4"/>
          </a:fillRef>
          <a:effectRef idx="1">
            <a:schemeClr val="accent4"/>
          </a:effectRef>
          <a:fontRef idx="minor">
            <a:schemeClr val="lt1"/>
          </a:fontRef>
        </p:style>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lgn="ctr" fontAlgn="base">
              <a:spcBef>
                <a:spcPct val="0"/>
              </a:spcBef>
              <a:spcAft>
                <a:spcPct val="0"/>
              </a:spcAft>
              <a:defRPr/>
            </a:pPr>
            <a:r>
              <a:rPr lang="zh-CN" sz="1600">
                <a:solidFill>
                  <a:schemeClr val="bg1"/>
                </a:solidFill>
                <a:ea typeface="宋体" panose="02010600030101010101" pitchFamily="2" charset="-122"/>
                <a:sym typeface="+mn-ea"/>
              </a:rPr>
              <a:t>必修课程平均成绩75分及以上</a:t>
            </a:r>
            <a:endParaRPr lang="zh-CN" altLang="zh-CN" sz="1600" kern="0" dirty="0">
              <a:solidFill>
                <a:schemeClr val="bg1"/>
              </a:solidFill>
              <a:latin typeface="+mn-lt"/>
              <a:ea typeface="宋体" panose="02010600030101010101" pitchFamily="2" charset="-122"/>
              <a:cs typeface="+mn-ea"/>
              <a:sym typeface="+mn-ea"/>
            </a:endParaRPr>
          </a:p>
        </p:txBody>
      </p:sp>
      <p:sp>
        <p:nvSpPr>
          <p:cNvPr id="2829" name="42 Rectángulo"/>
          <p:cNvSpPr/>
          <p:nvPr/>
        </p:nvSpPr>
        <p:spPr>
          <a:xfrm>
            <a:off x="4524400" y="1917183"/>
            <a:ext cx="3164006" cy="1261532"/>
          </a:xfrm>
          <a:prstGeom prst="rect">
            <a:avLst/>
          </a:prstGeom>
          <a:solidFill>
            <a:schemeClr val="accent2"/>
          </a:solidFill>
          <a:ln>
            <a:noFill/>
          </a:ln>
          <a:effectLst/>
        </p:spPr>
        <p:style>
          <a:lnRef idx="3">
            <a:schemeClr val="lt1"/>
          </a:lnRef>
          <a:fillRef idx="1">
            <a:schemeClr val="accent4"/>
          </a:fillRef>
          <a:effectRef idx="1">
            <a:schemeClr val="accent4"/>
          </a:effectRef>
          <a:fontRef idx="minor">
            <a:schemeClr val="lt1"/>
          </a:fontRef>
        </p:style>
        <p:txBody>
          <a:bodyPr anchor="ctr"/>
          <a:lstStyle/>
          <a:p>
            <a:pPr lvl="0" algn="ctr" eaLnBrk="0" fontAlgn="base" hangingPunct="0">
              <a:spcBef>
                <a:spcPct val="0"/>
              </a:spcBef>
              <a:spcAft>
                <a:spcPct val="0"/>
              </a:spcAft>
              <a:defRPr/>
            </a:pPr>
            <a:r>
              <a:rPr lang="zh-CN" sz="1600">
                <a:latin typeface="Arial" panose="020B0604020202020204" pitchFamily="34" charset="0"/>
                <a:ea typeface="宋体" panose="02010600030101010101" pitchFamily="2" charset="-122"/>
                <a:sym typeface="+mn-ea"/>
              </a:rPr>
              <a:t>学位论文成绩良好（或80分）及以上</a:t>
            </a:r>
            <a:endParaRPr lang="en-US" altLang="zh-CN" sz="1600" kern="0" dirty="0">
              <a:solidFill>
                <a:schemeClr val="bg1"/>
              </a:solidFill>
              <a:cs typeface="+mn-ea"/>
              <a:sym typeface="+mn-lt"/>
            </a:endParaRPr>
          </a:p>
        </p:txBody>
      </p:sp>
      <p:sp>
        <p:nvSpPr>
          <p:cNvPr id="2834" name="51 Rectángulo"/>
          <p:cNvSpPr/>
          <p:nvPr/>
        </p:nvSpPr>
        <p:spPr>
          <a:xfrm>
            <a:off x="8327421" y="1917183"/>
            <a:ext cx="3166122" cy="1261532"/>
          </a:xfrm>
          <a:prstGeom prst="rect">
            <a:avLst/>
          </a:prstGeom>
          <a:solidFill>
            <a:schemeClr val="accent3"/>
          </a:solidFill>
          <a:ln>
            <a:noFill/>
          </a:ln>
          <a:effectLst/>
        </p:spPr>
        <p:style>
          <a:lnRef idx="3">
            <a:schemeClr val="lt1"/>
          </a:lnRef>
          <a:fillRef idx="1">
            <a:schemeClr val="accent4"/>
          </a:fillRef>
          <a:effectRef idx="1">
            <a:schemeClr val="accent4"/>
          </a:effectRef>
          <a:fontRef idx="minor">
            <a:schemeClr val="lt1"/>
          </a:fontRef>
        </p:style>
        <p:txBody>
          <a:bodyPr anchor="ctr"/>
          <a:lstStyle/>
          <a:p>
            <a:pPr lvl="0" algn="ctr" eaLnBrk="0" fontAlgn="base" hangingPunct="0">
              <a:spcBef>
                <a:spcPct val="0"/>
              </a:spcBef>
              <a:spcAft>
                <a:spcPct val="0"/>
              </a:spcAft>
              <a:defRPr/>
            </a:pPr>
            <a:r>
              <a:rPr lang="zh-CN" sz="1600">
                <a:latin typeface="Arial" panose="020B0604020202020204" pitchFamily="34" charset="0"/>
                <a:ea typeface="宋体" panose="02010600030101010101" pitchFamily="2" charset="-122"/>
                <a:sym typeface="+mn-ea"/>
              </a:rPr>
              <a:t>通过以下任何一种外语考试，成绩合格</a:t>
            </a:r>
            <a:endParaRPr lang="en-US" altLang="zh-CN" sz="1600" kern="0" dirty="0">
              <a:solidFill>
                <a:schemeClr val="bg1"/>
              </a:solidFill>
              <a:cs typeface="+mn-ea"/>
              <a:sym typeface="+mn-lt"/>
            </a:endParaRPr>
          </a:p>
        </p:txBody>
      </p:sp>
      <p:sp>
        <p:nvSpPr>
          <p:cNvPr id="19" name="矩形 18"/>
          <p:cNvSpPr>
            <a:spLocks noChangeArrowheads="1"/>
          </p:cNvSpPr>
          <p:nvPr/>
        </p:nvSpPr>
        <p:spPr bwMode="auto">
          <a:xfrm>
            <a:off x="690880" y="4557395"/>
            <a:ext cx="6997700" cy="763270"/>
          </a:xfrm>
          <a:prstGeom prst="rect">
            <a:avLst/>
          </a:prstGeom>
          <a:noFill/>
          <a:ln>
            <a:noFill/>
          </a:ln>
        </p:spPr>
        <p:txBody>
          <a:bodyPr wrap="square" lIns="91428" tIns="45714" rIns="91428" bIns="45714">
            <a:spAutoFit/>
          </a:bodyP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9pPr>
          </a:lstStyle>
          <a:p>
            <a:pPr defTabSz="866140">
              <a:lnSpc>
                <a:spcPct val="150000"/>
              </a:lnSpc>
              <a:defRPr/>
            </a:pPr>
            <a:r>
              <a:rPr lang="en-US" altLang="zh-CN" sz="1460">
                <a:latin typeface="Arial" panose="020B0604020202020204" pitchFamily="34" charset="0"/>
                <a:ea typeface="宋体" panose="02010600030101010101" pitchFamily="2" charset="-122"/>
                <a:sym typeface="+mn-ea"/>
              </a:rPr>
              <a:t>(</a:t>
            </a:r>
            <a:r>
              <a:rPr lang="zh-CN" sz="1460">
                <a:latin typeface="Arial" panose="020B0604020202020204" pitchFamily="34" charset="0"/>
                <a:ea typeface="宋体" panose="02010600030101010101" pitchFamily="2" charset="-122"/>
                <a:sym typeface="+mn-ea"/>
              </a:rPr>
              <a:t>1</a:t>
            </a:r>
            <a:r>
              <a:rPr lang="en-US" altLang="zh-CN" sz="1460">
                <a:latin typeface="Arial" panose="020B0604020202020204" pitchFamily="34" charset="0"/>
                <a:ea typeface="宋体" panose="02010600030101010101" pitchFamily="2" charset="-122"/>
                <a:sym typeface="+mn-ea"/>
              </a:rPr>
              <a:t>)</a:t>
            </a:r>
            <a:r>
              <a:rPr lang="zh-CN" sz="1460">
                <a:latin typeface="Arial" panose="020B0604020202020204" pitchFamily="34" charset="0"/>
                <a:ea typeface="宋体" panose="02010600030101010101" pitchFamily="2" charset="-122"/>
                <a:sym typeface="+mn-ea"/>
              </a:rPr>
              <a:t>在读期间受到学校留校察看及以上纪律处分或触犯法律受到处罚者；</a:t>
            </a:r>
            <a:endParaRPr lang="zh-CN" sz="1460">
              <a:latin typeface="Arial" panose="020B0604020202020204" pitchFamily="34" charset="0"/>
              <a:ea typeface="宋体" panose="02010600030101010101" pitchFamily="2" charset="-122"/>
            </a:endParaRPr>
          </a:p>
          <a:p>
            <a:pPr defTabSz="866140">
              <a:lnSpc>
                <a:spcPct val="150000"/>
              </a:lnSpc>
              <a:defRPr/>
            </a:pPr>
            <a:r>
              <a:rPr lang="en-US" altLang="zh-CN" sz="1460">
                <a:latin typeface="Arial" panose="020B0604020202020204" pitchFamily="34" charset="0"/>
                <a:ea typeface="宋体" panose="02010600030101010101" pitchFamily="2" charset="-122"/>
                <a:sym typeface="+mn-ea"/>
              </a:rPr>
              <a:t>(</a:t>
            </a:r>
            <a:r>
              <a:rPr lang="zh-CN" sz="1460">
                <a:latin typeface="Arial" panose="020B0604020202020204" pitchFamily="34" charset="0"/>
                <a:ea typeface="宋体" panose="02010600030101010101" pitchFamily="2" charset="-122"/>
                <a:sym typeface="+mn-ea"/>
              </a:rPr>
              <a:t>2</a:t>
            </a:r>
            <a:r>
              <a:rPr lang="en-US" altLang="zh-CN" sz="1460">
                <a:latin typeface="Arial" panose="020B0604020202020204" pitchFamily="34" charset="0"/>
                <a:ea typeface="宋体" panose="02010600030101010101" pitchFamily="2" charset="-122"/>
                <a:sym typeface="+mn-ea"/>
              </a:rPr>
              <a:t>)</a:t>
            </a:r>
            <a:r>
              <a:rPr lang="zh-CN" sz="1460">
                <a:latin typeface="Arial" panose="020B0604020202020204" pitchFamily="34" charset="0"/>
                <a:ea typeface="宋体" panose="02010600030101010101" pitchFamily="2" charset="-122"/>
                <a:sym typeface="+mn-ea"/>
              </a:rPr>
              <a:t>在读期间存在考试作弊和抄袭他人成果等严重违反学术诚信等行为者。</a:t>
            </a:r>
            <a:endParaRPr lang="zh-CN" altLang="en-US" sz="1465" dirty="0">
              <a:solidFill>
                <a:schemeClr val="tx1">
                  <a:lumMod val="75000"/>
                </a:schemeClr>
              </a:solidFill>
              <a:latin typeface="+mn-lt"/>
              <a:ea typeface="+mn-ea"/>
              <a:cs typeface="+mn-ea"/>
              <a:sym typeface="+mn-lt"/>
            </a:endParaRPr>
          </a:p>
        </p:txBody>
      </p:sp>
      <p:sp>
        <p:nvSpPr>
          <p:cNvPr id="20" name="矩形 19"/>
          <p:cNvSpPr>
            <a:spLocks noChangeArrowheads="1"/>
          </p:cNvSpPr>
          <p:nvPr/>
        </p:nvSpPr>
        <p:spPr bwMode="auto">
          <a:xfrm>
            <a:off x="697230" y="4064635"/>
            <a:ext cx="6997700" cy="397510"/>
          </a:xfrm>
          <a:prstGeom prst="rect">
            <a:avLst/>
          </a:prstGeom>
          <a:noFill/>
          <a:ln>
            <a:noFill/>
          </a:ln>
        </p:spPr>
        <p:txBody>
          <a:bodyPr wrap="square" lIns="91428" tIns="45714" rIns="91428" bIns="45714">
            <a:spAutoFit/>
          </a:bodyP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9pPr>
          </a:lstStyle>
          <a:p>
            <a:pPr defTabSz="912495" eaLnBrk="0" fontAlgn="base" hangingPunct="0">
              <a:spcBef>
                <a:spcPct val="0"/>
              </a:spcBef>
              <a:spcAft>
                <a:spcPct val="0"/>
              </a:spcAft>
              <a:defRPr/>
            </a:pPr>
            <a:r>
              <a:rPr lang="zh-CN" sz="2000" b="1">
                <a:latin typeface="+mj-lt"/>
                <a:ea typeface="+mj-lt"/>
                <a:sym typeface="+mn-ea"/>
              </a:rPr>
              <a:t>有下列情况之一者，不得授予学士学位：</a:t>
            </a:r>
            <a:endParaRPr lang="zh-CN" altLang="en-US" sz="2000" b="1" kern="0" dirty="0">
              <a:solidFill>
                <a:schemeClr val="tx1">
                  <a:lumMod val="85000"/>
                  <a:lumOff val="15000"/>
                </a:schemeClr>
              </a:solidFill>
              <a:latin typeface="+mj-lt"/>
              <a:ea typeface="+mj-lt"/>
              <a:cs typeface="+mn-ea"/>
              <a:sym typeface="+mn-ea"/>
            </a:endParaRPr>
          </a:p>
        </p:txBody>
      </p:sp>
      <p:sp>
        <p:nvSpPr>
          <p:cNvPr id="21" name="矩形 20"/>
          <p:cNvSpPr>
            <a:spLocks noChangeArrowheads="1"/>
          </p:cNvSpPr>
          <p:nvPr/>
        </p:nvSpPr>
        <p:spPr bwMode="auto">
          <a:xfrm>
            <a:off x="8327390" y="3340100"/>
            <a:ext cx="3360420" cy="2109470"/>
          </a:xfrm>
          <a:prstGeom prst="rect">
            <a:avLst/>
          </a:prstGeom>
          <a:noFill/>
          <a:ln>
            <a:noFill/>
          </a:ln>
        </p:spPr>
        <p:txBody>
          <a:bodyPr wrap="square" lIns="91428" tIns="45714" rIns="91428" bIns="45714">
            <a:spAutoFit/>
          </a:bodyP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Calibri" panose="020F0502020204030204" charset="0"/>
                <a:ea typeface="微软雅黑" panose="020B0503020204020204" charset="-122"/>
              </a:defRPr>
            </a:lvl9pPr>
          </a:lstStyle>
          <a:p>
            <a:pPr defTabSz="866140">
              <a:lnSpc>
                <a:spcPct val="150000"/>
              </a:lnSpc>
              <a:defRPr/>
            </a:pPr>
            <a:r>
              <a:rPr lang="zh-CN" sz="1460">
                <a:latin typeface="Arial" panose="020B0604020202020204" pitchFamily="34" charset="0"/>
                <a:ea typeface="宋体" panose="02010600030101010101" pitchFamily="2" charset="-122"/>
                <a:sym typeface="+mn-ea"/>
              </a:rPr>
              <a:t>（1）国家开放大学学士学位英语考试；</a:t>
            </a:r>
            <a:endParaRPr lang="zh-CN" sz="1460">
              <a:latin typeface="Arial" panose="020B0604020202020204" pitchFamily="34" charset="0"/>
              <a:ea typeface="宋体" panose="02010600030101010101" pitchFamily="2" charset="-122"/>
            </a:endParaRPr>
          </a:p>
          <a:p>
            <a:pPr defTabSz="866140">
              <a:lnSpc>
                <a:spcPct val="150000"/>
              </a:lnSpc>
              <a:defRPr/>
            </a:pPr>
            <a:r>
              <a:rPr lang="zh-CN" sz="1460">
                <a:latin typeface="Arial" panose="020B0604020202020204" pitchFamily="34" charset="0"/>
                <a:ea typeface="宋体" panose="02010600030101010101" pitchFamily="2" charset="-122"/>
                <a:sym typeface="+mn-ea"/>
              </a:rPr>
              <a:t>（2）成人本科学士学位英语考试；</a:t>
            </a:r>
            <a:endParaRPr lang="zh-CN" sz="1460">
              <a:latin typeface="Arial" panose="020B0604020202020204" pitchFamily="34" charset="0"/>
              <a:ea typeface="宋体" panose="02010600030101010101" pitchFamily="2" charset="-122"/>
            </a:endParaRPr>
          </a:p>
          <a:p>
            <a:pPr defTabSz="866140">
              <a:lnSpc>
                <a:spcPct val="150000"/>
              </a:lnSpc>
              <a:defRPr/>
            </a:pPr>
            <a:r>
              <a:rPr lang="zh-CN" sz="1460">
                <a:latin typeface="Arial" panose="020B0604020202020204" pitchFamily="34" charset="0"/>
                <a:ea typeface="宋体" panose="02010600030101010101" pitchFamily="2" charset="-122"/>
                <a:sym typeface="+mn-ea"/>
              </a:rPr>
              <a:t>（3）全国公共英语等级考试三级（PETS-3）或以上；</a:t>
            </a:r>
            <a:endParaRPr lang="zh-CN" sz="1460">
              <a:latin typeface="Arial" panose="020B0604020202020204" pitchFamily="34" charset="0"/>
              <a:ea typeface="宋体" panose="02010600030101010101" pitchFamily="2" charset="-122"/>
            </a:endParaRPr>
          </a:p>
          <a:p>
            <a:pPr defTabSz="866140">
              <a:lnSpc>
                <a:spcPct val="150000"/>
              </a:lnSpc>
              <a:defRPr/>
            </a:pPr>
            <a:r>
              <a:rPr lang="zh-CN" sz="1460">
                <a:latin typeface="Arial" panose="020B0604020202020204" pitchFamily="34" charset="0"/>
                <a:ea typeface="宋体" panose="02010600030101010101" pitchFamily="2" charset="-122"/>
                <a:sym typeface="+mn-ea"/>
              </a:rPr>
              <a:t>（4）国家大学英语（含其他语种）四级考试（425分及以上）</a:t>
            </a:r>
            <a:endParaRPr lang="zh-CN" altLang="en-US" sz="1465" dirty="0">
              <a:solidFill>
                <a:schemeClr val="tx1">
                  <a:lumMod val="75000"/>
                </a:schemeClr>
              </a:solidFill>
              <a:latin typeface="+mn-lt"/>
              <a:ea typeface="+mn-ea"/>
              <a:cs typeface="+mn-ea"/>
              <a:sym typeface="+mn-lt"/>
            </a:endParaRPr>
          </a:p>
        </p:txBody>
      </p:sp>
      <p:sp>
        <p:nvSpPr>
          <p:cNvPr id="23" name="TextBox 8"/>
          <p:cNvSpPr txBox="1"/>
          <p:nvPr/>
        </p:nvSpPr>
        <p:spPr>
          <a:xfrm>
            <a:off x="4023360" y="532765"/>
            <a:ext cx="4145280" cy="492125"/>
          </a:xfrm>
          <a:prstGeom prst="rect">
            <a:avLst/>
          </a:prstGeom>
          <a:noFill/>
        </p:spPr>
        <p:txBody>
          <a:bodyPr wrap="square" lIns="0" tIns="0" rIns="0" bIns="0" rtlCol="0" anchor="ctr">
            <a:spAutoFit/>
          </a:bodyPr>
          <a:lstStyle/>
          <a:p>
            <a:pPr algn="ctr"/>
            <a:r>
              <a:rPr lang="zh-CN" altLang="en-US" sz="3200" spc="600" dirty="0">
                <a:solidFill>
                  <a:schemeClr val="tx1">
                    <a:lumMod val="75000"/>
                    <a:lumOff val="25000"/>
                  </a:schemeClr>
                </a:solidFill>
                <a:cs typeface="+mn-ea"/>
                <a:sym typeface="+mn-lt"/>
              </a:rPr>
              <a:t>二、学位论文要求</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824"/>
                                        </p:tgtEl>
                                        <p:attrNameLst>
                                          <p:attrName>style.visibility</p:attrName>
                                        </p:attrNameLst>
                                      </p:cBhvr>
                                      <p:to>
                                        <p:strVal val="visible"/>
                                      </p:to>
                                    </p:set>
                                    <p:animEffect transition="in" filter="randombar(horizontal)">
                                      <p:cBhvr>
                                        <p:cTn id="7" dur="500"/>
                                        <p:tgtEl>
                                          <p:spTgt spid="2824"/>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2829"/>
                                        </p:tgtEl>
                                        <p:attrNameLst>
                                          <p:attrName>style.visibility</p:attrName>
                                        </p:attrNameLst>
                                      </p:cBhvr>
                                      <p:to>
                                        <p:strVal val="visible"/>
                                      </p:to>
                                    </p:set>
                                    <p:animEffect transition="in" filter="randombar(horizontal)">
                                      <p:cBhvr>
                                        <p:cTn id="11" dur="500"/>
                                        <p:tgtEl>
                                          <p:spTgt spid="2829"/>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2822"/>
                                        </p:tgtEl>
                                        <p:attrNameLst>
                                          <p:attrName>style.visibility</p:attrName>
                                        </p:attrNameLst>
                                      </p:cBhvr>
                                      <p:to>
                                        <p:strVal val="visible"/>
                                      </p:to>
                                    </p:set>
                                    <p:animEffect transition="in" filter="wipe(up)">
                                      <p:cBhvr>
                                        <p:cTn id="15" dur="500"/>
                                        <p:tgtEl>
                                          <p:spTgt spid="2822"/>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2834"/>
                                        </p:tgtEl>
                                        <p:attrNameLst>
                                          <p:attrName>style.visibility</p:attrName>
                                        </p:attrNameLst>
                                      </p:cBhvr>
                                      <p:to>
                                        <p:strVal val="visible"/>
                                      </p:to>
                                    </p:set>
                                    <p:animEffect transition="in" filter="randombar(horizontal)">
                                      <p:cBhvr>
                                        <p:cTn id="19" dur="500"/>
                                        <p:tgtEl>
                                          <p:spTgt spid="2834"/>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1000"/>
                                        <p:tgtEl>
                                          <p:spTgt spid="20"/>
                                        </p:tgtEl>
                                      </p:cBhvr>
                                    </p:animEffect>
                                    <p:anim calcmode="lin" valueType="num">
                                      <p:cBhvr>
                                        <p:cTn id="24" dur="1000" fill="hold"/>
                                        <p:tgtEl>
                                          <p:spTgt spid="20"/>
                                        </p:tgtEl>
                                        <p:attrNameLst>
                                          <p:attrName>ppt_x</p:attrName>
                                        </p:attrNameLst>
                                      </p:cBhvr>
                                      <p:tavLst>
                                        <p:tav tm="0">
                                          <p:val>
                                            <p:strVal val="#ppt_x"/>
                                          </p:val>
                                        </p:tav>
                                        <p:tav tm="100000">
                                          <p:val>
                                            <p:strVal val="#ppt_x"/>
                                          </p:val>
                                        </p:tav>
                                      </p:tavLst>
                                    </p:anim>
                                    <p:anim calcmode="lin" valueType="num">
                                      <p:cBhvr>
                                        <p:cTn id="25" dur="1000" fill="hold"/>
                                        <p:tgtEl>
                                          <p:spTgt spid="20"/>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up)">
                                      <p:cBhvr>
                                        <p:cTn id="29" dur="500"/>
                                        <p:tgtEl>
                                          <p:spTgt spid="19"/>
                                        </p:tgtEl>
                                      </p:cBhvr>
                                    </p:animEffect>
                                  </p:childTnLst>
                                </p:cTn>
                              </p:par>
                            </p:childTnLst>
                          </p:cTn>
                        </p:par>
                        <p:par>
                          <p:cTn id="30" fill="hold">
                            <p:stCondLst>
                              <p:cond delay="3500"/>
                            </p:stCondLst>
                            <p:childTnLst>
                              <p:par>
                                <p:cTn id="31" presetID="22" presetClass="entr" presetSubtype="1" fill="hold" grpId="0" nodeType="after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wipe(up)">
                                      <p:cBhvr>
                                        <p:cTn id="3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4" grpId="0" bldLvl="0" animBg="1"/>
      <p:bldP spid="2829" grpId="0" bldLvl="0" animBg="1"/>
      <p:bldP spid="2834" grpId="0" bldLvl="0" animBg="1"/>
      <p:bldP spid="19" grpId="0"/>
      <p:bldP spid="20"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441541" y="3308997"/>
            <a:ext cx="184720" cy="400103"/>
          </a:xfrm>
          <a:prstGeom prst="rect">
            <a:avLst/>
          </a:prstGeom>
          <a:solidFill>
            <a:schemeClr val="bg1">
              <a:lumMod val="95000"/>
            </a:schemeClr>
          </a:solidFill>
        </p:spPr>
        <p:txBody>
          <a:bodyPr rot="0" spcFirstLastPara="0" vertOverflow="overflow" horzOverflow="overflow" vert="horz" wrap="none" lIns="91435" tIns="45717" rIns="91435" bIns="45717" numCol="1" spcCol="0" rtlCol="0" fromWordArt="0" anchor="ctr" anchorCtr="0" forceAA="0" compatLnSpc="1">
            <a:spAutoFit/>
          </a:bodyPr>
          <a:lstStyle/>
          <a:p>
            <a:pPr algn="ctr">
              <a:spcBef>
                <a:spcPct val="0"/>
              </a:spcBef>
            </a:pPr>
            <a:endParaRPr lang="zh-CN" altLang="en-US" sz="2000">
              <a:solidFill>
                <a:srgbClr val="222B33"/>
              </a:solidFill>
              <a:cs typeface="+mn-ea"/>
              <a:sym typeface="+mn-lt"/>
            </a:endParaRPr>
          </a:p>
        </p:txBody>
      </p:sp>
      <p:sp>
        <p:nvSpPr>
          <p:cNvPr id="88" name="任意多边形: 形状 8"/>
          <p:cNvSpPr/>
          <p:nvPr/>
        </p:nvSpPr>
        <p:spPr>
          <a:xfrm>
            <a:off x="335" y="3304710"/>
            <a:ext cx="12176819" cy="819100"/>
          </a:xfrm>
          <a:custGeom>
            <a:avLst/>
            <a:gdLst>
              <a:gd name="connsiteX0" fmla="*/ 0 w 12177486"/>
              <a:gd name="connsiteY0" fmla="*/ 805696 h 823872"/>
              <a:gd name="connsiteX1" fmla="*/ 3788229 w 12177486"/>
              <a:gd name="connsiteY1" fmla="*/ 326725 h 823872"/>
              <a:gd name="connsiteX2" fmla="*/ 6821715 w 12177486"/>
              <a:gd name="connsiteY2" fmla="*/ 820210 h 823872"/>
              <a:gd name="connsiteX3" fmla="*/ 9913257 w 12177486"/>
              <a:gd name="connsiteY3" fmla="*/ 7410 h 823872"/>
              <a:gd name="connsiteX4" fmla="*/ 12177486 w 12177486"/>
              <a:gd name="connsiteY4" fmla="*/ 486382 h 823872"/>
              <a:gd name="connsiteX0-1" fmla="*/ 0 w 12177486"/>
              <a:gd name="connsiteY0-2" fmla="*/ 805696 h 825056"/>
              <a:gd name="connsiteX1-3" fmla="*/ 3788229 w 12177486"/>
              <a:gd name="connsiteY1-4" fmla="*/ 326725 h 825056"/>
              <a:gd name="connsiteX2-5" fmla="*/ 6821715 w 12177486"/>
              <a:gd name="connsiteY2-6" fmla="*/ 820210 h 825056"/>
              <a:gd name="connsiteX3-7" fmla="*/ 9913257 w 12177486"/>
              <a:gd name="connsiteY3-8" fmla="*/ 7410 h 825056"/>
              <a:gd name="connsiteX4-9" fmla="*/ 12177486 w 12177486"/>
              <a:gd name="connsiteY4-10" fmla="*/ 486382 h 825056"/>
              <a:gd name="connsiteX0-11" fmla="*/ 0 w 12177486"/>
              <a:gd name="connsiteY0-12" fmla="*/ 805696 h 831751"/>
              <a:gd name="connsiteX1-13" fmla="*/ 3788229 w 12177486"/>
              <a:gd name="connsiteY1-14" fmla="*/ 326725 h 831751"/>
              <a:gd name="connsiteX2-15" fmla="*/ 6821715 w 12177486"/>
              <a:gd name="connsiteY2-16" fmla="*/ 820210 h 831751"/>
              <a:gd name="connsiteX3-17" fmla="*/ 9913257 w 12177486"/>
              <a:gd name="connsiteY3-18" fmla="*/ 7410 h 831751"/>
              <a:gd name="connsiteX4-19" fmla="*/ 12177486 w 12177486"/>
              <a:gd name="connsiteY4-20" fmla="*/ 486382 h 831751"/>
              <a:gd name="connsiteX0-21" fmla="*/ 0 w 12177486"/>
              <a:gd name="connsiteY0-22" fmla="*/ 803846 h 829901"/>
              <a:gd name="connsiteX1-23" fmla="*/ 3788229 w 12177486"/>
              <a:gd name="connsiteY1-24" fmla="*/ 324875 h 829901"/>
              <a:gd name="connsiteX2-25" fmla="*/ 6821715 w 12177486"/>
              <a:gd name="connsiteY2-26" fmla="*/ 818360 h 829901"/>
              <a:gd name="connsiteX3-27" fmla="*/ 9913257 w 12177486"/>
              <a:gd name="connsiteY3-28" fmla="*/ 5560 h 829901"/>
              <a:gd name="connsiteX4-29" fmla="*/ 12177486 w 12177486"/>
              <a:gd name="connsiteY4-30" fmla="*/ 484532 h 829901"/>
              <a:gd name="connsiteX0-31" fmla="*/ 0 w 12177486"/>
              <a:gd name="connsiteY0-32" fmla="*/ 798305 h 824360"/>
              <a:gd name="connsiteX1-33" fmla="*/ 3788229 w 12177486"/>
              <a:gd name="connsiteY1-34" fmla="*/ 319334 h 824360"/>
              <a:gd name="connsiteX2-35" fmla="*/ 6821715 w 12177486"/>
              <a:gd name="connsiteY2-36" fmla="*/ 812819 h 824360"/>
              <a:gd name="connsiteX3-37" fmla="*/ 9913257 w 12177486"/>
              <a:gd name="connsiteY3-38" fmla="*/ 19 h 824360"/>
              <a:gd name="connsiteX4-39" fmla="*/ 12177486 w 12177486"/>
              <a:gd name="connsiteY4-40" fmla="*/ 478991 h 824360"/>
              <a:gd name="connsiteX0-41" fmla="*/ 0 w 12177486"/>
              <a:gd name="connsiteY0-42" fmla="*/ 798305 h 819144"/>
              <a:gd name="connsiteX1-43" fmla="*/ 3788229 w 12177486"/>
              <a:gd name="connsiteY1-44" fmla="*/ 319334 h 819144"/>
              <a:gd name="connsiteX2-45" fmla="*/ 6821715 w 12177486"/>
              <a:gd name="connsiteY2-46" fmla="*/ 812819 h 819144"/>
              <a:gd name="connsiteX3-47" fmla="*/ 9913257 w 12177486"/>
              <a:gd name="connsiteY3-48" fmla="*/ 19 h 819144"/>
              <a:gd name="connsiteX4-49" fmla="*/ 12177486 w 12177486"/>
              <a:gd name="connsiteY4-50" fmla="*/ 478991 h 81914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77486" h="819144">
                <a:moveTo>
                  <a:pt x="0" y="798305"/>
                </a:moveTo>
                <a:cubicBezTo>
                  <a:pt x="1325638" y="557610"/>
                  <a:pt x="3009417" y="65455"/>
                  <a:pt x="3788229" y="319334"/>
                </a:cubicBezTo>
                <a:cubicBezTo>
                  <a:pt x="4567041" y="573213"/>
                  <a:pt x="5800877" y="866038"/>
                  <a:pt x="6821715" y="812819"/>
                </a:cubicBezTo>
                <a:cubicBezTo>
                  <a:pt x="7842553" y="759600"/>
                  <a:pt x="8883469" y="2317"/>
                  <a:pt x="9913257" y="19"/>
                </a:cubicBezTo>
                <a:cubicBezTo>
                  <a:pt x="10943045" y="-2279"/>
                  <a:pt x="11491686" y="211686"/>
                  <a:pt x="12177486" y="478991"/>
                </a:cubicBez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89" name="椭圆 88"/>
          <p:cNvSpPr/>
          <p:nvPr/>
        </p:nvSpPr>
        <p:spPr>
          <a:xfrm>
            <a:off x="1423915" y="3732444"/>
            <a:ext cx="117547" cy="117547"/>
          </a:xfrm>
          <a:prstGeom prst="ellipse">
            <a:avLst/>
          </a:prstGeom>
          <a:solidFill>
            <a:srgbClr val="FFFFFF"/>
          </a:solidFill>
          <a:ln>
            <a:solidFill>
              <a:srgbClr val="3E7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90" name="椭圆 89"/>
          <p:cNvSpPr/>
          <p:nvPr/>
        </p:nvSpPr>
        <p:spPr>
          <a:xfrm>
            <a:off x="2865476" y="3504479"/>
            <a:ext cx="117547" cy="117547"/>
          </a:xfrm>
          <a:prstGeom prst="ellipse">
            <a:avLst/>
          </a:prstGeom>
          <a:solidFill>
            <a:srgbClr val="FFFFFF"/>
          </a:solidFill>
          <a:ln>
            <a:solidFill>
              <a:srgbClr val="3E7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91" name="椭圆 90"/>
          <p:cNvSpPr/>
          <p:nvPr/>
        </p:nvSpPr>
        <p:spPr>
          <a:xfrm>
            <a:off x="4470016" y="3785416"/>
            <a:ext cx="117547" cy="117547"/>
          </a:xfrm>
          <a:prstGeom prst="ellipse">
            <a:avLst/>
          </a:prstGeom>
          <a:solidFill>
            <a:srgbClr val="FFFFFF"/>
          </a:solidFill>
          <a:ln>
            <a:solidFill>
              <a:srgbClr val="3E7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93" name="椭圆 92"/>
          <p:cNvSpPr/>
          <p:nvPr/>
        </p:nvSpPr>
        <p:spPr>
          <a:xfrm>
            <a:off x="6290091" y="4050046"/>
            <a:ext cx="117547" cy="117547"/>
          </a:xfrm>
          <a:prstGeom prst="ellipse">
            <a:avLst/>
          </a:prstGeom>
          <a:solidFill>
            <a:srgbClr val="FFFFFF"/>
          </a:solidFill>
          <a:ln>
            <a:solidFill>
              <a:srgbClr val="3E7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94" name="椭圆 93"/>
          <p:cNvSpPr/>
          <p:nvPr/>
        </p:nvSpPr>
        <p:spPr>
          <a:xfrm>
            <a:off x="7816805" y="3796914"/>
            <a:ext cx="117547" cy="117547"/>
          </a:xfrm>
          <a:prstGeom prst="ellipse">
            <a:avLst/>
          </a:prstGeom>
          <a:solidFill>
            <a:srgbClr val="FFFFFF"/>
          </a:solidFill>
          <a:ln>
            <a:solidFill>
              <a:srgbClr val="3E7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grpSp>
        <p:nvGrpSpPr>
          <p:cNvPr id="95" name="组合 94"/>
          <p:cNvGrpSpPr/>
          <p:nvPr/>
        </p:nvGrpSpPr>
        <p:grpSpPr>
          <a:xfrm>
            <a:off x="1009103" y="3966775"/>
            <a:ext cx="1064716" cy="1064716"/>
            <a:chOff x="1676400" y="4740492"/>
            <a:chExt cx="685800" cy="685800"/>
          </a:xfrm>
        </p:grpSpPr>
        <p:sp>
          <p:nvSpPr>
            <p:cNvPr id="96" name="椭圆 95"/>
            <p:cNvSpPr/>
            <p:nvPr/>
          </p:nvSpPr>
          <p:spPr>
            <a:xfrm>
              <a:off x="1676400" y="4740492"/>
              <a:ext cx="685800" cy="685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97" name="Freeform 109"/>
            <p:cNvSpPr>
              <a:spLocks noChangeArrowheads="1"/>
            </p:cNvSpPr>
            <p:nvPr/>
          </p:nvSpPr>
          <p:spPr bwMode="auto">
            <a:xfrm>
              <a:off x="1827792" y="4880339"/>
              <a:ext cx="383016" cy="383014"/>
            </a:xfrm>
            <a:custGeom>
              <a:avLst/>
              <a:gdLst>
                <a:gd name="T0" fmla="*/ 116822 w 634"/>
                <a:gd name="T1" fmla="*/ 0 h 634"/>
                <a:gd name="T2" fmla="*/ 116822 w 634"/>
                <a:gd name="T3" fmla="*/ 228190 h 634"/>
                <a:gd name="T4" fmla="*/ 116822 w 634"/>
                <a:gd name="T5" fmla="*/ 0 h 634"/>
                <a:gd name="T6" fmla="*/ 196507 w 634"/>
                <a:gd name="T7" fmla="*/ 58399 h 634"/>
                <a:gd name="T8" fmla="*/ 159369 w 634"/>
                <a:gd name="T9" fmla="*/ 105984 h 634"/>
                <a:gd name="T10" fmla="*/ 196507 w 634"/>
                <a:gd name="T11" fmla="*/ 58399 h 634"/>
                <a:gd name="T12" fmla="*/ 186051 w 634"/>
                <a:gd name="T13" fmla="*/ 47945 h 634"/>
                <a:gd name="T14" fmla="*/ 138096 w 634"/>
                <a:gd name="T15" fmla="*/ 21269 h 634"/>
                <a:gd name="T16" fmla="*/ 85093 w 634"/>
                <a:gd name="T17" fmla="*/ 105984 h 634"/>
                <a:gd name="T18" fmla="*/ 90501 w 634"/>
                <a:gd name="T19" fmla="*/ 69214 h 634"/>
                <a:gd name="T20" fmla="*/ 138096 w 634"/>
                <a:gd name="T21" fmla="*/ 69214 h 634"/>
                <a:gd name="T22" fmla="*/ 85093 w 634"/>
                <a:gd name="T23" fmla="*/ 105984 h 634"/>
                <a:gd name="T24" fmla="*/ 143504 w 634"/>
                <a:gd name="T25" fmla="*/ 122206 h 634"/>
                <a:gd name="T26" fmla="*/ 116822 w 634"/>
                <a:gd name="T27" fmla="*/ 159336 h 634"/>
                <a:gd name="T28" fmla="*/ 85093 w 634"/>
                <a:gd name="T29" fmla="*/ 122206 h 634"/>
                <a:gd name="T30" fmla="*/ 106366 w 634"/>
                <a:gd name="T31" fmla="*/ 15862 h 634"/>
                <a:gd name="T32" fmla="*/ 116822 w 634"/>
                <a:gd name="T33" fmla="*/ 15862 h 634"/>
                <a:gd name="T34" fmla="*/ 138096 w 634"/>
                <a:gd name="T35" fmla="*/ 58399 h 634"/>
                <a:gd name="T36" fmla="*/ 95549 w 634"/>
                <a:gd name="T37" fmla="*/ 58399 h 634"/>
                <a:gd name="T38" fmla="*/ 90501 w 634"/>
                <a:gd name="T39" fmla="*/ 21269 h 634"/>
                <a:gd name="T40" fmla="*/ 79684 w 634"/>
                <a:gd name="T41" fmla="*/ 52992 h 634"/>
                <a:gd name="T42" fmla="*/ 90501 w 634"/>
                <a:gd name="T43" fmla="*/ 21269 h 634"/>
                <a:gd name="T44" fmla="*/ 32090 w 634"/>
                <a:gd name="T45" fmla="*/ 58399 h 634"/>
                <a:gd name="T46" fmla="*/ 74637 w 634"/>
                <a:gd name="T47" fmla="*/ 105984 h 634"/>
                <a:gd name="T48" fmla="*/ 32090 w 634"/>
                <a:gd name="T49" fmla="*/ 58399 h 634"/>
                <a:gd name="T50" fmla="*/ 32090 w 634"/>
                <a:gd name="T51" fmla="*/ 169790 h 634"/>
                <a:gd name="T52" fmla="*/ 74637 w 634"/>
                <a:gd name="T53" fmla="*/ 122206 h 634"/>
                <a:gd name="T54" fmla="*/ 32090 w 634"/>
                <a:gd name="T55" fmla="*/ 169790 h 634"/>
                <a:gd name="T56" fmla="*/ 42546 w 634"/>
                <a:gd name="T57" fmla="*/ 180605 h 634"/>
                <a:gd name="T58" fmla="*/ 90501 w 634"/>
                <a:gd name="T59" fmla="*/ 212328 h 634"/>
                <a:gd name="T60" fmla="*/ 122231 w 634"/>
                <a:gd name="T61" fmla="*/ 212328 h 634"/>
                <a:gd name="T62" fmla="*/ 116822 w 634"/>
                <a:gd name="T63" fmla="*/ 212328 h 634"/>
                <a:gd name="T64" fmla="*/ 95549 w 634"/>
                <a:gd name="T65" fmla="*/ 169790 h 634"/>
                <a:gd name="T66" fmla="*/ 138096 w 634"/>
                <a:gd name="T67" fmla="*/ 169790 h 634"/>
                <a:gd name="T68" fmla="*/ 138096 w 634"/>
                <a:gd name="T69" fmla="*/ 212328 h 634"/>
                <a:gd name="T70" fmla="*/ 148552 w 634"/>
                <a:gd name="T71" fmla="*/ 175198 h 634"/>
                <a:gd name="T72" fmla="*/ 138096 w 634"/>
                <a:gd name="T73" fmla="*/ 212328 h 634"/>
                <a:gd name="T74" fmla="*/ 196507 w 634"/>
                <a:gd name="T75" fmla="*/ 169790 h 634"/>
                <a:gd name="T76" fmla="*/ 159369 w 634"/>
                <a:gd name="T77" fmla="*/ 122206 h 634"/>
                <a:gd name="T78" fmla="*/ 196507 w 634"/>
                <a:gd name="T79" fmla="*/ 169790 h 63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34" h="634">
                  <a:moveTo>
                    <a:pt x="324" y="0"/>
                  </a:moveTo>
                  <a:lnTo>
                    <a:pt x="324" y="0"/>
                  </a:lnTo>
                  <a:cubicBezTo>
                    <a:pt x="148" y="0"/>
                    <a:pt x="0" y="147"/>
                    <a:pt x="0" y="324"/>
                  </a:cubicBezTo>
                  <a:cubicBezTo>
                    <a:pt x="0" y="486"/>
                    <a:pt x="148" y="633"/>
                    <a:pt x="324" y="633"/>
                  </a:cubicBezTo>
                  <a:cubicBezTo>
                    <a:pt x="486" y="633"/>
                    <a:pt x="633" y="486"/>
                    <a:pt x="633" y="324"/>
                  </a:cubicBezTo>
                  <a:cubicBezTo>
                    <a:pt x="633" y="147"/>
                    <a:pt x="486" y="0"/>
                    <a:pt x="324" y="0"/>
                  </a:cubicBezTo>
                  <a:close/>
                  <a:moveTo>
                    <a:pt x="545" y="162"/>
                  </a:moveTo>
                  <a:lnTo>
                    <a:pt x="545" y="162"/>
                  </a:lnTo>
                  <a:cubicBezTo>
                    <a:pt x="574" y="206"/>
                    <a:pt x="589" y="251"/>
                    <a:pt x="589" y="294"/>
                  </a:cubicBezTo>
                  <a:cubicBezTo>
                    <a:pt x="442" y="294"/>
                    <a:pt x="442" y="294"/>
                    <a:pt x="442" y="294"/>
                  </a:cubicBezTo>
                  <a:cubicBezTo>
                    <a:pt x="442" y="265"/>
                    <a:pt x="427" y="221"/>
                    <a:pt x="427" y="192"/>
                  </a:cubicBezTo>
                  <a:cubicBezTo>
                    <a:pt x="471" y="192"/>
                    <a:pt x="516" y="177"/>
                    <a:pt x="545" y="162"/>
                  </a:cubicBezTo>
                  <a:close/>
                  <a:moveTo>
                    <a:pt x="516" y="133"/>
                  </a:moveTo>
                  <a:lnTo>
                    <a:pt x="516" y="133"/>
                  </a:lnTo>
                  <a:cubicBezTo>
                    <a:pt x="486" y="147"/>
                    <a:pt x="457" y="147"/>
                    <a:pt x="412" y="147"/>
                  </a:cubicBezTo>
                  <a:cubicBezTo>
                    <a:pt x="412" y="118"/>
                    <a:pt x="398" y="89"/>
                    <a:pt x="383" y="59"/>
                  </a:cubicBezTo>
                  <a:cubicBezTo>
                    <a:pt x="442" y="59"/>
                    <a:pt x="486" y="89"/>
                    <a:pt x="516" y="133"/>
                  </a:cubicBezTo>
                  <a:close/>
                  <a:moveTo>
                    <a:pt x="236" y="294"/>
                  </a:moveTo>
                  <a:lnTo>
                    <a:pt x="236" y="294"/>
                  </a:lnTo>
                  <a:cubicBezTo>
                    <a:pt x="236" y="265"/>
                    <a:pt x="251" y="236"/>
                    <a:pt x="251" y="192"/>
                  </a:cubicBezTo>
                  <a:cubicBezTo>
                    <a:pt x="280" y="206"/>
                    <a:pt x="295" y="206"/>
                    <a:pt x="324" y="206"/>
                  </a:cubicBezTo>
                  <a:cubicBezTo>
                    <a:pt x="339" y="206"/>
                    <a:pt x="369" y="206"/>
                    <a:pt x="383" y="192"/>
                  </a:cubicBezTo>
                  <a:cubicBezTo>
                    <a:pt x="398" y="236"/>
                    <a:pt x="398" y="265"/>
                    <a:pt x="398" y="294"/>
                  </a:cubicBezTo>
                  <a:lnTo>
                    <a:pt x="236" y="294"/>
                  </a:lnTo>
                  <a:close/>
                  <a:moveTo>
                    <a:pt x="398" y="339"/>
                  </a:moveTo>
                  <a:lnTo>
                    <a:pt x="398" y="339"/>
                  </a:lnTo>
                  <a:cubicBezTo>
                    <a:pt x="398" y="368"/>
                    <a:pt x="398" y="412"/>
                    <a:pt x="383" y="442"/>
                  </a:cubicBezTo>
                  <a:cubicBezTo>
                    <a:pt x="369" y="442"/>
                    <a:pt x="339" y="442"/>
                    <a:pt x="324" y="442"/>
                  </a:cubicBezTo>
                  <a:cubicBezTo>
                    <a:pt x="295" y="442"/>
                    <a:pt x="280" y="442"/>
                    <a:pt x="251" y="442"/>
                  </a:cubicBezTo>
                  <a:cubicBezTo>
                    <a:pt x="251" y="412"/>
                    <a:pt x="236" y="368"/>
                    <a:pt x="236" y="339"/>
                  </a:cubicBezTo>
                  <a:lnTo>
                    <a:pt x="398" y="339"/>
                  </a:lnTo>
                  <a:close/>
                  <a:moveTo>
                    <a:pt x="295" y="44"/>
                  </a:moveTo>
                  <a:lnTo>
                    <a:pt x="295" y="44"/>
                  </a:lnTo>
                  <a:cubicBezTo>
                    <a:pt x="310" y="44"/>
                    <a:pt x="310" y="44"/>
                    <a:pt x="324" y="44"/>
                  </a:cubicBezTo>
                  <a:lnTo>
                    <a:pt x="339" y="44"/>
                  </a:lnTo>
                  <a:cubicBezTo>
                    <a:pt x="354" y="74"/>
                    <a:pt x="369" y="118"/>
                    <a:pt x="383" y="162"/>
                  </a:cubicBezTo>
                  <a:cubicBezTo>
                    <a:pt x="354" y="162"/>
                    <a:pt x="339" y="162"/>
                    <a:pt x="324" y="162"/>
                  </a:cubicBezTo>
                  <a:cubicBezTo>
                    <a:pt x="295" y="162"/>
                    <a:pt x="280" y="162"/>
                    <a:pt x="265" y="162"/>
                  </a:cubicBezTo>
                  <a:cubicBezTo>
                    <a:pt x="265" y="118"/>
                    <a:pt x="280" y="74"/>
                    <a:pt x="295" y="44"/>
                  </a:cubicBezTo>
                  <a:close/>
                  <a:moveTo>
                    <a:pt x="251" y="59"/>
                  </a:moveTo>
                  <a:lnTo>
                    <a:pt x="251" y="59"/>
                  </a:lnTo>
                  <a:cubicBezTo>
                    <a:pt x="236" y="89"/>
                    <a:pt x="221" y="118"/>
                    <a:pt x="221" y="147"/>
                  </a:cubicBezTo>
                  <a:cubicBezTo>
                    <a:pt x="192" y="147"/>
                    <a:pt x="148" y="147"/>
                    <a:pt x="118" y="133"/>
                  </a:cubicBezTo>
                  <a:cubicBezTo>
                    <a:pt x="148" y="89"/>
                    <a:pt x="207" y="59"/>
                    <a:pt x="251" y="59"/>
                  </a:cubicBezTo>
                  <a:close/>
                  <a:moveTo>
                    <a:pt x="89" y="162"/>
                  </a:moveTo>
                  <a:lnTo>
                    <a:pt x="89" y="162"/>
                  </a:lnTo>
                  <a:cubicBezTo>
                    <a:pt x="133" y="177"/>
                    <a:pt x="177" y="192"/>
                    <a:pt x="207" y="192"/>
                  </a:cubicBezTo>
                  <a:cubicBezTo>
                    <a:pt x="207" y="221"/>
                    <a:pt x="207" y="265"/>
                    <a:pt x="207" y="294"/>
                  </a:cubicBezTo>
                  <a:cubicBezTo>
                    <a:pt x="44" y="294"/>
                    <a:pt x="44" y="294"/>
                    <a:pt x="44" y="294"/>
                  </a:cubicBezTo>
                  <a:cubicBezTo>
                    <a:pt x="44" y="251"/>
                    <a:pt x="59" y="206"/>
                    <a:pt x="89" y="162"/>
                  </a:cubicBezTo>
                  <a:close/>
                  <a:moveTo>
                    <a:pt x="89" y="471"/>
                  </a:moveTo>
                  <a:lnTo>
                    <a:pt x="89" y="471"/>
                  </a:lnTo>
                  <a:cubicBezTo>
                    <a:pt x="59" y="427"/>
                    <a:pt x="44" y="383"/>
                    <a:pt x="44" y="339"/>
                  </a:cubicBezTo>
                  <a:cubicBezTo>
                    <a:pt x="207" y="339"/>
                    <a:pt x="207" y="339"/>
                    <a:pt x="207" y="339"/>
                  </a:cubicBezTo>
                  <a:cubicBezTo>
                    <a:pt x="207" y="368"/>
                    <a:pt x="207" y="412"/>
                    <a:pt x="207" y="442"/>
                  </a:cubicBezTo>
                  <a:cubicBezTo>
                    <a:pt x="177" y="457"/>
                    <a:pt x="133" y="457"/>
                    <a:pt x="89" y="471"/>
                  </a:cubicBezTo>
                  <a:close/>
                  <a:moveTo>
                    <a:pt x="118" y="501"/>
                  </a:moveTo>
                  <a:lnTo>
                    <a:pt x="118" y="501"/>
                  </a:lnTo>
                  <a:cubicBezTo>
                    <a:pt x="148" y="501"/>
                    <a:pt x="192" y="486"/>
                    <a:pt x="221" y="486"/>
                  </a:cubicBezTo>
                  <a:cubicBezTo>
                    <a:pt x="221" y="515"/>
                    <a:pt x="236" y="560"/>
                    <a:pt x="251" y="589"/>
                  </a:cubicBezTo>
                  <a:cubicBezTo>
                    <a:pt x="207" y="574"/>
                    <a:pt x="148" y="545"/>
                    <a:pt x="118" y="501"/>
                  </a:cubicBezTo>
                  <a:close/>
                  <a:moveTo>
                    <a:pt x="339" y="589"/>
                  </a:moveTo>
                  <a:lnTo>
                    <a:pt x="339" y="589"/>
                  </a:lnTo>
                  <a:lnTo>
                    <a:pt x="324" y="589"/>
                  </a:lnTo>
                  <a:cubicBezTo>
                    <a:pt x="310" y="589"/>
                    <a:pt x="310" y="589"/>
                    <a:pt x="295" y="589"/>
                  </a:cubicBezTo>
                  <a:cubicBezTo>
                    <a:pt x="280" y="560"/>
                    <a:pt x="265" y="515"/>
                    <a:pt x="265" y="471"/>
                  </a:cubicBezTo>
                  <a:cubicBezTo>
                    <a:pt x="280" y="471"/>
                    <a:pt x="295" y="471"/>
                    <a:pt x="324" y="471"/>
                  </a:cubicBezTo>
                  <a:cubicBezTo>
                    <a:pt x="339" y="471"/>
                    <a:pt x="354" y="471"/>
                    <a:pt x="383" y="471"/>
                  </a:cubicBezTo>
                  <a:cubicBezTo>
                    <a:pt x="369" y="515"/>
                    <a:pt x="354" y="560"/>
                    <a:pt x="339" y="589"/>
                  </a:cubicBezTo>
                  <a:close/>
                  <a:moveTo>
                    <a:pt x="383" y="589"/>
                  </a:moveTo>
                  <a:lnTo>
                    <a:pt x="383" y="589"/>
                  </a:lnTo>
                  <a:cubicBezTo>
                    <a:pt x="398" y="560"/>
                    <a:pt x="412" y="515"/>
                    <a:pt x="412" y="486"/>
                  </a:cubicBezTo>
                  <a:cubicBezTo>
                    <a:pt x="457" y="486"/>
                    <a:pt x="486" y="501"/>
                    <a:pt x="516" y="501"/>
                  </a:cubicBezTo>
                  <a:cubicBezTo>
                    <a:pt x="486" y="545"/>
                    <a:pt x="442" y="574"/>
                    <a:pt x="383" y="589"/>
                  </a:cubicBezTo>
                  <a:close/>
                  <a:moveTo>
                    <a:pt x="545" y="471"/>
                  </a:moveTo>
                  <a:lnTo>
                    <a:pt x="545" y="471"/>
                  </a:lnTo>
                  <a:cubicBezTo>
                    <a:pt x="516" y="457"/>
                    <a:pt x="471" y="457"/>
                    <a:pt x="427" y="442"/>
                  </a:cubicBezTo>
                  <a:cubicBezTo>
                    <a:pt x="427" y="412"/>
                    <a:pt x="442" y="368"/>
                    <a:pt x="442" y="339"/>
                  </a:cubicBezTo>
                  <a:cubicBezTo>
                    <a:pt x="589" y="339"/>
                    <a:pt x="589" y="339"/>
                    <a:pt x="589" y="339"/>
                  </a:cubicBezTo>
                  <a:cubicBezTo>
                    <a:pt x="589" y="383"/>
                    <a:pt x="574" y="427"/>
                    <a:pt x="545" y="471"/>
                  </a:cubicBezTo>
                  <a:close/>
                </a:path>
              </a:pathLst>
            </a:custGeom>
            <a:solidFill>
              <a:srgbClr val="FFFFFF"/>
            </a:solidFill>
            <a:ln>
              <a:noFill/>
            </a:ln>
            <a:effec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defRPr/>
              </a:pPr>
              <a:endParaRPr lang="zh-CN" altLang="en-US">
                <a:cs typeface="+mn-ea"/>
                <a:sym typeface="+mn-lt"/>
              </a:endParaRPr>
            </a:p>
          </p:txBody>
        </p:sp>
      </p:grpSp>
      <p:grpSp>
        <p:nvGrpSpPr>
          <p:cNvPr id="98" name="组合 97"/>
          <p:cNvGrpSpPr/>
          <p:nvPr/>
        </p:nvGrpSpPr>
        <p:grpSpPr>
          <a:xfrm>
            <a:off x="5805461" y="2856584"/>
            <a:ext cx="1064716" cy="1064716"/>
            <a:chOff x="8299836" y="4588092"/>
            <a:chExt cx="685800" cy="685800"/>
          </a:xfrm>
        </p:grpSpPr>
        <p:sp>
          <p:nvSpPr>
            <p:cNvPr id="99" name="椭圆 98"/>
            <p:cNvSpPr/>
            <p:nvPr/>
          </p:nvSpPr>
          <p:spPr>
            <a:xfrm>
              <a:off x="8299836" y="4588092"/>
              <a:ext cx="685800" cy="685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100" name="Freeform 81"/>
            <p:cNvSpPr>
              <a:spLocks noChangeArrowheads="1"/>
            </p:cNvSpPr>
            <p:nvPr/>
          </p:nvSpPr>
          <p:spPr bwMode="auto">
            <a:xfrm>
              <a:off x="8456763" y="4786246"/>
              <a:ext cx="371946" cy="285600"/>
            </a:xfrm>
            <a:custGeom>
              <a:avLst/>
              <a:gdLst>
                <a:gd name="T0" fmla="*/ 131975 w 619"/>
                <a:gd name="T1" fmla="*/ 79795 h 472"/>
                <a:gd name="T2" fmla="*/ 131975 w 619"/>
                <a:gd name="T3" fmla="*/ 79795 h 472"/>
                <a:gd name="T4" fmla="*/ 105437 w 619"/>
                <a:gd name="T5" fmla="*/ 79795 h 472"/>
                <a:gd name="T6" fmla="*/ 116196 w 619"/>
                <a:gd name="T7" fmla="*/ 48021 h 472"/>
                <a:gd name="T8" fmla="*/ 110816 w 619"/>
                <a:gd name="T9" fmla="*/ 42605 h 472"/>
                <a:gd name="T10" fmla="*/ 100416 w 619"/>
                <a:gd name="T11" fmla="*/ 42605 h 472"/>
                <a:gd name="T12" fmla="*/ 84278 w 619"/>
                <a:gd name="T13" fmla="*/ 85211 h 472"/>
                <a:gd name="T14" fmla="*/ 84278 w 619"/>
                <a:gd name="T15" fmla="*/ 90626 h 472"/>
                <a:gd name="T16" fmla="*/ 89657 w 619"/>
                <a:gd name="T17" fmla="*/ 95681 h 472"/>
                <a:gd name="T18" fmla="*/ 121575 w 619"/>
                <a:gd name="T19" fmla="*/ 95681 h 472"/>
                <a:gd name="T20" fmla="*/ 105437 w 619"/>
                <a:gd name="T21" fmla="*/ 127455 h 472"/>
                <a:gd name="T22" fmla="*/ 105437 w 619"/>
                <a:gd name="T23" fmla="*/ 138287 h 472"/>
                <a:gd name="T24" fmla="*/ 116196 w 619"/>
                <a:gd name="T25" fmla="*/ 133232 h 472"/>
                <a:gd name="T26" fmla="*/ 136996 w 619"/>
                <a:gd name="T27" fmla="*/ 85211 h 472"/>
                <a:gd name="T28" fmla="*/ 131975 w 619"/>
                <a:gd name="T29" fmla="*/ 79795 h 472"/>
                <a:gd name="T30" fmla="*/ 158155 w 619"/>
                <a:gd name="T31" fmla="*/ 37189 h 472"/>
                <a:gd name="T32" fmla="*/ 158155 w 619"/>
                <a:gd name="T33" fmla="*/ 37189 h 472"/>
                <a:gd name="T34" fmla="*/ 105437 w 619"/>
                <a:gd name="T35" fmla="*/ 0 h 472"/>
                <a:gd name="T36" fmla="*/ 42318 w 619"/>
                <a:gd name="T37" fmla="*/ 58492 h 472"/>
                <a:gd name="T38" fmla="*/ 0 w 619"/>
                <a:gd name="T39" fmla="*/ 116984 h 472"/>
                <a:gd name="T40" fmla="*/ 52718 w 619"/>
                <a:gd name="T41" fmla="*/ 170060 h 472"/>
                <a:gd name="T42" fmla="*/ 153134 w 619"/>
                <a:gd name="T43" fmla="*/ 170060 h 472"/>
                <a:gd name="T44" fmla="*/ 221632 w 619"/>
                <a:gd name="T45" fmla="*/ 106513 h 472"/>
                <a:gd name="T46" fmla="*/ 158155 w 619"/>
                <a:gd name="T47" fmla="*/ 37189 h 472"/>
                <a:gd name="T48" fmla="*/ 153134 w 619"/>
                <a:gd name="T49" fmla="*/ 159589 h 472"/>
                <a:gd name="T50" fmla="*/ 153134 w 619"/>
                <a:gd name="T51" fmla="*/ 159589 h 472"/>
                <a:gd name="T52" fmla="*/ 52718 w 619"/>
                <a:gd name="T53" fmla="*/ 159589 h 472"/>
                <a:gd name="T54" fmla="*/ 10400 w 619"/>
                <a:gd name="T55" fmla="*/ 116984 h 472"/>
                <a:gd name="T56" fmla="*/ 52718 w 619"/>
                <a:gd name="T57" fmla="*/ 74379 h 472"/>
                <a:gd name="T58" fmla="*/ 105437 w 619"/>
                <a:gd name="T59" fmla="*/ 15887 h 472"/>
                <a:gd name="T60" fmla="*/ 147755 w 619"/>
                <a:gd name="T61" fmla="*/ 53437 h 472"/>
                <a:gd name="T62" fmla="*/ 211232 w 619"/>
                <a:gd name="T63" fmla="*/ 101097 h 472"/>
                <a:gd name="T64" fmla="*/ 153134 w 619"/>
                <a:gd name="T65" fmla="*/ 159589 h 4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19" h="472">
                  <a:moveTo>
                    <a:pt x="368" y="221"/>
                  </a:moveTo>
                  <a:lnTo>
                    <a:pt x="368" y="221"/>
                  </a:lnTo>
                  <a:cubicBezTo>
                    <a:pt x="294" y="221"/>
                    <a:pt x="294" y="221"/>
                    <a:pt x="294" y="221"/>
                  </a:cubicBezTo>
                  <a:cubicBezTo>
                    <a:pt x="324" y="133"/>
                    <a:pt x="324" y="133"/>
                    <a:pt x="324" y="133"/>
                  </a:cubicBezTo>
                  <a:cubicBezTo>
                    <a:pt x="324" y="133"/>
                    <a:pt x="324" y="118"/>
                    <a:pt x="309" y="118"/>
                  </a:cubicBezTo>
                  <a:cubicBezTo>
                    <a:pt x="294" y="103"/>
                    <a:pt x="294" y="118"/>
                    <a:pt x="280" y="118"/>
                  </a:cubicBezTo>
                  <a:cubicBezTo>
                    <a:pt x="235" y="236"/>
                    <a:pt x="235" y="236"/>
                    <a:pt x="235" y="236"/>
                  </a:cubicBezTo>
                  <a:lnTo>
                    <a:pt x="235" y="251"/>
                  </a:lnTo>
                  <a:lnTo>
                    <a:pt x="250" y="265"/>
                  </a:lnTo>
                  <a:cubicBezTo>
                    <a:pt x="339" y="265"/>
                    <a:pt x="339" y="265"/>
                    <a:pt x="339" y="265"/>
                  </a:cubicBezTo>
                  <a:cubicBezTo>
                    <a:pt x="294" y="353"/>
                    <a:pt x="294" y="353"/>
                    <a:pt x="294" y="353"/>
                  </a:cubicBezTo>
                  <a:cubicBezTo>
                    <a:pt x="280" y="353"/>
                    <a:pt x="294" y="369"/>
                    <a:pt x="294" y="383"/>
                  </a:cubicBezTo>
                  <a:cubicBezTo>
                    <a:pt x="309" y="383"/>
                    <a:pt x="324" y="383"/>
                    <a:pt x="324" y="369"/>
                  </a:cubicBezTo>
                  <a:cubicBezTo>
                    <a:pt x="324" y="369"/>
                    <a:pt x="382" y="251"/>
                    <a:pt x="382" y="236"/>
                  </a:cubicBezTo>
                  <a:cubicBezTo>
                    <a:pt x="382" y="236"/>
                    <a:pt x="382" y="221"/>
                    <a:pt x="368" y="221"/>
                  </a:cubicBezTo>
                  <a:close/>
                  <a:moveTo>
                    <a:pt x="441" y="103"/>
                  </a:moveTo>
                  <a:lnTo>
                    <a:pt x="441" y="103"/>
                  </a:lnTo>
                  <a:cubicBezTo>
                    <a:pt x="412" y="44"/>
                    <a:pt x="353" y="0"/>
                    <a:pt x="294" y="0"/>
                  </a:cubicBezTo>
                  <a:cubicBezTo>
                    <a:pt x="191" y="0"/>
                    <a:pt x="118" y="74"/>
                    <a:pt x="118" y="162"/>
                  </a:cubicBezTo>
                  <a:cubicBezTo>
                    <a:pt x="44" y="192"/>
                    <a:pt x="0" y="251"/>
                    <a:pt x="0" y="324"/>
                  </a:cubicBezTo>
                  <a:cubicBezTo>
                    <a:pt x="0" y="398"/>
                    <a:pt x="59" y="471"/>
                    <a:pt x="147" y="471"/>
                  </a:cubicBezTo>
                  <a:lnTo>
                    <a:pt x="427" y="471"/>
                  </a:lnTo>
                  <a:cubicBezTo>
                    <a:pt x="530" y="471"/>
                    <a:pt x="618" y="398"/>
                    <a:pt x="618" y="295"/>
                  </a:cubicBezTo>
                  <a:cubicBezTo>
                    <a:pt x="618" y="192"/>
                    <a:pt x="544" y="103"/>
                    <a:pt x="441" y="103"/>
                  </a:cubicBezTo>
                  <a:close/>
                  <a:moveTo>
                    <a:pt x="427" y="442"/>
                  </a:moveTo>
                  <a:lnTo>
                    <a:pt x="427" y="442"/>
                  </a:lnTo>
                  <a:lnTo>
                    <a:pt x="147" y="442"/>
                  </a:lnTo>
                  <a:cubicBezTo>
                    <a:pt x="147" y="442"/>
                    <a:pt x="29" y="427"/>
                    <a:pt x="29" y="324"/>
                  </a:cubicBezTo>
                  <a:cubicBezTo>
                    <a:pt x="29" y="265"/>
                    <a:pt x="88" y="206"/>
                    <a:pt x="147" y="206"/>
                  </a:cubicBezTo>
                  <a:cubicBezTo>
                    <a:pt x="147" y="118"/>
                    <a:pt x="206" y="44"/>
                    <a:pt x="294" y="44"/>
                  </a:cubicBezTo>
                  <a:cubicBezTo>
                    <a:pt x="353" y="44"/>
                    <a:pt x="397" y="89"/>
                    <a:pt x="412" y="148"/>
                  </a:cubicBezTo>
                  <a:cubicBezTo>
                    <a:pt x="515" y="133"/>
                    <a:pt x="574" y="221"/>
                    <a:pt x="589" y="280"/>
                  </a:cubicBezTo>
                  <a:cubicBezTo>
                    <a:pt x="589" y="369"/>
                    <a:pt x="500" y="442"/>
                    <a:pt x="427" y="442"/>
                  </a:cubicBezTo>
                  <a:close/>
                </a:path>
              </a:pathLst>
            </a:custGeom>
            <a:solidFill>
              <a:srgbClr val="FFFFFF"/>
            </a:solidFill>
            <a:ln>
              <a:noFill/>
            </a:ln>
            <a:effec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defRPr/>
              </a:pPr>
              <a:endParaRPr lang="zh-CN" altLang="en-US">
                <a:cs typeface="+mn-ea"/>
                <a:sym typeface="+mn-lt"/>
              </a:endParaRPr>
            </a:p>
          </p:txBody>
        </p:sp>
      </p:grpSp>
      <p:grpSp>
        <p:nvGrpSpPr>
          <p:cNvPr id="101" name="组合 100"/>
          <p:cNvGrpSpPr/>
          <p:nvPr/>
        </p:nvGrpSpPr>
        <p:grpSpPr>
          <a:xfrm>
            <a:off x="7343219" y="4124630"/>
            <a:ext cx="1064716" cy="1064716"/>
            <a:chOff x="9955694" y="2892642"/>
            <a:chExt cx="685800" cy="685800"/>
          </a:xfrm>
        </p:grpSpPr>
        <p:sp>
          <p:nvSpPr>
            <p:cNvPr id="102" name="椭圆 101"/>
            <p:cNvSpPr/>
            <p:nvPr/>
          </p:nvSpPr>
          <p:spPr>
            <a:xfrm>
              <a:off x="9955694" y="2892642"/>
              <a:ext cx="685800" cy="685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103" name="Freeform 85"/>
            <p:cNvSpPr>
              <a:spLocks noChangeArrowheads="1"/>
            </p:cNvSpPr>
            <p:nvPr/>
          </p:nvSpPr>
          <p:spPr bwMode="auto">
            <a:xfrm>
              <a:off x="10130332" y="3043021"/>
              <a:ext cx="336524" cy="383014"/>
            </a:xfrm>
            <a:custGeom>
              <a:avLst/>
              <a:gdLst>
                <a:gd name="T0" fmla="*/ 168627 w 561"/>
                <a:gd name="T1" fmla="*/ 0 h 635"/>
                <a:gd name="T2" fmla="*/ 168627 w 561"/>
                <a:gd name="T3" fmla="*/ 0 h 635"/>
                <a:gd name="T4" fmla="*/ 31864 w 561"/>
                <a:gd name="T5" fmla="*/ 0 h 635"/>
                <a:gd name="T6" fmla="*/ 0 w 561"/>
                <a:gd name="T7" fmla="*/ 26634 h 635"/>
                <a:gd name="T8" fmla="*/ 0 w 561"/>
                <a:gd name="T9" fmla="*/ 228190 h 635"/>
                <a:gd name="T10" fmla="*/ 15753 w 561"/>
                <a:gd name="T11" fmla="*/ 228190 h 635"/>
                <a:gd name="T12" fmla="*/ 42246 w 561"/>
                <a:gd name="T13" fmla="*/ 206955 h 635"/>
                <a:gd name="T14" fmla="*/ 74110 w 561"/>
                <a:gd name="T15" fmla="*/ 228190 h 635"/>
                <a:gd name="T16" fmla="*/ 100245 w 561"/>
                <a:gd name="T17" fmla="*/ 206955 h 635"/>
                <a:gd name="T18" fmla="*/ 126739 w 561"/>
                <a:gd name="T19" fmla="*/ 228190 h 635"/>
                <a:gd name="T20" fmla="*/ 158245 w 561"/>
                <a:gd name="T21" fmla="*/ 206955 h 635"/>
                <a:gd name="T22" fmla="*/ 184738 w 561"/>
                <a:gd name="T23" fmla="*/ 228190 h 635"/>
                <a:gd name="T24" fmla="*/ 200491 w 561"/>
                <a:gd name="T25" fmla="*/ 228190 h 635"/>
                <a:gd name="T26" fmla="*/ 200491 w 561"/>
                <a:gd name="T27" fmla="*/ 26634 h 635"/>
                <a:gd name="T28" fmla="*/ 168627 w 561"/>
                <a:gd name="T29" fmla="*/ 0 h 635"/>
                <a:gd name="T30" fmla="*/ 184738 w 561"/>
                <a:gd name="T31" fmla="*/ 211994 h 635"/>
                <a:gd name="T32" fmla="*/ 184738 w 561"/>
                <a:gd name="T33" fmla="*/ 211994 h 635"/>
                <a:gd name="T34" fmla="*/ 158245 w 561"/>
                <a:gd name="T35" fmla="*/ 190758 h 635"/>
                <a:gd name="T36" fmla="*/ 126739 w 561"/>
                <a:gd name="T37" fmla="*/ 211994 h 635"/>
                <a:gd name="T38" fmla="*/ 100245 w 561"/>
                <a:gd name="T39" fmla="*/ 190758 h 635"/>
                <a:gd name="T40" fmla="*/ 74110 w 561"/>
                <a:gd name="T41" fmla="*/ 211994 h 635"/>
                <a:gd name="T42" fmla="*/ 42246 w 561"/>
                <a:gd name="T43" fmla="*/ 190758 h 635"/>
                <a:gd name="T44" fmla="*/ 15753 w 561"/>
                <a:gd name="T45" fmla="*/ 211994 h 635"/>
                <a:gd name="T46" fmla="*/ 15753 w 561"/>
                <a:gd name="T47" fmla="*/ 26634 h 635"/>
                <a:gd name="T48" fmla="*/ 31864 w 561"/>
                <a:gd name="T49" fmla="*/ 16196 h 635"/>
                <a:gd name="T50" fmla="*/ 168627 w 561"/>
                <a:gd name="T51" fmla="*/ 16196 h 635"/>
                <a:gd name="T52" fmla="*/ 184738 w 561"/>
                <a:gd name="T53" fmla="*/ 26634 h 635"/>
                <a:gd name="T54" fmla="*/ 184738 w 561"/>
                <a:gd name="T55" fmla="*/ 211994 h 635"/>
                <a:gd name="T56" fmla="*/ 147504 w 561"/>
                <a:gd name="T57" fmla="*/ 127412 h 635"/>
                <a:gd name="T58" fmla="*/ 147504 w 561"/>
                <a:gd name="T59" fmla="*/ 127412 h 635"/>
                <a:gd name="T60" fmla="*/ 52987 w 561"/>
                <a:gd name="T61" fmla="*/ 127412 h 635"/>
                <a:gd name="T62" fmla="*/ 42246 w 561"/>
                <a:gd name="T63" fmla="*/ 132451 h 635"/>
                <a:gd name="T64" fmla="*/ 52987 w 561"/>
                <a:gd name="T65" fmla="*/ 143249 h 635"/>
                <a:gd name="T66" fmla="*/ 147504 w 561"/>
                <a:gd name="T67" fmla="*/ 143249 h 635"/>
                <a:gd name="T68" fmla="*/ 158245 w 561"/>
                <a:gd name="T69" fmla="*/ 132451 h 635"/>
                <a:gd name="T70" fmla="*/ 147504 w 561"/>
                <a:gd name="T71" fmla="*/ 127412 h 635"/>
                <a:gd name="T72" fmla="*/ 147504 w 561"/>
                <a:gd name="T73" fmla="*/ 84941 h 635"/>
                <a:gd name="T74" fmla="*/ 147504 w 561"/>
                <a:gd name="T75" fmla="*/ 84941 h 635"/>
                <a:gd name="T76" fmla="*/ 52987 w 561"/>
                <a:gd name="T77" fmla="*/ 84941 h 635"/>
                <a:gd name="T78" fmla="*/ 42246 w 561"/>
                <a:gd name="T79" fmla="*/ 90340 h 635"/>
                <a:gd name="T80" fmla="*/ 52987 w 561"/>
                <a:gd name="T81" fmla="*/ 100778 h 635"/>
                <a:gd name="T82" fmla="*/ 147504 w 561"/>
                <a:gd name="T83" fmla="*/ 100778 h 635"/>
                <a:gd name="T84" fmla="*/ 158245 w 561"/>
                <a:gd name="T85" fmla="*/ 90340 h 635"/>
                <a:gd name="T86" fmla="*/ 147504 w 561"/>
                <a:gd name="T87" fmla="*/ 84941 h 635"/>
                <a:gd name="T88" fmla="*/ 147504 w 561"/>
                <a:gd name="T89" fmla="*/ 42471 h 635"/>
                <a:gd name="T90" fmla="*/ 147504 w 561"/>
                <a:gd name="T91" fmla="*/ 42471 h 635"/>
                <a:gd name="T92" fmla="*/ 52987 w 561"/>
                <a:gd name="T93" fmla="*/ 42471 h 635"/>
                <a:gd name="T94" fmla="*/ 42246 w 561"/>
                <a:gd name="T95" fmla="*/ 47870 h 635"/>
                <a:gd name="T96" fmla="*/ 52987 w 561"/>
                <a:gd name="T97" fmla="*/ 58667 h 635"/>
                <a:gd name="T98" fmla="*/ 147504 w 561"/>
                <a:gd name="T99" fmla="*/ 58667 h 635"/>
                <a:gd name="T100" fmla="*/ 158245 w 561"/>
                <a:gd name="T101" fmla="*/ 47870 h 635"/>
                <a:gd name="T102" fmla="*/ 147504 w 561"/>
                <a:gd name="T103" fmla="*/ 42471 h 63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61" h="635">
                  <a:moveTo>
                    <a:pt x="471" y="0"/>
                  </a:moveTo>
                  <a:lnTo>
                    <a:pt x="471" y="0"/>
                  </a:lnTo>
                  <a:cubicBezTo>
                    <a:pt x="89" y="0"/>
                    <a:pt x="89" y="0"/>
                    <a:pt x="89" y="0"/>
                  </a:cubicBezTo>
                  <a:cubicBezTo>
                    <a:pt x="44" y="0"/>
                    <a:pt x="0" y="30"/>
                    <a:pt x="0" y="74"/>
                  </a:cubicBezTo>
                  <a:cubicBezTo>
                    <a:pt x="0" y="634"/>
                    <a:pt x="0" y="634"/>
                    <a:pt x="0" y="634"/>
                  </a:cubicBezTo>
                  <a:cubicBezTo>
                    <a:pt x="44" y="634"/>
                    <a:pt x="44" y="634"/>
                    <a:pt x="44" y="634"/>
                  </a:cubicBezTo>
                  <a:cubicBezTo>
                    <a:pt x="118" y="575"/>
                    <a:pt x="118" y="575"/>
                    <a:pt x="118" y="575"/>
                  </a:cubicBezTo>
                  <a:cubicBezTo>
                    <a:pt x="207" y="634"/>
                    <a:pt x="207" y="634"/>
                    <a:pt x="207" y="634"/>
                  </a:cubicBezTo>
                  <a:cubicBezTo>
                    <a:pt x="280" y="575"/>
                    <a:pt x="280" y="575"/>
                    <a:pt x="280" y="575"/>
                  </a:cubicBezTo>
                  <a:cubicBezTo>
                    <a:pt x="354" y="634"/>
                    <a:pt x="354" y="634"/>
                    <a:pt x="354" y="634"/>
                  </a:cubicBezTo>
                  <a:cubicBezTo>
                    <a:pt x="442" y="575"/>
                    <a:pt x="442" y="575"/>
                    <a:pt x="442" y="575"/>
                  </a:cubicBezTo>
                  <a:cubicBezTo>
                    <a:pt x="516" y="634"/>
                    <a:pt x="516" y="634"/>
                    <a:pt x="516" y="634"/>
                  </a:cubicBezTo>
                  <a:cubicBezTo>
                    <a:pt x="560" y="634"/>
                    <a:pt x="560" y="634"/>
                    <a:pt x="560" y="634"/>
                  </a:cubicBezTo>
                  <a:cubicBezTo>
                    <a:pt x="560" y="74"/>
                    <a:pt x="560" y="74"/>
                    <a:pt x="560" y="74"/>
                  </a:cubicBezTo>
                  <a:cubicBezTo>
                    <a:pt x="560" y="30"/>
                    <a:pt x="516" y="0"/>
                    <a:pt x="471" y="0"/>
                  </a:cubicBezTo>
                  <a:close/>
                  <a:moveTo>
                    <a:pt x="516" y="589"/>
                  </a:moveTo>
                  <a:lnTo>
                    <a:pt x="516" y="589"/>
                  </a:lnTo>
                  <a:cubicBezTo>
                    <a:pt x="442" y="530"/>
                    <a:pt x="442" y="530"/>
                    <a:pt x="442" y="530"/>
                  </a:cubicBezTo>
                  <a:cubicBezTo>
                    <a:pt x="354" y="589"/>
                    <a:pt x="354" y="589"/>
                    <a:pt x="354" y="589"/>
                  </a:cubicBezTo>
                  <a:cubicBezTo>
                    <a:pt x="280" y="530"/>
                    <a:pt x="280" y="530"/>
                    <a:pt x="280" y="530"/>
                  </a:cubicBezTo>
                  <a:cubicBezTo>
                    <a:pt x="207" y="589"/>
                    <a:pt x="207" y="589"/>
                    <a:pt x="207" y="589"/>
                  </a:cubicBezTo>
                  <a:cubicBezTo>
                    <a:pt x="118" y="530"/>
                    <a:pt x="118" y="530"/>
                    <a:pt x="118" y="530"/>
                  </a:cubicBezTo>
                  <a:cubicBezTo>
                    <a:pt x="44" y="589"/>
                    <a:pt x="44" y="589"/>
                    <a:pt x="44" y="589"/>
                  </a:cubicBezTo>
                  <a:cubicBezTo>
                    <a:pt x="44" y="74"/>
                    <a:pt x="44" y="74"/>
                    <a:pt x="44" y="74"/>
                  </a:cubicBezTo>
                  <a:cubicBezTo>
                    <a:pt x="44" y="59"/>
                    <a:pt x="59" y="45"/>
                    <a:pt x="89" y="45"/>
                  </a:cubicBezTo>
                  <a:cubicBezTo>
                    <a:pt x="471" y="45"/>
                    <a:pt x="471" y="45"/>
                    <a:pt x="471" y="45"/>
                  </a:cubicBezTo>
                  <a:cubicBezTo>
                    <a:pt x="501" y="45"/>
                    <a:pt x="516" y="59"/>
                    <a:pt x="516" y="74"/>
                  </a:cubicBezTo>
                  <a:lnTo>
                    <a:pt x="516" y="589"/>
                  </a:lnTo>
                  <a:close/>
                  <a:moveTo>
                    <a:pt x="412" y="354"/>
                  </a:moveTo>
                  <a:lnTo>
                    <a:pt x="412" y="354"/>
                  </a:lnTo>
                  <a:cubicBezTo>
                    <a:pt x="148" y="354"/>
                    <a:pt x="148" y="354"/>
                    <a:pt x="148" y="354"/>
                  </a:cubicBezTo>
                  <a:cubicBezTo>
                    <a:pt x="133" y="354"/>
                    <a:pt x="118" y="368"/>
                    <a:pt x="118" y="368"/>
                  </a:cubicBezTo>
                  <a:cubicBezTo>
                    <a:pt x="118" y="383"/>
                    <a:pt x="133" y="398"/>
                    <a:pt x="148" y="398"/>
                  </a:cubicBezTo>
                  <a:cubicBezTo>
                    <a:pt x="412" y="398"/>
                    <a:pt x="412" y="398"/>
                    <a:pt x="412" y="398"/>
                  </a:cubicBezTo>
                  <a:cubicBezTo>
                    <a:pt x="427" y="398"/>
                    <a:pt x="442" y="383"/>
                    <a:pt x="442" y="368"/>
                  </a:cubicBezTo>
                  <a:cubicBezTo>
                    <a:pt x="442" y="368"/>
                    <a:pt x="427" y="354"/>
                    <a:pt x="412" y="354"/>
                  </a:cubicBezTo>
                  <a:close/>
                  <a:moveTo>
                    <a:pt x="412" y="236"/>
                  </a:moveTo>
                  <a:lnTo>
                    <a:pt x="412" y="236"/>
                  </a:lnTo>
                  <a:cubicBezTo>
                    <a:pt x="148" y="236"/>
                    <a:pt x="148" y="236"/>
                    <a:pt x="148" y="236"/>
                  </a:cubicBezTo>
                  <a:cubicBezTo>
                    <a:pt x="133" y="236"/>
                    <a:pt x="118" y="251"/>
                    <a:pt x="118" y="251"/>
                  </a:cubicBezTo>
                  <a:cubicBezTo>
                    <a:pt x="118" y="266"/>
                    <a:pt x="133" y="280"/>
                    <a:pt x="148" y="280"/>
                  </a:cubicBezTo>
                  <a:cubicBezTo>
                    <a:pt x="412" y="280"/>
                    <a:pt x="412" y="280"/>
                    <a:pt x="412" y="280"/>
                  </a:cubicBezTo>
                  <a:cubicBezTo>
                    <a:pt x="427" y="280"/>
                    <a:pt x="442" y="266"/>
                    <a:pt x="442" y="251"/>
                  </a:cubicBezTo>
                  <a:cubicBezTo>
                    <a:pt x="442" y="251"/>
                    <a:pt x="427" y="236"/>
                    <a:pt x="412" y="236"/>
                  </a:cubicBezTo>
                  <a:close/>
                  <a:moveTo>
                    <a:pt x="412" y="118"/>
                  </a:moveTo>
                  <a:lnTo>
                    <a:pt x="412" y="118"/>
                  </a:lnTo>
                  <a:cubicBezTo>
                    <a:pt x="148" y="118"/>
                    <a:pt x="148" y="118"/>
                    <a:pt x="148" y="118"/>
                  </a:cubicBezTo>
                  <a:cubicBezTo>
                    <a:pt x="133" y="118"/>
                    <a:pt x="118" y="133"/>
                    <a:pt x="118" y="133"/>
                  </a:cubicBezTo>
                  <a:cubicBezTo>
                    <a:pt x="118" y="148"/>
                    <a:pt x="133" y="163"/>
                    <a:pt x="148" y="163"/>
                  </a:cubicBezTo>
                  <a:cubicBezTo>
                    <a:pt x="412" y="163"/>
                    <a:pt x="412" y="163"/>
                    <a:pt x="412" y="163"/>
                  </a:cubicBezTo>
                  <a:cubicBezTo>
                    <a:pt x="427" y="163"/>
                    <a:pt x="442" y="148"/>
                    <a:pt x="442" y="133"/>
                  </a:cubicBezTo>
                  <a:cubicBezTo>
                    <a:pt x="442" y="133"/>
                    <a:pt x="427" y="118"/>
                    <a:pt x="412" y="118"/>
                  </a:cubicBezTo>
                  <a:close/>
                </a:path>
              </a:pathLst>
            </a:custGeom>
            <a:solidFill>
              <a:schemeClr val="bg1"/>
            </a:solidFill>
            <a:ln>
              <a:noFill/>
            </a:ln>
            <a:effec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defRPr/>
              </a:pPr>
              <a:endParaRPr lang="zh-CN" altLang="en-US">
                <a:cs typeface="+mn-ea"/>
                <a:sym typeface="+mn-lt"/>
              </a:endParaRPr>
            </a:p>
          </p:txBody>
        </p:sp>
      </p:grpSp>
      <p:grpSp>
        <p:nvGrpSpPr>
          <p:cNvPr id="108" name="组合 107"/>
          <p:cNvGrpSpPr/>
          <p:nvPr/>
        </p:nvGrpSpPr>
        <p:grpSpPr>
          <a:xfrm>
            <a:off x="4020585" y="4114951"/>
            <a:ext cx="1064716" cy="1064716"/>
            <a:chOff x="4988118" y="4988142"/>
            <a:chExt cx="685800" cy="685800"/>
          </a:xfrm>
        </p:grpSpPr>
        <p:sp>
          <p:nvSpPr>
            <p:cNvPr id="109" name="椭圆 108"/>
            <p:cNvSpPr/>
            <p:nvPr/>
          </p:nvSpPr>
          <p:spPr>
            <a:xfrm>
              <a:off x="4988118" y="4988142"/>
              <a:ext cx="685800" cy="685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110" name="Freeform 159"/>
            <p:cNvSpPr>
              <a:spLocks noChangeArrowheads="1"/>
            </p:cNvSpPr>
            <p:nvPr/>
          </p:nvSpPr>
          <p:spPr bwMode="auto">
            <a:xfrm>
              <a:off x="5139510" y="5151163"/>
              <a:ext cx="383016" cy="371946"/>
            </a:xfrm>
            <a:custGeom>
              <a:avLst/>
              <a:gdLst>
                <a:gd name="T0" fmla="*/ 63820 w 634"/>
                <a:gd name="T1" fmla="*/ 68484 h 619"/>
                <a:gd name="T2" fmla="*/ 63820 w 634"/>
                <a:gd name="T3" fmla="*/ 68484 h 619"/>
                <a:gd name="T4" fmla="*/ 58411 w 634"/>
                <a:gd name="T5" fmla="*/ 73504 h 619"/>
                <a:gd name="T6" fmla="*/ 58411 w 634"/>
                <a:gd name="T7" fmla="*/ 147724 h 619"/>
                <a:gd name="T8" fmla="*/ 63820 w 634"/>
                <a:gd name="T9" fmla="*/ 152744 h 619"/>
                <a:gd name="T10" fmla="*/ 74637 w 634"/>
                <a:gd name="T11" fmla="*/ 147724 h 619"/>
                <a:gd name="T12" fmla="*/ 74637 w 634"/>
                <a:gd name="T13" fmla="*/ 73504 h 619"/>
                <a:gd name="T14" fmla="*/ 63820 w 634"/>
                <a:gd name="T15" fmla="*/ 68484 h 619"/>
                <a:gd name="T16" fmla="*/ 122231 w 634"/>
                <a:gd name="T17" fmla="*/ 89639 h 619"/>
                <a:gd name="T18" fmla="*/ 122231 w 634"/>
                <a:gd name="T19" fmla="*/ 89639 h 619"/>
                <a:gd name="T20" fmla="*/ 116822 w 634"/>
                <a:gd name="T21" fmla="*/ 94658 h 619"/>
                <a:gd name="T22" fmla="*/ 116822 w 634"/>
                <a:gd name="T23" fmla="*/ 136968 h 619"/>
                <a:gd name="T24" fmla="*/ 122231 w 634"/>
                <a:gd name="T25" fmla="*/ 147724 h 619"/>
                <a:gd name="T26" fmla="*/ 127639 w 634"/>
                <a:gd name="T27" fmla="*/ 136968 h 619"/>
                <a:gd name="T28" fmla="*/ 127639 w 634"/>
                <a:gd name="T29" fmla="*/ 94658 h 619"/>
                <a:gd name="T30" fmla="*/ 122231 w 634"/>
                <a:gd name="T31" fmla="*/ 89639 h 619"/>
                <a:gd name="T32" fmla="*/ 169825 w 634"/>
                <a:gd name="T33" fmla="*/ 0 h 619"/>
                <a:gd name="T34" fmla="*/ 169825 w 634"/>
                <a:gd name="T35" fmla="*/ 0 h 619"/>
                <a:gd name="T36" fmla="*/ 116822 w 634"/>
                <a:gd name="T37" fmla="*/ 41951 h 619"/>
                <a:gd name="T38" fmla="*/ 58411 w 634"/>
                <a:gd name="T39" fmla="*/ 20796 h 619"/>
                <a:gd name="T40" fmla="*/ 0 w 634"/>
                <a:gd name="T41" fmla="*/ 52707 h 619"/>
                <a:gd name="T42" fmla="*/ 0 w 634"/>
                <a:gd name="T43" fmla="*/ 221586 h 619"/>
                <a:gd name="T44" fmla="*/ 58411 w 634"/>
                <a:gd name="T45" fmla="*/ 190034 h 619"/>
                <a:gd name="T46" fmla="*/ 116822 w 634"/>
                <a:gd name="T47" fmla="*/ 210830 h 619"/>
                <a:gd name="T48" fmla="*/ 169825 w 634"/>
                <a:gd name="T49" fmla="*/ 168879 h 619"/>
                <a:gd name="T50" fmla="*/ 228236 w 634"/>
                <a:gd name="T51" fmla="*/ 210830 h 619"/>
                <a:gd name="T52" fmla="*/ 228236 w 634"/>
                <a:gd name="T53" fmla="*/ 41951 h 619"/>
                <a:gd name="T54" fmla="*/ 169825 w 634"/>
                <a:gd name="T55" fmla="*/ 0 h 619"/>
                <a:gd name="T56" fmla="*/ 212372 w 634"/>
                <a:gd name="T57" fmla="*/ 184655 h 619"/>
                <a:gd name="T58" fmla="*/ 212372 w 634"/>
                <a:gd name="T59" fmla="*/ 184655 h 619"/>
                <a:gd name="T60" fmla="*/ 169825 w 634"/>
                <a:gd name="T61" fmla="*/ 152744 h 619"/>
                <a:gd name="T62" fmla="*/ 116822 w 634"/>
                <a:gd name="T63" fmla="*/ 195053 h 619"/>
                <a:gd name="T64" fmla="*/ 58411 w 634"/>
                <a:gd name="T65" fmla="*/ 173899 h 619"/>
                <a:gd name="T66" fmla="*/ 15865 w 634"/>
                <a:gd name="T67" fmla="*/ 200432 h 619"/>
                <a:gd name="T68" fmla="*/ 15865 w 634"/>
                <a:gd name="T69" fmla="*/ 58086 h 619"/>
                <a:gd name="T70" fmla="*/ 58411 w 634"/>
                <a:gd name="T71" fmla="*/ 31553 h 619"/>
                <a:gd name="T72" fmla="*/ 116822 w 634"/>
                <a:gd name="T73" fmla="*/ 52707 h 619"/>
                <a:gd name="T74" fmla="*/ 169825 w 634"/>
                <a:gd name="T75" fmla="*/ 10398 h 619"/>
                <a:gd name="T76" fmla="*/ 212372 w 634"/>
                <a:gd name="T77" fmla="*/ 41951 h 619"/>
                <a:gd name="T78" fmla="*/ 212372 w 634"/>
                <a:gd name="T79" fmla="*/ 184655 h 619"/>
                <a:gd name="T80" fmla="*/ 169825 w 634"/>
                <a:gd name="T81" fmla="*/ 115813 h 619"/>
                <a:gd name="T82" fmla="*/ 169825 w 634"/>
                <a:gd name="T83" fmla="*/ 115813 h 619"/>
                <a:gd name="T84" fmla="*/ 180642 w 634"/>
                <a:gd name="T85" fmla="*/ 126570 h 619"/>
                <a:gd name="T86" fmla="*/ 186051 w 634"/>
                <a:gd name="T87" fmla="*/ 115813 h 619"/>
                <a:gd name="T88" fmla="*/ 186051 w 634"/>
                <a:gd name="T89" fmla="*/ 63106 h 619"/>
                <a:gd name="T90" fmla="*/ 180642 w 634"/>
                <a:gd name="T91" fmla="*/ 52707 h 619"/>
                <a:gd name="T92" fmla="*/ 169825 w 634"/>
                <a:gd name="T93" fmla="*/ 63106 h 619"/>
                <a:gd name="T94" fmla="*/ 169825 w 634"/>
                <a:gd name="T95" fmla="*/ 115813 h 61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634" h="619">
                  <a:moveTo>
                    <a:pt x="177" y="191"/>
                  </a:moveTo>
                  <a:lnTo>
                    <a:pt x="177" y="191"/>
                  </a:lnTo>
                  <a:lnTo>
                    <a:pt x="162" y="205"/>
                  </a:lnTo>
                  <a:cubicBezTo>
                    <a:pt x="162" y="412"/>
                    <a:pt x="162" y="412"/>
                    <a:pt x="162" y="412"/>
                  </a:cubicBezTo>
                  <a:lnTo>
                    <a:pt x="177" y="426"/>
                  </a:lnTo>
                  <a:cubicBezTo>
                    <a:pt x="192" y="426"/>
                    <a:pt x="207" y="412"/>
                    <a:pt x="207" y="412"/>
                  </a:cubicBezTo>
                  <a:cubicBezTo>
                    <a:pt x="207" y="205"/>
                    <a:pt x="207" y="205"/>
                    <a:pt x="207" y="205"/>
                  </a:cubicBezTo>
                  <a:cubicBezTo>
                    <a:pt x="207" y="205"/>
                    <a:pt x="192" y="191"/>
                    <a:pt x="177" y="191"/>
                  </a:cubicBezTo>
                  <a:close/>
                  <a:moveTo>
                    <a:pt x="339" y="250"/>
                  </a:moveTo>
                  <a:lnTo>
                    <a:pt x="339" y="250"/>
                  </a:lnTo>
                  <a:cubicBezTo>
                    <a:pt x="324" y="250"/>
                    <a:pt x="324" y="264"/>
                    <a:pt x="324" y="264"/>
                  </a:cubicBezTo>
                  <a:cubicBezTo>
                    <a:pt x="324" y="382"/>
                    <a:pt x="324" y="382"/>
                    <a:pt x="324" y="382"/>
                  </a:cubicBezTo>
                  <a:cubicBezTo>
                    <a:pt x="324" y="397"/>
                    <a:pt x="324" y="412"/>
                    <a:pt x="339" y="412"/>
                  </a:cubicBezTo>
                  <a:cubicBezTo>
                    <a:pt x="354" y="412"/>
                    <a:pt x="354" y="397"/>
                    <a:pt x="354" y="382"/>
                  </a:cubicBezTo>
                  <a:cubicBezTo>
                    <a:pt x="354" y="264"/>
                    <a:pt x="354" y="264"/>
                    <a:pt x="354" y="264"/>
                  </a:cubicBezTo>
                  <a:cubicBezTo>
                    <a:pt x="354" y="264"/>
                    <a:pt x="354" y="250"/>
                    <a:pt x="339" y="250"/>
                  </a:cubicBezTo>
                  <a:close/>
                  <a:moveTo>
                    <a:pt x="471" y="0"/>
                  </a:moveTo>
                  <a:lnTo>
                    <a:pt x="471" y="0"/>
                  </a:lnTo>
                  <a:cubicBezTo>
                    <a:pt x="324" y="117"/>
                    <a:pt x="324" y="117"/>
                    <a:pt x="324" y="117"/>
                  </a:cubicBezTo>
                  <a:cubicBezTo>
                    <a:pt x="162" y="58"/>
                    <a:pt x="162" y="58"/>
                    <a:pt x="162" y="58"/>
                  </a:cubicBezTo>
                  <a:cubicBezTo>
                    <a:pt x="0" y="147"/>
                    <a:pt x="0" y="147"/>
                    <a:pt x="0" y="147"/>
                  </a:cubicBezTo>
                  <a:cubicBezTo>
                    <a:pt x="0" y="618"/>
                    <a:pt x="0" y="618"/>
                    <a:pt x="0" y="618"/>
                  </a:cubicBezTo>
                  <a:cubicBezTo>
                    <a:pt x="162" y="530"/>
                    <a:pt x="162" y="530"/>
                    <a:pt x="162" y="530"/>
                  </a:cubicBezTo>
                  <a:cubicBezTo>
                    <a:pt x="324" y="588"/>
                    <a:pt x="324" y="588"/>
                    <a:pt x="324" y="588"/>
                  </a:cubicBezTo>
                  <a:cubicBezTo>
                    <a:pt x="471" y="471"/>
                    <a:pt x="471" y="471"/>
                    <a:pt x="471" y="471"/>
                  </a:cubicBezTo>
                  <a:cubicBezTo>
                    <a:pt x="633" y="588"/>
                    <a:pt x="633" y="588"/>
                    <a:pt x="633" y="588"/>
                  </a:cubicBezTo>
                  <a:cubicBezTo>
                    <a:pt x="633" y="117"/>
                    <a:pt x="633" y="117"/>
                    <a:pt x="633" y="117"/>
                  </a:cubicBezTo>
                  <a:lnTo>
                    <a:pt x="471" y="0"/>
                  </a:lnTo>
                  <a:close/>
                  <a:moveTo>
                    <a:pt x="589" y="515"/>
                  </a:moveTo>
                  <a:lnTo>
                    <a:pt x="589" y="515"/>
                  </a:lnTo>
                  <a:cubicBezTo>
                    <a:pt x="471" y="426"/>
                    <a:pt x="471" y="426"/>
                    <a:pt x="471" y="426"/>
                  </a:cubicBezTo>
                  <a:cubicBezTo>
                    <a:pt x="324" y="544"/>
                    <a:pt x="324" y="544"/>
                    <a:pt x="324" y="544"/>
                  </a:cubicBezTo>
                  <a:cubicBezTo>
                    <a:pt x="162" y="485"/>
                    <a:pt x="162" y="485"/>
                    <a:pt x="162" y="485"/>
                  </a:cubicBezTo>
                  <a:cubicBezTo>
                    <a:pt x="44" y="559"/>
                    <a:pt x="44" y="559"/>
                    <a:pt x="44" y="559"/>
                  </a:cubicBezTo>
                  <a:cubicBezTo>
                    <a:pt x="44" y="162"/>
                    <a:pt x="44" y="162"/>
                    <a:pt x="44" y="162"/>
                  </a:cubicBezTo>
                  <a:cubicBezTo>
                    <a:pt x="162" y="88"/>
                    <a:pt x="162" y="88"/>
                    <a:pt x="162" y="88"/>
                  </a:cubicBezTo>
                  <a:cubicBezTo>
                    <a:pt x="324" y="147"/>
                    <a:pt x="324" y="147"/>
                    <a:pt x="324" y="147"/>
                  </a:cubicBezTo>
                  <a:cubicBezTo>
                    <a:pt x="471" y="29"/>
                    <a:pt x="471" y="29"/>
                    <a:pt x="471" y="29"/>
                  </a:cubicBezTo>
                  <a:cubicBezTo>
                    <a:pt x="589" y="117"/>
                    <a:pt x="589" y="117"/>
                    <a:pt x="589" y="117"/>
                  </a:cubicBezTo>
                  <a:lnTo>
                    <a:pt x="589" y="515"/>
                  </a:lnTo>
                  <a:close/>
                  <a:moveTo>
                    <a:pt x="471" y="323"/>
                  </a:moveTo>
                  <a:lnTo>
                    <a:pt x="471" y="323"/>
                  </a:lnTo>
                  <a:cubicBezTo>
                    <a:pt x="471" y="338"/>
                    <a:pt x="486" y="353"/>
                    <a:pt x="501" y="353"/>
                  </a:cubicBezTo>
                  <a:cubicBezTo>
                    <a:pt x="501" y="353"/>
                    <a:pt x="516" y="338"/>
                    <a:pt x="516" y="323"/>
                  </a:cubicBezTo>
                  <a:cubicBezTo>
                    <a:pt x="516" y="176"/>
                    <a:pt x="516" y="176"/>
                    <a:pt x="516" y="176"/>
                  </a:cubicBezTo>
                  <a:cubicBezTo>
                    <a:pt x="516" y="162"/>
                    <a:pt x="501" y="147"/>
                    <a:pt x="501" y="147"/>
                  </a:cubicBezTo>
                  <a:cubicBezTo>
                    <a:pt x="486" y="147"/>
                    <a:pt x="471" y="162"/>
                    <a:pt x="471" y="176"/>
                  </a:cubicBezTo>
                  <a:lnTo>
                    <a:pt x="471" y="323"/>
                  </a:lnTo>
                  <a:close/>
                </a:path>
              </a:pathLst>
            </a:custGeom>
            <a:solidFill>
              <a:schemeClr val="bg1"/>
            </a:solidFill>
            <a:ln>
              <a:noFill/>
            </a:ln>
            <a:effec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defRPr/>
              </a:pPr>
              <a:endParaRPr lang="zh-CN" altLang="en-US">
                <a:cs typeface="+mn-ea"/>
                <a:sym typeface="+mn-lt"/>
              </a:endParaRPr>
            </a:p>
          </p:txBody>
        </p:sp>
      </p:grpSp>
      <p:grpSp>
        <p:nvGrpSpPr>
          <p:cNvPr id="111" name="组合 110"/>
          <p:cNvGrpSpPr/>
          <p:nvPr/>
        </p:nvGrpSpPr>
        <p:grpSpPr>
          <a:xfrm>
            <a:off x="2392243" y="2393219"/>
            <a:ext cx="1064716" cy="1064716"/>
            <a:chOff x="3332259" y="3083142"/>
            <a:chExt cx="685800" cy="685800"/>
          </a:xfrm>
        </p:grpSpPr>
        <p:sp>
          <p:nvSpPr>
            <p:cNvPr id="112" name="椭圆 111"/>
            <p:cNvSpPr/>
            <p:nvPr/>
          </p:nvSpPr>
          <p:spPr>
            <a:xfrm>
              <a:off x="3332259" y="3083142"/>
              <a:ext cx="685800" cy="685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113" name="Freeform 160"/>
            <p:cNvSpPr>
              <a:spLocks noChangeArrowheads="1"/>
            </p:cNvSpPr>
            <p:nvPr/>
          </p:nvSpPr>
          <p:spPr bwMode="auto">
            <a:xfrm>
              <a:off x="3530439" y="3240069"/>
              <a:ext cx="309956" cy="371946"/>
            </a:xfrm>
            <a:custGeom>
              <a:avLst/>
              <a:gdLst>
                <a:gd name="T0" fmla="*/ 179267 w 517"/>
                <a:gd name="T1" fmla="*/ 84260 h 619"/>
                <a:gd name="T2" fmla="*/ 179267 w 517"/>
                <a:gd name="T3" fmla="*/ 84260 h 619"/>
                <a:gd name="T4" fmla="*/ 158156 w 517"/>
                <a:gd name="T5" fmla="*/ 41951 h 619"/>
                <a:gd name="T6" fmla="*/ 152788 w 517"/>
                <a:gd name="T7" fmla="*/ 41951 h 619"/>
                <a:gd name="T8" fmla="*/ 110566 w 517"/>
                <a:gd name="T9" fmla="*/ 41951 h 619"/>
                <a:gd name="T10" fmla="*/ 110566 w 517"/>
                <a:gd name="T11" fmla="*/ 26174 h 619"/>
                <a:gd name="T12" fmla="*/ 84445 w 517"/>
                <a:gd name="T13" fmla="*/ 0 h 619"/>
                <a:gd name="T14" fmla="*/ 68701 w 517"/>
                <a:gd name="T15" fmla="*/ 0 h 619"/>
                <a:gd name="T16" fmla="*/ 42223 w 517"/>
                <a:gd name="T17" fmla="*/ 26174 h 619"/>
                <a:gd name="T18" fmla="*/ 42223 w 517"/>
                <a:gd name="T19" fmla="*/ 41951 h 619"/>
                <a:gd name="T20" fmla="*/ 16102 w 517"/>
                <a:gd name="T21" fmla="*/ 41951 h 619"/>
                <a:gd name="T22" fmla="*/ 0 w 517"/>
                <a:gd name="T23" fmla="*/ 52707 h 619"/>
                <a:gd name="T24" fmla="*/ 0 w 517"/>
                <a:gd name="T25" fmla="*/ 126570 h 619"/>
                <a:gd name="T26" fmla="*/ 16102 w 517"/>
                <a:gd name="T27" fmla="*/ 136968 h 619"/>
                <a:gd name="T28" fmla="*/ 42223 w 517"/>
                <a:gd name="T29" fmla="*/ 136968 h 619"/>
                <a:gd name="T30" fmla="*/ 42223 w 517"/>
                <a:gd name="T31" fmla="*/ 195053 h 619"/>
                <a:gd name="T32" fmla="*/ 68701 w 517"/>
                <a:gd name="T33" fmla="*/ 221586 h 619"/>
                <a:gd name="T34" fmla="*/ 84445 w 517"/>
                <a:gd name="T35" fmla="*/ 221586 h 619"/>
                <a:gd name="T36" fmla="*/ 110566 w 517"/>
                <a:gd name="T37" fmla="*/ 195053 h 619"/>
                <a:gd name="T38" fmla="*/ 110566 w 517"/>
                <a:gd name="T39" fmla="*/ 136968 h 619"/>
                <a:gd name="T40" fmla="*/ 152788 w 517"/>
                <a:gd name="T41" fmla="*/ 136968 h 619"/>
                <a:gd name="T42" fmla="*/ 152788 w 517"/>
                <a:gd name="T43" fmla="*/ 136968 h 619"/>
                <a:gd name="T44" fmla="*/ 158156 w 517"/>
                <a:gd name="T45" fmla="*/ 136968 h 619"/>
                <a:gd name="T46" fmla="*/ 179267 w 517"/>
                <a:gd name="T47" fmla="*/ 94658 h 619"/>
                <a:gd name="T48" fmla="*/ 184634 w 517"/>
                <a:gd name="T49" fmla="*/ 89639 h 619"/>
                <a:gd name="T50" fmla="*/ 179267 w 517"/>
                <a:gd name="T51" fmla="*/ 84260 h 619"/>
                <a:gd name="T52" fmla="*/ 57967 w 517"/>
                <a:gd name="T53" fmla="*/ 26174 h 619"/>
                <a:gd name="T54" fmla="*/ 57967 w 517"/>
                <a:gd name="T55" fmla="*/ 26174 h 619"/>
                <a:gd name="T56" fmla="*/ 68701 w 517"/>
                <a:gd name="T57" fmla="*/ 10398 h 619"/>
                <a:gd name="T58" fmla="*/ 84445 w 517"/>
                <a:gd name="T59" fmla="*/ 10398 h 619"/>
                <a:gd name="T60" fmla="*/ 100189 w 517"/>
                <a:gd name="T61" fmla="*/ 26174 h 619"/>
                <a:gd name="T62" fmla="*/ 100189 w 517"/>
                <a:gd name="T63" fmla="*/ 41951 h 619"/>
                <a:gd name="T64" fmla="*/ 57967 w 517"/>
                <a:gd name="T65" fmla="*/ 41951 h 619"/>
                <a:gd name="T66" fmla="*/ 57967 w 517"/>
                <a:gd name="T67" fmla="*/ 26174 h 619"/>
                <a:gd name="T68" fmla="*/ 100189 w 517"/>
                <a:gd name="T69" fmla="*/ 195053 h 619"/>
                <a:gd name="T70" fmla="*/ 100189 w 517"/>
                <a:gd name="T71" fmla="*/ 195053 h 619"/>
                <a:gd name="T72" fmla="*/ 84445 w 517"/>
                <a:gd name="T73" fmla="*/ 210830 h 619"/>
                <a:gd name="T74" fmla="*/ 68701 w 517"/>
                <a:gd name="T75" fmla="*/ 210830 h 619"/>
                <a:gd name="T76" fmla="*/ 57967 w 517"/>
                <a:gd name="T77" fmla="*/ 195053 h 619"/>
                <a:gd name="T78" fmla="*/ 57967 w 517"/>
                <a:gd name="T79" fmla="*/ 136968 h 619"/>
                <a:gd name="T80" fmla="*/ 100189 w 517"/>
                <a:gd name="T81" fmla="*/ 136968 h 619"/>
                <a:gd name="T82" fmla="*/ 100189 w 517"/>
                <a:gd name="T83" fmla="*/ 195053 h 619"/>
                <a:gd name="T84" fmla="*/ 152788 w 517"/>
                <a:gd name="T85" fmla="*/ 121191 h 619"/>
                <a:gd name="T86" fmla="*/ 152788 w 517"/>
                <a:gd name="T87" fmla="*/ 121191 h 619"/>
                <a:gd name="T88" fmla="*/ 147779 w 517"/>
                <a:gd name="T89" fmla="*/ 126570 h 619"/>
                <a:gd name="T90" fmla="*/ 21111 w 517"/>
                <a:gd name="T91" fmla="*/ 126570 h 619"/>
                <a:gd name="T92" fmla="*/ 16102 w 517"/>
                <a:gd name="T93" fmla="*/ 115813 h 619"/>
                <a:gd name="T94" fmla="*/ 16102 w 517"/>
                <a:gd name="T95" fmla="*/ 63106 h 619"/>
                <a:gd name="T96" fmla="*/ 21111 w 517"/>
                <a:gd name="T97" fmla="*/ 52707 h 619"/>
                <a:gd name="T98" fmla="*/ 147779 w 517"/>
                <a:gd name="T99" fmla="*/ 52707 h 619"/>
                <a:gd name="T100" fmla="*/ 152788 w 517"/>
                <a:gd name="T101" fmla="*/ 58086 h 619"/>
                <a:gd name="T102" fmla="*/ 168890 w 517"/>
                <a:gd name="T103" fmla="*/ 89639 h 619"/>
                <a:gd name="T104" fmla="*/ 152788 w 517"/>
                <a:gd name="T105" fmla="*/ 121191 h 61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17" h="619">
                  <a:moveTo>
                    <a:pt x="501" y="235"/>
                  </a:moveTo>
                  <a:lnTo>
                    <a:pt x="501" y="235"/>
                  </a:lnTo>
                  <a:cubicBezTo>
                    <a:pt x="442" y="117"/>
                    <a:pt x="442" y="117"/>
                    <a:pt x="442" y="117"/>
                  </a:cubicBezTo>
                  <a:cubicBezTo>
                    <a:pt x="442" y="117"/>
                    <a:pt x="442" y="117"/>
                    <a:pt x="427" y="117"/>
                  </a:cubicBezTo>
                  <a:cubicBezTo>
                    <a:pt x="309" y="117"/>
                    <a:pt x="309" y="117"/>
                    <a:pt x="309" y="117"/>
                  </a:cubicBezTo>
                  <a:cubicBezTo>
                    <a:pt x="309" y="73"/>
                    <a:pt x="309" y="73"/>
                    <a:pt x="309" y="73"/>
                  </a:cubicBezTo>
                  <a:cubicBezTo>
                    <a:pt x="309" y="29"/>
                    <a:pt x="280" y="0"/>
                    <a:pt x="236" y="0"/>
                  </a:cubicBezTo>
                  <a:cubicBezTo>
                    <a:pt x="192" y="0"/>
                    <a:pt x="192" y="0"/>
                    <a:pt x="192" y="0"/>
                  </a:cubicBezTo>
                  <a:cubicBezTo>
                    <a:pt x="148" y="0"/>
                    <a:pt x="118" y="29"/>
                    <a:pt x="118" y="73"/>
                  </a:cubicBezTo>
                  <a:cubicBezTo>
                    <a:pt x="118" y="117"/>
                    <a:pt x="118" y="117"/>
                    <a:pt x="118" y="117"/>
                  </a:cubicBezTo>
                  <a:cubicBezTo>
                    <a:pt x="45" y="117"/>
                    <a:pt x="45" y="117"/>
                    <a:pt x="45" y="117"/>
                  </a:cubicBezTo>
                  <a:cubicBezTo>
                    <a:pt x="15" y="117"/>
                    <a:pt x="0" y="132"/>
                    <a:pt x="0" y="147"/>
                  </a:cubicBezTo>
                  <a:cubicBezTo>
                    <a:pt x="0" y="353"/>
                    <a:pt x="0" y="353"/>
                    <a:pt x="0" y="353"/>
                  </a:cubicBezTo>
                  <a:cubicBezTo>
                    <a:pt x="0" y="367"/>
                    <a:pt x="15" y="382"/>
                    <a:pt x="45" y="382"/>
                  </a:cubicBezTo>
                  <a:cubicBezTo>
                    <a:pt x="118" y="382"/>
                    <a:pt x="118" y="382"/>
                    <a:pt x="118" y="382"/>
                  </a:cubicBezTo>
                  <a:cubicBezTo>
                    <a:pt x="118" y="544"/>
                    <a:pt x="118" y="544"/>
                    <a:pt x="118" y="544"/>
                  </a:cubicBezTo>
                  <a:cubicBezTo>
                    <a:pt x="118" y="588"/>
                    <a:pt x="148" y="618"/>
                    <a:pt x="192" y="618"/>
                  </a:cubicBezTo>
                  <a:cubicBezTo>
                    <a:pt x="236" y="618"/>
                    <a:pt x="236" y="618"/>
                    <a:pt x="236" y="618"/>
                  </a:cubicBezTo>
                  <a:cubicBezTo>
                    <a:pt x="280" y="618"/>
                    <a:pt x="309" y="588"/>
                    <a:pt x="309" y="544"/>
                  </a:cubicBezTo>
                  <a:cubicBezTo>
                    <a:pt x="309" y="382"/>
                    <a:pt x="309" y="382"/>
                    <a:pt x="309" y="382"/>
                  </a:cubicBezTo>
                  <a:cubicBezTo>
                    <a:pt x="427" y="382"/>
                    <a:pt x="427" y="382"/>
                    <a:pt x="427" y="382"/>
                  </a:cubicBezTo>
                  <a:cubicBezTo>
                    <a:pt x="442" y="382"/>
                    <a:pt x="442" y="382"/>
                    <a:pt x="442" y="382"/>
                  </a:cubicBezTo>
                  <a:cubicBezTo>
                    <a:pt x="501" y="264"/>
                    <a:pt x="501" y="264"/>
                    <a:pt x="501" y="264"/>
                  </a:cubicBezTo>
                  <a:cubicBezTo>
                    <a:pt x="516" y="250"/>
                    <a:pt x="516" y="250"/>
                    <a:pt x="516" y="250"/>
                  </a:cubicBezTo>
                  <a:cubicBezTo>
                    <a:pt x="516" y="250"/>
                    <a:pt x="516" y="235"/>
                    <a:pt x="501" y="235"/>
                  </a:cubicBezTo>
                  <a:close/>
                  <a:moveTo>
                    <a:pt x="162" y="73"/>
                  </a:moveTo>
                  <a:lnTo>
                    <a:pt x="162" y="73"/>
                  </a:lnTo>
                  <a:cubicBezTo>
                    <a:pt x="162" y="58"/>
                    <a:pt x="177" y="29"/>
                    <a:pt x="192" y="29"/>
                  </a:cubicBezTo>
                  <a:cubicBezTo>
                    <a:pt x="236" y="29"/>
                    <a:pt x="236" y="29"/>
                    <a:pt x="236" y="29"/>
                  </a:cubicBezTo>
                  <a:cubicBezTo>
                    <a:pt x="251" y="29"/>
                    <a:pt x="280" y="58"/>
                    <a:pt x="280" y="73"/>
                  </a:cubicBezTo>
                  <a:cubicBezTo>
                    <a:pt x="280" y="117"/>
                    <a:pt x="280" y="117"/>
                    <a:pt x="280" y="117"/>
                  </a:cubicBezTo>
                  <a:cubicBezTo>
                    <a:pt x="162" y="117"/>
                    <a:pt x="162" y="117"/>
                    <a:pt x="162" y="117"/>
                  </a:cubicBezTo>
                  <a:lnTo>
                    <a:pt x="162" y="73"/>
                  </a:lnTo>
                  <a:close/>
                  <a:moveTo>
                    <a:pt x="280" y="544"/>
                  </a:moveTo>
                  <a:lnTo>
                    <a:pt x="280" y="544"/>
                  </a:lnTo>
                  <a:cubicBezTo>
                    <a:pt x="280" y="559"/>
                    <a:pt x="251" y="588"/>
                    <a:pt x="236" y="588"/>
                  </a:cubicBezTo>
                  <a:cubicBezTo>
                    <a:pt x="192" y="588"/>
                    <a:pt x="192" y="588"/>
                    <a:pt x="192" y="588"/>
                  </a:cubicBezTo>
                  <a:cubicBezTo>
                    <a:pt x="177" y="588"/>
                    <a:pt x="162" y="559"/>
                    <a:pt x="162" y="544"/>
                  </a:cubicBezTo>
                  <a:cubicBezTo>
                    <a:pt x="162" y="382"/>
                    <a:pt x="162" y="382"/>
                    <a:pt x="162" y="382"/>
                  </a:cubicBezTo>
                  <a:cubicBezTo>
                    <a:pt x="280" y="382"/>
                    <a:pt x="280" y="382"/>
                    <a:pt x="280" y="382"/>
                  </a:cubicBezTo>
                  <a:lnTo>
                    <a:pt x="280" y="544"/>
                  </a:lnTo>
                  <a:close/>
                  <a:moveTo>
                    <a:pt x="427" y="338"/>
                  </a:moveTo>
                  <a:lnTo>
                    <a:pt x="427" y="338"/>
                  </a:lnTo>
                  <a:cubicBezTo>
                    <a:pt x="427" y="353"/>
                    <a:pt x="413" y="353"/>
                    <a:pt x="413" y="353"/>
                  </a:cubicBezTo>
                  <a:cubicBezTo>
                    <a:pt x="59" y="353"/>
                    <a:pt x="59" y="353"/>
                    <a:pt x="59" y="353"/>
                  </a:cubicBezTo>
                  <a:cubicBezTo>
                    <a:pt x="45" y="353"/>
                    <a:pt x="45" y="338"/>
                    <a:pt x="45" y="323"/>
                  </a:cubicBezTo>
                  <a:cubicBezTo>
                    <a:pt x="45" y="176"/>
                    <a:pt x="45" y="176"/>
                    <a:pt x="45" y="176"/>
                  </a:cubicBezTo>
                  <a:cubicBezTo>
                    <a:pt x="45" y="162"/>
                    <a:pt x="45" y="147"/>
                    <a:pt x="59" y="147"/>
                  </a:cubicBezTo>
                  <a:cubicBezTo>
                    <a:pt x="413" y="147"/>
                    <a:pt x="413" y="147"/>
                    <a:pt x="413" y="147"/>
                  </a:cubicBezTo>
                  <a:cubicBezTo>
                    <a:pt x="413" y="147"/>
                    <a:pt x="427" y="147"/>
                    <a:pt x="427" y="162"/>
                  </a:cubicBezTo>
                  <a:cubicBezTo>
                    <a:pt x="472" y="250"/>
                    <a:pt x="472" y="250"/>
                    <a:pt x="472" y="250"/>
                  </a:cubicBezTo>
                  <a:lnTo>
                    <a:pt x="427" y="338"/>
                  </a:lnTo>
                  <a:close/>
                </a:path>
              </a:pathLst>
            </a:custGeom>
            <a:solidFill>
              <a:schemeClr val="bg1"/>
            </a:solidFill>
            <a:ln>
              <a:noFill/>
            </a:ln>
            <a:effec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defRPr/>
              </a:pPr>
              <a:endParaRPr lang="zh-CN" altLang="en-US">
                <a:cs typeface="+mn-ea"/>
                <a:sym typeface="+mn-lt"/>
              </a:endParaRPr>
            </a:p>
          </p:txBody>
        </p:sp>
      </p:grpSp>
      <p:grpSp>
        <p:nvGrpSpPr>
          <p:cNvPr id="33" name="组合 32"/>
          <p:cNvGrpSpPr/>
          <p:nvPr/>
        </p:nvGrpSpPr>
        <p:grpSpPr>
          <a:xfrm rot="20932037" flipH="1">
            <a:off x="10437887" y="5321909"/>
            <a:ext cx="1804027" cy="1603342"/>
            <a:chOff x="176073" y="436443"/>
            <a:chExt cx="3814267" cy="3954252"/>
          </a:xfrm>
        </p:grpSpPr>
        <p:sp>
          <p:nvSpPr>
            <p:cNvPr id="34" name="等腰三角形 33"/>
            <p:cNvSpPr/>
            <p:nvPr/>
          </p:nvSpPr>
          <p:spPr>
            <a:xfrm rot="4706719">
              <a:off x="779420" y="328112"/>
              <a:ext cx="3102590" cy="331925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5" name="等腰三角形 34"/>
            <p:cNvSpPr/>
            <p:nvPr/>
          </p:nvSpPr>
          <p:spPr>
            <a:xfrm rot="4706719">
              <a:off x="1566438" y="3122874"/>
              <a:ext cx="1321558" cy="121408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等腰三角形 35"/>
            <p:cNvSpPr/>
            <p:nvPr/>
          </p:nvSpPr>
          <p:spPr>
            <a:xfrm rot="4706719">
              <a:off x="35615" y="1079874"/>
              <a:ext cx="1924335" cy="1643419"/>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37" name="组合 36"/>
          <p:cNvGrpSpPr/>
          <p:nvPr/>
        </p:nvGrpSpPr>
        <p:grpSpPr>
          <a:xfrm rot="667963">
            <a:off x="108807" y="165330"/>
            <a:ext cx="1804027" cy="1603342"/>
            <a:chOff x="176073" y="436443"/>
            <a:chExt cx="3814267" cy="3954252"/>
          </a:xfrm>
        </p:grpSpPr>
        <p:sp>
          <p:nvSpPr>
            <p:cNvPr id="38" name="等腰三角形 37"/>
            <p:cNvSpPr/>
            <p:nvPr/>
          </p:nvSpPr>
          <p:spPr>
            <a:xfrm rot="4706719">
              <a:off x="779420" y="328112"/>
              <a:ext cx="3102590" cy="3319251"/>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等腰三角形 38"/>
            <p:cNvSpPr/>
            <p:nvPr/>
          </p:nvSpPr>
          <p:spPr>
            <a:xfrm rot="4706719">
              <a:off x="1566438" y="3122874"/>
              <a:ext cx="1321558" cy="1214084"/>
            </a:xfrm>
            <a:prstGeom prst="triangl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0" name="等腰三角形 39"/>
            <p:cNvSpPr/>
            <p:nvPr/>
          </p:nvSpPr>
          <p:spPr>
            <a:xfrm rot="4706719">
              <a:off x="35615" y="1079874"/>
              <a:ext cx="1924335" cy="1643419"/>
            </a:xfrm>
            <a:prstGeom prst="triangle">
              <a:avLst/>
            </a:prstGeom>
            <a:noFill/>
            <a:ln>
              <a:solidFill>
                <a:srgbClr val="DD7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41" name="TextBox 8"/>
          <p:cNvSpPr txBox="1"/>
          <p:nvPr/>
        </p:nvSpPr>
        <p:spPr>
          <a:xfrm>
            <a:off x="4224655" y="573723"/>
            <a:ext cx="4225290" cy="492125"/>
          </a:xfrm>
          <a:prstGeom prst="rect">
            <a:avLst/>
          </a:prstGeom>
          <a:noFill/>
        </p:spPr>
        <p:txBody>
          <a:bodyPr wrap="square" lIns="0" tIns="0" rIns="0" bIns="0" rtlCol="0" anchor="ctr">
            <a:spAutoFit/>
          </a:bodyPr>
          <a:lstStyle/>
          <a:p>
            <a:pPr algn="ctr"/>
            <a:r>
              <a:rPr lang="zh-CN" altLang="en-US" sz="3200" spc="600" dirty="0">
                <a:solidFill>
                  <a:schemeClr val="tx1">
                    <a:lumMod val="75000"/>
                    <a:lumOff val="25000"/>
                  </a:schemeClr>
                </a:solidFill>
                <a:cs typeface="+mn-ea"/>
                <a:sym typeface="+mn-lt"/>
              </a:rPr>
              <a:t>三、提交论文程序</a:t>
            </a:r>
          </a:p>
        </p:txBody>
      </p:sp>
      <p:sp>
        <p:nvSpPr>
          <p:cNvPr id="3" name="椭圆 2"/>
          <p:cNvSpPr/>
          <p:nvPr/>
        </p:nvSpPr>
        <p:spPr>
          <a:xfrm>
            <a:off x="9167276" y="3342656"/>
            <a:ext cx="117547" cy="117547"/>
          </a:xfrm>
          <a:prstGeom prst="ellipse">
            <a:avLst/>
          </a:prstGeom>
          <a:solidFill>
            <a:srgbClr val="FFFFFF"/>
          </a:solidFill>
          <a:ln>
            <a:solidFill>
              <a:srgbClr val="3E7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5" name="椭圆 4"/>
          <p:cNvSpPr/>
          <p:nvPr/>
        </p:nvSpPr>
        <p:spPr>
          <a:xfrm>
            <a:off x="8693785" y="2153285"/>
            <a:ext cx="1064895" cy="10648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7" name="椭圆 6"/>
          <p:cNvSpPr/>
          <p:nvPr/>
        </p:nvSpPr>
        <p:spPr>
          <a:xfrm>
            <a:off x="10732090" y="3295264"/>
            <a:ext cx="117547" cy="117547"/>
          </a:xfrm>
          <a:prstGeom prst="ellipse">
            <a:avLst/>
          </a:prstGeom>
          <a:solidFill>
            <a:srgbClr val="FFFFFF"/>
          </a:solidFill>
          <a:ln>
            <a:solidFill>
              <a:srgbClr val="3E7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9" name="椭圆 8"/>
          <p:cNvSpPr/>
          <p:nvPr/>
        </p:nvSpPr>
        <p:spPr>
          <a:xfrm>
            <a:off x="10258425" y="3622675"/>
            <a:ext cx="1064895" cy="10648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12" name="任意多边形: 形状 11"/>
          <p:cNvSpPr/>
          <p:nvPr/>
        </p:nvSpPr>
        <p:spPr bwMode="auto">
          <a:xfrm>
            <a:off x="10562230" y="3966640"/>
            <a:ext cx="458676" cy="457826"/>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p:spPr>
        <p:txBody>
          <a:bodyPr anchor="ctr"/>
          <a:lstStyle/>
          <a:p>
            <a:pPr algn="ctr"/>
            <a:endParaRPr sz="2800">
              <a:cs typeface="+mn-ea"/>
              <a:sym typeface="+mn-lt"/>
            </a:endParaRPr>
          </a:p>
        </p:txBody>
      </p:sp>
      <p:sp>
        <p:nvSpPr>
          <p:cNvPr id="13" name="任意多边形: 形状 12"/>
          <p:cNvSpPr/>
          <p:nvPr/>
        </p:nvSpPr>
        <p:spPr bwMode="auto">
          <a:xfrm>
            <a:off x="8994474" y="2495707"/>
            <a:ext cx="463076" cy="380609"/>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p:spPr>
        <p:txBody>
          <a:bodyPr anchor="ctr"/>
          <a:lstStyle/>
          <a:p>
            <a:pPr algn="ctr"/>
            <a:endParaRPr sz="2800">
              <a:cs typeface="+mn-ea"/>
              <a:sym typeface="+mn-lt"/>
            </a:endParaRPr>
          </a:p>
        </p:txBody>
      </p:sp>
      <p:sp>
        <p:nvSpPr>
          <p:cNvPr id="11" name="文本框 10"/>
          <p:cNvSpPr txBox="1"/>
          <p:nvPr/>
        </p:nvSpPr>
        <p:spPr>
          <a:xfrm>
            <a:off x="2210435" y="4114800"/>
            <a:ext cx="1585595" cy="496570"/>
          </a:xfrm>
          <a:prstGeom prst="rect">
            <a:avLst/>
          </a:prstGeom>
          <a:noFill/>
        </p:spPr>
        <p:txBody>
          <a:bodyPr wrap="square" rtlCol="0">
            <a:spAutoFit/>
          </a:bodyPr>
          <a:lstStyle/>
          <a:p>
            <a:pPr algn="ctr">
              <a:lnSpc>
                <a:spcPct val="120000"/>
              </a:lnSpc>
            </a:pPr>
            <a:r>
              <a:rPr lang="en-US" altLang="zh-CN" sz="1100">
                <a:latin typeface="Arial" panose="020B0604020202020204" pitchFamily="34" charset="0"/>
                <a:ea typeface="宋体" panose="02010600030101010101" pitchFamily="2" charset="-122"/>
                <a:sym typeface="+mn-ea"/>
              </a:rPr>
              <a:t>2.</a:t>
            </a:r>
            <a:r>
              <a:rPr lang="zh-CN" altLang="en-US" sz="1100">
                <a:latin typeface="Arial" panose="020B0604020202020204" pitchFamily="34" charset="0"/>
                <a:ea typeface="宋体" panose="02010600030101010101" pitchFamily="2" charset="-122"/>
                <a:sym typeface="+mn-ea"/>
              </a:rPr>
              <a:t>指导老师认可，开始写作</a:t>
            </a:r>
            <a:endParaRPr lang="en-US" altLang="zh-CN" sz="1100" dirty="0">
              <a:solidFill>
                <a:schemeClr val="tx1">
                  <a:lumMod val="85000"/>
                  <a:lumOff val="15000"/>
                </a:schemeClr>
              </a:solidFill>
              <a:cs typeface="+mn-ea"/>
              <a:sym typeface="+mn-lt"/>
            </a:endParaRPr>
          </a:p>
        </p:txBody>
      </p:sp>
      <p:sp>
        <p:nvSpPr>
          <p:cNvPr id="14" name="文本框 13"/>
          <p:cNvSpPr txBox="1"/>
          <p:nvPr/>
        </p:nvSpPr>
        <p:spPr>
          <a:xfrm>
            <a:off x="751840" y="2713355"/>
            <a:ext cx="1461135" cy="699135"/>
          </a:xfrm>
          <a:prstGeom prst="rect">
            <a:avLst/>
          </a:prstGeom>
          <a:noFill/>
        </p:spPr>
        <p:txBody>
          <a:bodyPr wrap="square" rtlCol="0">
            <a:spAutoFit/>
          </a:bodyPr>
          <a:lstStyle/>
          <a:p>
            <a:pPr algn="ctr">
              <a:lnSpc>
                <a:spcPct val="120000"/>
              </a:lnSpc>
            </a:pPr>
            <a:r>
              <a:rPr lang="en-US" altLang="zh-CN" sz="1100">
                <a:latin typeface="Arial" panose="020B0604020202020204" pitchFamily="34" charset="0"/>
                <a:ea typeface="宋体" panose="02010600030101010101" pitchFamily="2" charset="-122"/>
                <a:sym typeface="+mn-ea"/>
              </a:rPr>
              <a:t>1.</a:t>
            </a:r>
            <a:r>
              <a:rPr lang="zh-CN" altLang="en-US" sz="1100">
                <a:latin typeface="Arial" panose="020B0604020202020204" pitchFamily="34" charset="0"/>
                <a:ea typeface="宋体" panose="02010600030101010101" pitchFamily="2" charset="-122"/>
                <a:sym typeface="+mn-ea"/>
              </a:rPr>
              <a:t>向知道老师提交写作意向，题目及基本框架</a:t>
            </a:r>
            <a:endParaRPr lang="en-US" altLang="zh-CN" sz="1100" dirty="0">
              <a:solidFill>
                <a:schemeClr val="tx1">
                  <a:lumMod val="85000"/>
                  <a:lumOff val="15000"/>
                </a:schemeClr>
              </a:solidFill>
              <a:cs typeface="+mn-ea"/>
              <a:sym typeface="+mn-lt"/>
            </a:endParaRPr>
          </a:p>
        </p:txBody>
      </p:sp>
      <p:sp>
        <p:nvSpPr>
          <p:cNvPr id="15" name="文本框 14"/>
          <p:cNvSpPr txBox="1"/>
          <p:nvPr/>
        </p:nvSpPr>
        <p:spPr>
          <a:xfrm>
            <a:off x="3900170" y="2595880"/>
            <a:ext cx="1461135" cy="496570"/>
          </a:xfrm>
          <a:prstGeom prst="rect">
            <a:avLst/>
          </a:prstGeom>
          <a:noFill/>
        </p:spPr>
        <p:txBody>
          <a:bodyPr wrap="square" rtlCol="0">
            <a:spAutoFit/>
          </a:bodyPr>
          <a:lstStyle/>
          <a:p>
            <a:pPr algn="ctr">
              <a:lnSpc>
                <a:spcPct val="120000"/>
              </a:lnSpc>
            </a:pPr>
            <a:r>
              <a:rPr lang="en-US" altLang="zh-CN" sz="1100">
                <a:latin typeface="Arial" panose="020B0604020202020204" pitchFamily="34" charset="0"/>
                <a:ea typeface="宋体" panose="02010600030101010101" pitchFamily="2" charset="-122"/>
                <a:sym typeface="+mn-ea"/>
              </a:rPr>
              <a:t>3.</a:t>
            </a:r>
            <a:r>
              <a:rPr lang="zh-CN" altLang="en-US" sz="1100">
                <a:latin typeface="Arial" panose="020B0604020202020204" pitchFamily="34" charset="0"/>
                <a:ea typeface="宋体" panose="02010600030101010101" pitchFamily="2" charset="-122"/>
                <a:sym typeface="+mn-ea"/>
              </a:rPr>
              <a:t>提交初稿，指导老师提出修改意见</a:t>
            </a:r>
            <a:endParaRPr lang="en-US" altLang="zh-CN" sz="1100" dirty="0">
              <a:solidFill>
                <a:schemeClr val="tx1">
                  <a:lumMod val="85000"/>
                  <a:lumOff val="15000"/>
                </a:schemeClr>
              </a:solidFill>
              <a:cs typeface="+mn-ea"/>
              <a:sym typeface="+mn-lt"/>
            </a:endParaRPr>
          </a:p>
        </p:txBody>
      </p:sp>
      <p:sp>
        <p:nvSpPr>
          <p:cNvPr id="16" name="文本框 15"/>
          <p:cNvSpPr txBox="1"/>
          <p:nvPr/>
        </p:nvSpPr>
        <p:spPr>
          <a:xfrm>
            <a:off x="5607050" y="4535170"/>
            <a:ext cx="1461135" cy="496570"/>
          </a:xfrm>
          <a:prstGeom prst="rect">
            <a:avLst/>
          </a:prstGeom>
          <a:noFill/>
        </p:spPr>
        <p:txBody>
          <a:bodyPr wrap="square" rtlCol="0">
            <a:spAutoFit/>
          </a:bodyPr>
          <a:lstStyle/>
          <a:p>
            <a:pPr algn="ctr">
              <a:lnSpc>
                <a:spcPct val="120000"/>
              </a:lnSpc>
            </a:pPr>
            <a:r>
              <a:rPr lang="en-US" altLang="zh-CN" sz="1100">
                <a:latin typeface="Arial" panose="020B0604020202020204" pitchFamily="34" charset="0"/>
                <a:ea typeface="宋体" panose="02010600030101010101" pitchFamily="2" charset="-122"/>
                <a:sym typeface="+mn-ea"/>
              </a:rPr>
              <a:t>4.</a:t>
            </a:r>
            <a:r>
              <a:rPr lang="zh-CN" altLang="en-US" sz="1100">
                <a:latin typeface="Arial" panose="020B0604020202020204" pitchFamily="34" charset="0"/>
                <a:ea typeface="宋体" panose="02010600030101010101" pitchFamily="2" charset="-122"/>
                <a:sym typeface="+mn-ea"/>
              </a:rPr>
              <a:t>返还修改，再提交。最后定稿</a:t>
            </a:r>
            <a:endParaRPr lang="en-US" altLang="zh-CN" sz="1100" dirty="0">
              <a:solidFill>
                <a:schemeClr val="tx1">
                  <a:lumMod val="85000"/>
                  <a:lumOff val="15000"/>
                </a:schemeClr>
              </a:solidFill>
              <a:cs typeface="+mn-ea"/>
              <a:sym typeface="+mn-lt"/>
            </a:endParaRPr>
          </a:p>
        </p:txBody>
      </p:sp>
      <p:sp>
        <p:nvSpPr>
          <p:cNvPr id="17" name="文本框 16"/>
          <p:cNvSpPr txBox="1"/>
          <p:nvPr/>
        </p:nvSpPr>
        <p:spPr>
          <a:xfrm>
            <a:off x="7145020" y="2133600"/>
            <a:ext cx="1461135" cy="1104265"/>
          </a:xfrm>
          <a:prstGeom prst="rect">
            <a:avLst/>
          </a:prstGeom>
          <a:noFill/>
        </p:spPr>
        <p:txBody>
          <a:bodyPr wrap="square" rtlCol="0">
            <a:spAutoFit/>
          </a:bodyPr>
          <a:lstStyle/>
          <a:p>
            <a:pPr algn="ctr">
              <a:lnSpc>
                <a:spcPct val="120000"/>
              </a:lnSpc>
            </a:pPr>
            <a:r>
              <a:rPr lang="en-US" altLang="zh-CN" sz="1100">
                <a:latin typeface="Arial" panose="020B0604020202020204" pitchFamily="34" charset="0"/>
                <a:ea typeface="宋体" panose="02010600030101010101" pitchFamily="2" charset="-122"/>
                <a:sym typeface="+mn-ea"/>
              </a:rPr>
              <a:t>5.</a:t>
            </a:r>
            <a:r>
              <a:rPr lang="zh-CN" altLang="en-US" sz="1100">
                <a:latin typeface="Arial" panose="020B0604020202020204" pitchFamily="34" charset="0"/>
                <a:ea typeface="宋体" panose="02010600030101010101" pitchFamily="2" charset="-122"/>
                <a:sym typeface="+mn-ea"/>
              </a:rPr>
              <a:t>在答辩之前，按要求提交纸本论文稿（学校有统一文本），请指导老师评定并签字</a:t>
            </a:r>
            <a:endParaRPr lang="en-US" altLang="zh-CN" sz="1100" dirty="0">
              <a:solidFill>
                <a:schemeClr val="tx1">
                  <a:lumMod val="85000"/>
                  <a:lumOff val="15000"/>
                </a:schemeClr>
              </a:solidFill>
              <a:cs typeface="+mn-ea"/>
              <a:sym typeface="+mn-lt"/>
            </a:endParaRPr>
          </a:p>
        </p:txBody>
      </p:sp>
      <p:sp>
        <p:nvSpPr>
          <p:cNvPr id="18" name="文本框 17"/>
          <p:cNvSpPr txBox="1"/>
          <p:nvPr/>
        </p:nvSpPr>
        <p:spPr>
          <a:xfrm>
            <a:off x="8495665" y="3902710"/>
            <a:ext cx="1461135" cy="699135"/>
          </a:xfrm>
          <a:prstGeom prst="rect">
            <a:avLst/>
          </a:prstGeom>
          <a:noFill/>
        </p:spPr>
        <p:txBody>
          <a:bodyPr wrap="square" rtlCol="0">
            <a:spAutoFit/>
          </a:bodyPr>
          <a:lstStyle/>
          <a:p>
            <a:pPr algn="ctr">
              <a:lnSpc>
                <a:spcPct val="120000"/>
              </a:lnSpc>
            </a:pPr>
            <a:r>
              <a:rPr lang="en-US" altLang="zh-CN" sz="1100">
                <a:latin typeface="Arial" panose="020B0604020202020204" pitchFamily="34" charset="0"/>
                <a:ea typeface="宋体" panose="02010600030101010101" pitchFamily="2" charset="-122"/>
                <a:sym typeface="+mn-ea"/>
              </a:rPr>
              <a:t>6.</a:t>
            </a:r>
            <a:r>
              <a:rPr lang="zh-CN" altLang="en-US" sz="1100">
                <a:latin typeface="Arial" panose="020B0604020202020204" pitchFamily="34" charset="0"/>
                <a:ea typeface="宋体" panose="02010600030101010101" pitchFamily="2" charset="-122"/>
                <a:sym typeface="+mn-ea"/>
              </a:rPr>
              <a:t>向班主任申请答辩。答辩时间、地点，请咨询班主任。</a:t>
            </a:r>
            <a:endParaRPr lang="en-US" altLang="zh-CN" sz="1100" dirty="0">
              <a:solidFill>
                <a:schemeClr val="tx1">
                  <a:lumMod val="85000"/>
                  <a:lumOff val="15000"/>
                </a:schemeClr>
              </a:solidFill>
              <a:cs typeface="+mn-ea"/>
              <a:sym typeface="+mn-lt"/>
            </a:endParaRPr>
          </a:p>
        </p:txBody>
      </p:sp>
      <p:sp>
        <p:nvSpPr>
          <p:cNvPr id="19" name="文本框 18"/>
          <p:cNvSpPr txBox="1"/>
          <p:nvPr/>
        </p:nvSpPr>
        <p:spPr>
          <a:xfrm>
            <a:off x="10060940" y="2260600"/>
            <a:ext cx="1461135" cy="901700"/>
          </a:xfrm>
          <a:prstGeom prst="rect">
            <a:avLst/>
          </a:prstGeom>
          <a:noFill/>
        </p:spPr>
        <p:txBody>
          <a:bodyPr wrap="square" rtlCol="0">
            <a:spAutoFit/>
          </a:bodyPr>
          <a:lstStyle/>
          <a:p>
            <a:pPr algn="ctr">
              <a:lnSpc>
                <a:spcPct val="120000"/>
              </a:lnSpc>
            </a:pPr>
            <a:r>
              <a:rPr lang="en-US" altLang="zh-CN" sz="1100">
                <a:latin typeface="Arial" panose="020B0604020202020204" pitchFamily="34" charset="0"/>
                <a:ea typeface="宋体" panose="02010600030101010101" pitchFamily="2" charset="-122"/>
                <a:sym typeface="+mn-ea"/>
              </a:rPr>
              <a:t>7.</a:t>
            </a:r>
            <a:r>
              <a:rPr lang="zh-CN" altLang="en-US" sz="1100">
                <a:latin typeface="Arial" panose="020B0604020202020204" pitchFamily="34" charset="0"/>
                <a:ea typeface="宋体" panose="02010600030101010101" pitchFamily="2" charset="-122"/>
                <a:sym typeface="+mn-ea"/>
              </a:rPr>
              <a:t>答辩之后，对论文进行修订，然后请指导老师答辩老师作出评定。</a:t>
            </a:r>
            <a:endParaRPr lang="en-US" altLang="zh-CN" sz="1100" dirty="0">
              <a:solidFill>
                <a:schemeClr val="tx1">
                  <a:lumMod val="85000"/>
                  <a:lumOff val="1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070072" y="1200492"/>
            <a:ext cx="4649085" cy="1910738"/>
            <a:chOff x="1552092" y="900113"/>
            <a:chExt cx="3487347" cy="1433273"/>
          </a:xfrm>
        </p:grpSpPr>
        <p:sp>
          <p:nvSpPr>
            <p:cNvPr id="23" name="矩形 22"/>
            <p:cNvSpPr/>
            <p:nvPr/>
          </p:nvSpPr>
          <p:spPr>
            <a:xfrm>
              <a:off x="1552092" y="2213812"/>
              <a:ext cx="3019887" cy="110983"/>
            </a:xfrm>
            <a:prstGeom prst="rect">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a:cs typeface="+mn-ea"/>
                <a:sym typeface="+mn-lt"/>
              </a:endParaRPr>
            </a:p>
          </p:txBody>
        </p:sp>
        <p:sp>
          <p:nvSpPr>
            <p:cNvPr id="25" name="矩形 24"/>
            <p:cNvSpPr/>
            <p:nvPr/>
          </p:nvSpPr>
          <p:spPr>
            <a:xfrm rot="16200000">
              <a:off x="4323647" y="1148466"/>
              <a:ext cx="616276" cy="119569"/>
            </a:xfrm>
            <a:prstGeom prst="rect">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a:cs typeface="+mn-ea"/>
                <a:sym typeface="+mn-lt"/>
              </a:endParaRPr>
            </a:p>
          </p:txBody>
        </p:sp>
        <p:sp>
          <p:nvSpPr>
            <p:cNvPr id="27" name="任意多边形: 形状 26"/>
            <p:cNvSpPr/>
            <p:nvPr/>
          </p:nvSpPr>
          <p:spPr>
            <a:xfrm>
              <a:off x="4572000" y="1398508"/>
              <a:ext cx="467439" cy="934878"/>
            </a:xfrm>
            <a:custGeom>
              <a:avLst/>
              <a:gdLst>
                <a:gd name="connsiteX0" fmla="*/ 0 w 958850"/>
                <a:gd name="connsiteY0" fmla="*/ 0 h 1917700"/>
                <a:gd name="connsiteX1" fmla="*/ 958850 w 958850"/>
                <a:gd name="connsiteY1" fmla="*/ 958850 h 1917700"/>
                <a:gd name="connsiteX2" fmla="*/ 0 w 958850"/>
                <a:gd name="connsiteY2" fmla="*/ 1917700 h 1917700"/>
                <a:gd name="connsiteX3" fmla="*/ 0 w 958850"/>
                <a:gd name="connsiteY3" fmla="*/ 1672656 h 1917700"/>
                <a:gd name="connsiteX4" fmla="*/ 713806 w 958850"/>
                <a:gd name="connsiteY4" fmla="*/ 958850 h 1917700"/>
                <a:gd name="connsiteX5" fmla="*/ 0 w 958850"/>
                <a:gd name="connsiteY5" fmla="*/ 245044 h 1917700"/>
                <a:gd name="connsiteX6" fmla="*/ 0 w 958850"/>
                <a:gd name="connsiteY6" fmla="*/ 0 h 191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8850" h="1917700">
                  <a:moveTo>
                    <a:pt x="0" y="0"/>
                  </a:moveTo>
                  <a:cubicBezTo>
                    <a:pt x="529558" y="0"/>
                    <a:pt x="958850" y="429292"/>
                    <a:pt x="958850" y="958850"/>
                  </a:cubicBezTo>
                  <a:cubicBezTo>
                    <a:pt x="958850" y="1488408"/>
                    <a:pt x="529558" y="1917700"/>
                    <a:pt x="0" y="1917700"/>
                  </a:cubicBezTo>
                  <a:lnTo>
                    <a:pt x="0" y="1672656"/>
                  </a:lnTo>
                  <a:cubicBezTo>
                    <a:pt x="394224" y="1672656"/>
                    <a:pt x="713806" y="1353074"/>
                    <a:pt x="713806" y="958850"/>
                  </a:cubicBezTo>
                  <a:cubicBezTo>
                    <a:pt x="713806" y="564626"/>
                    <a:pt x="394224" y="245044"/>
                    <a:pt x="0" y="245044"/>
                  </a:cubicBezTo>
                  <a:lnTo>
                    <a:pt x="0" y="0"/>
                  </a:lnTo>
                  <a:close/>
                </a:path>
              </a:pathLst>
            </a:cu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a:cs typeface="+mn-ea"/>
                <a:sym typeface="+mn-lt"/>
              </a:endParaRPr>
            </a:p>
          </p:txBody>
        </p:sp>
        <p:sp>
          <p:nvSpPr>
            <p:cNvPr id="5" name="椭圆 4"/>
            <p:cNvSpPr/>
            <p:nvPr/>
          </p:nvSpPr>
          <p:spPr>
            <a:xfrm>
              <a:off x="4272497" y="1566445"/>
              <a:ext cx="599005" cy="599005"/>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a:cs typeface="+mn-ea"/>
                <a:sym typeface="+mn-lt"/>
              </a:endParaRPr>
            </a:p>
          </p:txBody>
        </p:sp>
        <p:sp>
          <p:nvSpPr>
            <p:cNvPr id="11" name="任意多边形: 形状 10"/>
            <p:cNvSpPr>
              <a:spLocks noChangeAspect="1"/>
            </p:cNvSpPr>
            <p:nvPr/>
          </p:nvSpPr>
          <p:spPr bwMode="auto">
            <a:xfrm>
              <a:off x="4399344" y="1695120"/>
              <a:ext cx="345312" cy="344948"/>
            </a:xfrm>
            <a:custGeom>
              <a:avLst/>
              <a:gdLst>
                <a:gd name="T0" fmla="*/ 374 w 400"/>
                <a:gd name="T1" fmla="*/ 100 h 400"/>
                <a:gd name="T2" fmla="*/ 301 w 400"/>
                <a:gd name="T3" fmla="*/ 27 h 400"/>
                <a:gd name="T4" fmla="*/ 200 w 400"/>
                <a:gd name="T5" fmla="*/ 0 h 400"/>
                <a:gd name="T6" fmla="*/ 100 w 400"/>
                <a:gd name="T7" fmla="*/ 27 h 400"/>
                <a:gd name="T8" fmla="*/ 27 w 400"/>
                <a:gd name="T9" fmla="*/ 100 h 400"/>
                <a:gd name="T10" fmla="*/ 0 w 400"/>
                <a:gd name="T11" fmla="*/ 200 h 400"/>
                <a:gd name="T12" fmla="*/ 27 w 400"/>
                <a:gd name="T13" fmla="*/ 301 h 400"/>
                <a:gd name="T14" fmla="*/ 100 w 400"/>
                <a:gd name="T15" fmla="*/ 374 h 400"/>
                <a:gd name="T16" fmla="*/ 200 w 400"/>
                <a:gd name="T17" fmla="*/ 400 h 400"/>
                <a:gd name="T18" fmla="*/ 301 w 400"/>
                <a:gd name="T19" fmla="*/ 374 h 400"/>
                <a:gd name="T20" fmla="*/ 374 w 400"/>
                <a:gd name="T21" fmla="*/ 301 h 400"/>
                <a:gd name="T22" fmla="*/ 400 w 400"/>
                <a:gd name="T23" fmla="*/ 200 h 400"/>
                <a:gd name="T24" fmla="*/ 374 w 400"/>
                <a:gd name="T25" fmla="*/ 100 h 400"/>
                <a:gd name="T26" fmla="*/ 330 w 400"/>
                <a:gd name="T27" fmla="*/ 170 h 400"/>
                <a:gd name="T28" fmla="*/ 188 w 400"/>
                <a:gd name="T29" fmla="*/ 311 h 400"/>
                <a:gd name="T30" fmla="*/ 176 w 400"/>
                <a:gd name="T31" fmla="*/ 316 h 400"/>
                <a:gd name="T32" fmla="*/ 165 w 400"/>
                <a:gd name="T33" fmla="*/ 311 h 400"/>
                <a:gd name="T34" fmla="*/ 70 w 400"/>
                <a:gd name="T35" fmla="*/ 217 h 400"/>
                <a:gd name="T36" fmla="*/ 66 w 400"/>
                <a:gd name="T37" fmla="*/ 205 h 400"/>
                <a:gd name="T38" fmla="*/ 70 w 400"/>
                <a:gd name="T39" fmla="*/ 193 h 400"/>
                <a:gd name="T40" fmla="*/ 94 w 400"/>
                <a:gd name="T41" fmla="*/ 170 h 400"/>
                <a:gd name="T42" fmla="*/ 106 w 400"/>
                <a:gd name="T43" fmla="*/ 165 h 400"/>
                <a:gd name="T44" fmla="*/ 118 w 400"/>
                <a:gd name="T45" fmla="*/ 170 h 400"/>
                <a:gd name="T46" fmla="*/ 176 w 400"/>
                <a:gd name="T47" fmla="*/ 229 h 400"/>
                <a:gd name="T48" fmla="*/ 283 w 400"/>
                <a:gd name="T49" fmla="*/ 123 h 400"/>
                <a:gd name="T50" fmla="*/ 295 w 400"/>
                <a:gd name="T51" fmla="*/ 118 h 400"/>
                <a:gd name="T52" fmla="*/ 306 w 400"/>
                <a:gd name="T53" fmla="*/ 123 h 400"/>
                <a:gd name="T54" fmla="*/ 330 w 400"/>
                <a:gd name="T55" fmla="*/ 146 h 400"/>
                <a:gd name="T56" fmla="*/ 335 w 400"/>
                <a:gd name="T57" fmla="*/ 158 h 400"/>
                <a:gd name="T58" fmla="*/ 330 w 400"/>
                <a:gd name="T59" fmla="*/ 170 h 400"/>
                <a:gd name="T60" fmla="*/ 330 w 400"/>
                <a:gd name="T61" fmla="*/ 170 h 400"/>
                <a:gd name="T62" fmla="*/ 330 w 400"/>
                <a:gd name="T63" fmla="*/ 17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400">
                  <a:moveTo>
                    <a:pt x="374" y="100"/>
                  </a:moveTo>
                  <a:cubicBezTo>
                    <a:pt x="356" y="69"/>
                    <a:pt x="331" y="45"/>
                    <a:pt x="301" y="27"/>
                  </a:cubicBezTo>
                  <a:cubicBezTo>
                    <a:pt x="270" y="9"/>
                    <a:pt x="237" y="0"/>
                    <a:pt x="200" y="0"/>
                  </a:cubicBezTo>
                  <a:cubicBezTo>
                    <a:pt x="164" y="0"/>
                    <a:pt x="130" y="9"/>
                    <a:pt x="100" y="27"/>
                  </a:cubicBezTo>
                  <a:cubicBezTo>
                    <a:pt x="69" y="45"/>
                    <a:pt x="45" y="69"/>
                    <a:pt x="27" y="100"/>
                  </a:cubicBezTo>
                  <a:cubicBezTo>
                    <a:pt x="9" y="130"/>
                    <a:pt x="0" y="164"/>
                    <a:pt x="0" y="200"/>
                  </a:cubicBezTo>
                  <a:cubicBezTo>
                    <a:pt x="0" y="237"/>
                    <a:pt x="9" y="270"/>
                    <a:pt x="27" y="301"/>
                  </a:cubicBezTo>
                  <a:cubicBezTo>
                    <a:pt x="45" y="331"/>
                    <a:pt x="69" y="356"/>
                    <a:pt x="100" y="374"/>
                  </a:cubicBezTo>
                  <a:cubicBezTo>
                    <a:pt x="130" y="391"/>
                    <a:pt x="164" y="400"/>
                    <a:pt x="200" y="400"/>
                  </a:cubicBezTo>
                  <a:cubicBezTo>
                    <a:pt x="237" y="400"/>
                    <a:pt x="270" y="391"/>
                    <a:pt x="301" y="374"/>
                  </a:cubicBezTo>
                  <a:cubicBezTo>
                    <a:pt x="331" y="356"/>
                    <a:pt x="356" y="331"/>
                    <a:pt x="374" y="301"/>
                  </a:cubicBezTo>
                  <a:cubicBezTo>
                    <a:pt x="392" y="270"/>
                    <a:pt x="400" y="237"/>
                    <a:pt x="400" y="200"/>
                  </a:cubicBezTo>
                  <a:cubicBezTo>
                    <a:pt x="400" y="164"/>
                    <a:pt x="392" y="130"/>
                    <a:pt x="374" y="100"/>
                  </a:cubicBezTo>
                  <a:close/>
                  <a:moveTo>
                    <a:pt x="330" y="170"/>
                  </a:moveTo>
                  <a:cubicBezTo>
                    <a:pt x="188" y="311"/>
                    <a:pt x="188" y="311"/>
                    <a:pt x="188" y="311"/>
                  </a:cubicBezTo>
                  <a:cubicBezTo>
                    <a:pt x="185" y="315"/>
                    <a:pt x="181" y="316"/>
                    <a:pt x="176" y="316"/>
                  </a:cubicBezTo>
                  <a:cubicBezTo>
                    <a:pt x="172" y="316"/>
                    <a:pt x="168" y="315"/>
                    <a:pt x="165" y="311"/>
                  </a:cubicBezTo>
                  <a:cubicBezTo>
                    <a:pt x="70" y="217"/>
                    <a:pt x="70" y="217"/>
                    <a:pt x="70" y="217"/>
                  </a:cubicBezTo>
                  <a:cubicBezTo>
                    <a:pt x="67" y="214"/>
                    <a:pt x="66" y="210"/>
                    <a:pt x="66" y="205"/>
                  </a:cubicBezTo>
                  <a:cubicBezTo>
                    <a:pt x="66" y="200"/>
                    <a:pt x="67" y="196"/>
                    <a:pt x="70" y="193"/>
                  </a:cubicBezTo>
                  <a:cubicBezTo>
                    <a:pt x="94" y="170"/>
                    <a:pt x="94" y="170"/>
                    <a:pt x="94" y="170"/>
                  </a:cubicBezTo>
                  <a:cubicBezTo>
                    <a:pt x="97" y="166"/>
                    <a:pt x="101" y="165"/>
                    <a:pt x="106" y="165"/>
                  </a:cubicBezTo>
                  <a:cubicBezTo>
                    <a:pt x="110" y="165"/>
                    <a:pt x="114" y="166"/>
                    <a:pt x="118" y="170"/>
                  </a:cubicBezTo>
                  <a:cubicBezTo>
                    <a:pt x="176" y="229"/>
                    <a:pt x="176" y="229"/>
                    <a:pt x="176" y="229"/>
                  </a:cubicBezTo>
                  <a:cubicBezTo>
                    <a:pt x="283" y="123"/>
                    <a:pt x="283" y="123"/>
                    <a:pt x="283" y="123"/>
                  </a:cubicBezTo>
                  <a:cubicBezTo>
                    <a:pt x="286" y="119"/>
                    <a:pt x="290" y="118"/>
                    <a:pt x="295" y="118"/>
                  </a:cubicBezTo>
                  <a:cubicBezTo>
                    <a:pt x="299" y="118"/>
                    <a:pt x="303" y="119"/>
                    <a:pt x="306" y="123"/>
                  </a:cubicBezTo>
                  <a:cubicBezTo>
                    <a:pt x="330" y="146"/>
                    <a:pt x="330" y="146"/>
                    <a:pt x="330" y="146"/>
                  </a:cubicBezTo>
                  <a:cubicBezTo>
                    <a:pt x="333" y="149"/>
                    <a:pt x="335" y="153"/>
                    <a:pt x="335" y="158"/>
                  </a:cubicBezTo>
                  <a:cubicBezTo>
                    <a:pt x="335" y="163"/>
                    <a:pt x="333" y="167"/>
                    <a:pt x="330" y="170"/>
                  </a:cubicBezTo>
                  <a:close/>
                  <a:moveTo>
                    <a:pt x="330" y="170"/>
                  </a:moveTo>
                  <a:cubicBezTo>
                    <a:pt x="330" y="170"/>
                    <a:pt x="330" y="170"/>
                    <a:pt x="330" y="170"/>
                  </a:cubicBezTo>
                </a:path>
              </a:pathLst>
            </a:custGeom>
            <a:solidFill>
              <a:schemeClr val="bg1"/>
            </a:solidFill>
            <a:ln>
              <a:noFill/>
            </a:ln>
          </p:spPr>
          <p:txBody>
            <a:bodyPr anchor="ctr"/>
            <a:lstStyle/>
            <a:p>
              <a:pPr algn="ctr"/>
              <a:endParaRPr sz="2800">
                <a:cs typeface="+mn-ea"/>
                <a:sym typeface="+mn-lt"/>
              </a:endParaRPr>
            </a:p>
          </p:txBody>
        </p:sp>
      </p:grpSp>
      <p:grpSp>
        <p:nvGrpSpPr>
          <p:cNvPr id="30" name="组合 29"/>
          <p:cNvGrpSpPr/>
          <p:nvPr/>
        </p:nvGrpSpPr>
        <p:grpSpPr>
          <a:xfrm>
            <a:off x="546713" y="4039260"/>
            <a:ext cx="6172444" cy="1618883"/>
            <a:chOff x="409398" y="3029515"/>
            <a:chExt cx="4630041" cy="1214348"/>
          </a:xfrm>
        </p:grpSpPr>
        <p:sp>
          <p:nvSpPr>
            <p:cNvPr id="21" name="任意多边形: 形状 20"/>
            <p:cNvSpPr/>
            <p:nvPr/>
          </p:nvSpPr>
          <p:spPr>
            <a:xfrm>
              <a:off x="4572000" y="3029515"/>
              <a:ext cx="467439" cy="934878"/>
            </a:xfrm>
            <a:custGeom>
              <a:avLst/>
              <a:gdLst>
                <a:gd name="connsiteX0" fmla="*/ 0 w 958850"/>
                <a:gd name="connsiteY0" fmla="*/ 0 h 1917700"/>
                <a:gd name="connsiteX1" fmla="*/ 958850 w 958850"/>
                <a:gd name="connsiteY1" fmla="*/ 958850 h 1917700"/>
                <a:gd name="connsiteX2" fmla="*/ 0 w 958850"/>
                <a:gd name="connsiteY2" fmla="*/ 1917700 h 1917700"/>
                <a:gd name="connsiteX3" fmla="*/ 0 w 958850"/>
                <a:gd name="connsiteY3" fmla="*/ 1672656 h 1917700"/>
                <a:gd name="connsiteX4" fmla="*/ 713806 w 958850"/>
                <a:gd name="connsiteY4" fmla="*/ 958850 h 1917700"/>
                <a:gd name="connsiteX5" fmla="*/ 0 w 958850"/>
                <a:gd name="connsiteY5" fmla="*/ 245044 h 1917700"/>
                <a:gd name="connsiteX6" fmla="*/ 0 w 958850"/>
                <a:gd name="connsiteY6" fmla="*/ 0 h 191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8850" h="1917700">
                  <a:moveTo>
                    <a:pt x="0" y="0"/>
                  </a:moveTo>
                  <a:cubicBezTo>
                    <a:pt x="529558" y="0"/>
                    <a:pt x="958850" y="429292"/>
                    <a:pt x="958850" y="958850"/>
                  </a:cubicBezTo>
                  <a:cubicBezTo>
                    <a:pt x="958850" y="1488408"/>
                    <a:pt x="529558" y="1917700"/>
                    <a:pt x="0" y="1917700"/>
                  </a:cubicBezTo>
                  <a:lnTo>
                    <a:pt x="0" y="1672656"/>
                  </a:lnTo>
                  <a:cubicBezTo>
                    <a:pt x="394224" y="1672656"/>
                    <a:pt x="713806" y="1353074"/>
                    <a:pt x="713806" y="958850"/>
                  </a:cubicBezTo>
                  <a:cubicBezTo>
                    <a:pt x="713806" y="564626"/>
                    <a:pt x="394224" y="245044"/>
                    <a:pt x="0" y="245044"/>
                  </a:cubicBezTo>
                  <a:lnTo>
                    <a:pt x="0" y="0"/>
                  </a:lnTo>
                  <a:close/>
                </a:path>
              </a:pathLst>
            </a:custGeom>
            <a:solidFill>
              <a:schemeClr val="accent3"/>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dirty="0">
                <a:cs typeface="+mn-ea"/>
                <a:sym typeface="+mn-lt"/>
              </a:endParaRPr>
            </a:p>
          </p:txBody>
        </p:sp>
        <p:sp>
          <p:nvSpPr>
            <p:cNvPr id="24" name="矩形 23"/>
            <p:cNvSpPr/>
            <p:nvPr/>
          </p:nvSpPr>
          <p:spPr>
            <a:xfrm>
              <a:off x="409398" y="3844980"/>
              <a:ext cx="4162586" cy="112412"/>
            </a:xfrm>
            <a:prstGeom prst="rect">
              <a:avLst/>
            </a:prstGeom>
            <a:solidFill>
              <a:schemeClr val="accent3"/>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a:cs typeface="+mn-ea"/>
                <a:sym typeface="+mn-lt"/>
              </a:endParaRPr>
            </a:p>
          </p:txBody>
        </p:sp>
        <p:sp>
          <p:nvSpPr>
            <p:cNvPr id="26" name="矩形 25"/>
            <p:cNvSpPr/>
            <p:nvPr/>
          </p:nvSpPr>
          <p:spPr>
            <a:xfrm rot="16200000">
              <a:off x="269708" y="3984604"/>
              <a:ext cx="398949" cy="119569"/>
            </a:xfrm>
            <a:prstGeom prst="rect">
              <a:avLst/>
            </a:prstGeom>
            <a:solidFill>
              <a:schemeClr val="accent3"/>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a:cs typeface="+mn-ea"/>
                <a:sym typeface="+mn-lt"/>
              </a:endParaRPr>
            </a:p>
          </p:txBody>
        </p:sp>
        <p:sp>
          <p:nvSpPr>
            <p:cNvPr id="7" name="椭圆 6"/>
            <p:cNvSpPr/>
            <p:nvPr/>
          </p:nvSpPr>
          <p:spPr>
            <a:xfrm>
              <a:off x="4272497" y="3197452"/>
              <a:ext cx="599005" cy="599005"/>
            </a:xfrm>
            <a:prstGeom prst="ellipse">
              <a:avLst/>
            </a:prstGeom>
            <a:solidFill>
              <a:schemeClr val="accent3"/>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a:cs typeface="+mn-ea"/>
                <a:sym typeface="+mn-lt"/>
              </a:endParaRPr>
            </a:p>
          </p:txBody>
        </p:sp>
        <p:sp>
          <p:nvSpPr>
            <p:cNvPr id="12" name="任意多边形: 形状 11"/>
            <p:cNvSpPr/>
            <p:nvPr/>
          </p:nvSpPr>
          <p:spPr bwMode="auto">
            <a:xfrm>
              <a:off x="4404064" y="3324663"/>
              <a:ext cx="344060" cy="343422"/>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p:spPr>
          <p:txBody>
            <a:bodyPr anchor="ctr"/>
            <a:lstStyle/>
            <a:p>
              <a:pPr algn="ctr"/>
              <a:endParaRPr sz="2800">
                <a:cs typeface="+mn-ea"/>
                <a:sym typeface="+mn-lt"/>
              </a:endParaRPr>
            </a:p>
          </p:txBody>
        </p:sp>
      </p:grpSp>
      <p:grpSp>
        <p:nvGrpSpPr>
          <p:cNvPr id="29" name="组合 28"/>
          <p:cNvGrpSpPr/>
          <p:nvPr/>
        </p:nvGrpSpPr>
        <p:grpSpPr>
          <a:xfrm>
            <a:off x="5472845" y="2951830"/>
            <a:ext cx="6233160" cy="1246314"/>
            <a:chOff x="4104561" y="2213818"/>
            <a:chExt cx="4675586" cy="934878"/>
          </a:xfrm>
        </p:grpSpPr>
        <p:sp>
          <p:nvSpPr>
            <p:cNvPr id="20" name="任意多边形: 形状 19"/>
            <p:cNvSpPr/>
            <p:nvPr/>
          </p:nvSpPr>
          <p:spPr>
            <a:xfrm>
              <a:off x="4104561" y="2213818"/>
              <a:ext cx="467439" cy="934878"/>
            </a:xfrm>
            <a:custGeom>
              <a:avLst/>
              <a:gdLst>
                <a:gd name="connsiteX0" fmla="*/ 958850 w 958850"/>
                <a:gd name="connsiteY0" fmla="*/ 0 h 1917700"/>
                <a:gd name="connsiteX1" fmla="*/ 958850 w 958850"/>
                <a:gd name="connsiteY1" fmla="*/ 245044 h 1917700"/>
                <a:gd name="connsiteX2" fmla="*/ 245044 w 958850"/>
                <a:gd name="connsiteY2" fmla="*/ 958850 h 1917700"/>
                <a:gd name="connsiteX3" fmla="*/ 958850 w 958850"/>
                <a:gd name="connsiteY3" fmla="*/ 1672656 h 1917700"/>
                <a:gd name="connsiteX4" fmla="*/ 958850 w 958850"/>
                <a:gd name="connsiteY4" fmla="*/ 1917700 h 1917700"/>
                <a:gd name="connsiteX5" fmla="*/ 0 w 958850"/>
                <a:gd name="connsiteY5" fmla="*/ 958850 h 1917700"/>
                <a:gd name="connsiteX6" fmla="*/ 958850 w 958850"/>
                <a:gd name="connsiteY6" fmla="*/ 0 h 191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8850" h="1917700">
                  <a:moveTo>
                    <a:pt x="958850" y="0"/>
                  </a:moveTo>
                  <a:lnTo>
                    <a:pt x="958850" y="245044"/>
                  </a:lnTo>
                  <a:cubicBezTo>
                    <a:pt x="564626" y="245044"/>
                    <a:pt x="245044" y="564626"/>
                    <a:pt x="245044" y="958850"/>
                  </a:cubicBezTo>
                  <a:cubicBezTo>
                    <a:pt x="245044" y="1353074"/>
                    <a:pt x="564626" y="1672656"/>
                    <a:pt x="958850" y="1672656"/>
                  </a:cubicBezTo>
                  <a:lnTo>
                    <a:pt x="958850" y="1917700"/>
                  </a:lnTo>
                  <a:cubicBezTo>
                    <a:pt x="429292" y="1917700"/>
                    <a:pt x="0" y="1488408"/>
                    <a:pt x="0" y="958850"/>
                  </a:cubicBezTo>
                  <a:cubicBezTo>
                    <a:pt x="0" y="429292"/>
                    <a:pt x="429292" y="0"/>
                    <a:pt x="958850" y="0"/>
                  </a:cubicBezTo>
                  <a:close/>
                </a:path>
              </a:pathLst>
            </a:cu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a:cs typeface="+mn-ea"/>
                <a:sym typeface="+mn-lt"/>
              </a:endParaRPr>
            </a:p>
          </p:txBody>
        </p:sp>
        <p:sp>
          <p:nvSpPr>
            <p:cNvPr id="22" name="矩形 21"/>
            <p:cNvSpPr/>
            <p:nvPr/>
          </p:nvSpPr>
          <p:spPr>
            <a:xfrm>
              <a:off x="4571834" y="3036427"/>
              <a:ext cx="4208313" cy="111936"/>
            </a:xfrm>
            <a:prstGeom prst="rect">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a:cs typeface="+mn-ea"/>
                <a:sym typeface="+mn-lt"/>
              </a:endParaRPr>
            </a:p>
          </p:txBody>
        </p:sp>
        <p:sp>
          <p:nvSpPr>
            <p:cNvPr id="6" name="椭圆 5"/>
            <p:cNvSpPr/>
            <p:nvPr/>
          </p:nvSpPr>
          <p:spPr>
            <a:xfrm>
              <a:off x="4272497" y="2381298"/>
              <a:ext cx="599005" cy="599005"/>
            </a:xfrm>
            <a:prstGeom prst="ellips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800">
                <a:cs typeface="+mn-ea"/>
                <a:sym typeface="+mn-lt"/>
              </a:endParaRPr>
            </a:p>
          </p:txBody>
        </p:sp>
        <p:sp>
          <p:nvSpPr>
            <p:cNvPr id="13" name="任意多边形: 形状 12"/>
            <p:cNvSpPr/>
            <p:nvPr/>
          </p:nvSpPr>
          <p:spPr bwMode="auto">
            <a:xfrm>
              <a:off x="4399344" y="2537096"/>
              <a:ext cx="347360" cy="285500"/>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p:spPr>
          <p:txBody>
            <a:bodyPr anchor="ctr"/>
            <a:lstStyle/>
            <a:p>
              <a:pPr algn="ctr"/>
              <a:endParaRPr sz="2800">
                <a:cs typeface="+mn-ea"/>
                <a:sym typeface="+mn-lt"/>
              </a:endParaRPr>
            </a:p>
          </p:txBody>
        </p:sp>
      </p:grpSp>
      <p:sp>
        <p:nvSpPr>
          <p:cNvPr id="34" name="Rectangle 30"/>
          <p:cNvSpPr/>
          <p:nvPr/>
        </p:nvSpPr>
        <p:spPr>
          <a:xfrm>
            <a:off x="2134031" y="2303648"/>
            <a:ext cx="3401060" cy="368300"/>
          </a:xfrm>
          <a:prstGeom prst="rect">
            <a:avLst/>
          </a:prstGeom>
        </p:spPr>
        <p:txBody>
          <a:bodyPr wrap="none">
            <a:spAutoFit/>
          </a:bodyPr>
          <a:lstStyle/>
          <a:p>
            <a:pPr algn="r"/>
            <a:r>
              <a:rPr lang="zh-CN" altLang="en-US" b="1" dirty="0">
                <a:solidFill>
                  <a:schemeClr val="tx1">
                    <a:lumMod val="75000"/>
                    <a:lumOff val="25000"/>
                  </a:schemeClr>
                </a:solidFill>
                <a:cs typeface="+mn-ea"/>
                <a:sym typeface="+mn-lt"/>
              </a:rPr>
              <a:t>总结实践经验，使经验理论化。</a:t>
            </a:r>
            <a:endParaRPr lang="en-US" b="1" dirty="0">
              <a:solidFill>
                <a:schemeClr val="tx1">
                  <a:lumMod val="75000"/>
                  <a:lumOff val="25000"/>
                </a:schemeClr>
              </a:solidFill>
              <a:cs typeface="+mn-ea"/>
              <a:sym typeface="+mn-lt"/>
            </a:endParaRPr>
          </a:p>
        </p:txBody>
      </p:sp>
      <p:sp>
        <p:nvSpPr>
          <p:cNvPr id="35" name="Rectangle 29"/>
          <p:cNvSpPr/>
          <p:nvPr/>
        </p:nvSpPr>
        <p:spPr>
          <a:xfrm>
            <a:off x="6495415" y="2952115"/>
            <a:ext cx="5210810" cy="1060450"/>
          </a:xfrm>
          <a:prstGeom prst="rect">
            <a:avLst/>
          </a:prstGeom>
        </p:spPr>
        <p:txBody>
          <a:bodyPr wrap="square">
            <a:spAutoFit/>
          </a:bodyPr>
          <a:lstStyle/>
          <a:p>
            <a:pPr algn="l">
              <a:lnSpc>
                <a:spcPct val="150000"/>
              </a:lnSpc>
            </a:pPr>
            <a:r>
              <a:rPr lang="zh-CN" sz="1400">
                <a:latin typeface="Arial" panose="020B0604020202020204" pitchFamily="34" charset="0"/>
                <a:ea typeface="宋体" panose="02010600030101010101" pitchFamily="2" charset="-122"/>
                <a:sym typeface="+mn-ea"/>
              </a:rPr>
              <a:t>一、</a:t>
            </a:r>
            <a:r>
              <a:rPr lang="zh-CN" sz="1400" b="1">
                <a:solidFill>
                  <a:srgbClr val="FF0000"/>
                </a:solidFill>
                <a:latin typeface="Arial" panose="020B0604020202020204" pitchFamily="34" charset="0"/>
                <a:ea typeface="宋体" panose="02010600030101010101" pitchFamily="2" charset="-122"/>
                <a:sym typeface="+mn-ea"/>
              </a:rPr>
              <a:t>毕业论文</a:t>
            </a:r>
            <a:r>
              <a:rPr lang="zh-CN" sz="1400">
                <a:latin typeface="Arial" panose="020B0604020202020204" pitchFamily="34" charset="0"/>
                <a:ea typeface="宋体" panose="02010600030101010101" pitchFamily="2" charset="-122"/>
                <a:sym typeface="+mn-ea"/>
              </a:rPr>
              <a:t>的选题应当是当前工程实践中客观存在的，需要探讨的实际问题。通过专题研究，希望学生能够找出问题的症结，并提出解决问题的思路和切实可行的建议，力求有所创见。</a:t>
            </a:r>
          </a:p>
        </p:txBody>
      </p:sp>
      <p:sp>
        <p:nvSpPr>
          <p:cNvPr id="37" name="Rectangle 29"/>
          <p:cNvSpPr/>
          <p:nvPr/>
        </p:nvSpPr>
        <p:spPr>
          <a:xfrm>
            <a:off x="546735" y="3763645"/>
            <a:ext cx="4988560" cy="1383665"/>
          </a:xfrm>
          <a:prstGeom prst="rect">
            <a:avLst/>
          </a:prstGeom>
        </p:spPr>
        <p:txBody>
          <a:bodyPr wrap="square">
            <a:spAutoFit/>
          </a:bodyPr>
          <a:lstStyle/>
          <a:p>
            <a:pPr algn="l">
              <a:lnSpc>
                <a:spcPct val="150000"/>
              </a:lnSpc>
            </a:pPr>
            <a:r>
              <a:rPr lang="zh-CN" sz="1400">
                <a:latin typeface="Arial" panose="020B0604020202020204" pitchFamily="34" charset="0"/>
                <a:ea typeface="宋体" panose="02010600030101010101" pitchFamily="2" charset="-122"/>
                <a:sym typeface="+mn-ea"/>
              </a:rPr>
              <a:t>二、</a:t>
            </a:r>
            <a:r>
              <a:rPr lang="zh-CN" sz="1400" b="1">
                <a:solidFill>
                  <a:srgbClr val="FF0000"/>
                </a:solidFill>
                <a:latin typeface="Arial" panose="020B0604020202020204" pitchFamily="34" charset="0"/>
                <a:ea typeface="宋体" panose="02010600030101010101" pitchFamily="2" charset="-122"/>
                <a:sym typeface="+mn-ea"/>
              </a:rPr>
              <a:t>毕业设计</a:t>
            </a:r>
            <a:r>
              <a:rPr lang="zh-CN" sz="1400">
                <a:latin typeface="Arial" panose="020B0604020202020204" pitchFamily="34" charset="0"/>
                <a:ea typeface="宋体" panose="02010600030101010101" pitchFamily="2" charset="-122"/>
                <a:sym typeface="+mn-ea"/>
              </a:rPr>
              <a:t>的选题应当是设计结果能够直接应用于实际工程的题目。学生应当直接参与到工程实际工作中去，在企事业单位现场完成毕业设计，实现“真题真做”。毕业设计正文字数原则上不少于15000。</a:t>
            </a:r>
          </a:p>
        </p:txBody>
      </p:sp>
      <p:sp>
        <p:nvSpPr>
          <p:cNvPr id="40" name="TextBox 8"/>
          <p:cNvSpPr txBox="1"/>
          <p:nvPr/>
        </p:nvSpPr>
        <p:spPr>
          <a:xfrm>
            <a:off x="4017645" y="584835"/>
            <a:ext cx="4197985" cy="368935"/>
          </a:xfrm>
          <a:prstGeom prst="rect">
            <a:avLst/>
          </a:prstGeom>
          <a:noFill/>
        </p:spPr>
        <p:txBody>
          <a:bodyPr wrap="square" lIns="0" tIns="0" rIns="0" bIns="0" rtlCol="0" anchor="ctr">
            <a:spAutoFit/>
          </a:bodyPr>
          <a:lstStyle/>
          <a:p>
            <a:pPr algn="ctr"/>
            <a:r>
              <a:rPr lang="zh-CN" altLang="en-US" sz="3200" spc="600" dirty="0">
                <a:solidFill>
                  <a:schemeClr val="tx1">
                    <a:lumMod val="75000"/>
                    <a:lumOff val="25000"/>
                  </a:schemeClr>
                </a:solidFill>
                <a:cs typeface="+mn-ea"/>
                <a:sym typeface="+mn-lt"/>
              </a:rPr>
              <a:t>四、选题（类型）</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8"/>
          <p:cNvSpPr/>
          <p:nvPr/>
        </p:nvSpPr>
        <p:spPr>
          <a:xfrm>
            <a:off x="1140042" y="2292660"/>
            <a:ext cx="2452505" cy="3345219"/>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28" name="Trapezoid 10@|1FFC:3506772|FBC:16777215|LFC:16777215|LBC:16777215"/>
          <p:cNvSpPr/>
          <p:nvPr/>
        </p:nvSpPr>
        <p:spPr>
          <a:xfrm>
            <a:off x="1618688" y="2085697"/>
            <a:ext cx="1495211" cy="207809"/>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29" name="Pentagon 9@|1FFC:4308095|FBC:16777215|LFC:16777215|LBC:16777215"/>
          <p:cNvSpPr/>
          <p:nvPr/>
        </p:nvSpPr>
        <p:spPr>
          <a:xfrm rot="5400000">
            <a:off x="1869662" y="1973263"/>
            <a:ext cx="993265" cy="1216443"/>
          </a:xfrm>
          <a:prstGeom prst="homePlate">
            <a:avLst>
              <a:gd name="adj" fmla="val 31720"/>
            </a:avLst>
          </a:prstGeom>
          <a:solidFill>
            <a:schemeClr val="accent2">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3" name="Rectangle 15"/>
          <p:cNvSpPr/>
          <p:nvPr/>
        </p:nvSpPr>
        <p:spPr>
          <a:xfrm>
            <a:off x="3696781" y="2292660"/>
            <a:ext cx="2452505" cy="3345219"/>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4" name="Trapezoid 17@|1FFC:1137349|FBC:16777215|LFC:16777215|LBC:16777215"/>
          <p:cNvSpPr/>
          <p:nvPr/>
        </p:nvSpPr>
        <p:spPr>
          <a:xfrm>
            <a:off x="4175427" y="2085697"/>
            <a:ext cx="1495211" cy="207809"/>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5" name="Pentagon 18@|1FFC:1554685|FBC:16777215|LFC:16777215|LBC:16777215"/>
          <p:cNvSpPr/>
          <p:nvPr/>
        </p:nvSpPr>
        <p:spPr>
          <a:xfrm rot="5400000">
            <a:off x="4426401" y="1973263"/>
            <a:ext cx="993265" cy="1216443"/>
          </a:xfrm>
          <a:prstGeom prst="homePlate">
            <a:avLst>
              <a:gd name="adj" fmla="val 31720"/>
            </a:avLst>
          </a:prstGeom>
          <a:solidFill>
            <a:schemeClr val="accent1">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8" name="Rectangle 21"/>
          <p:cNvSpPr/>
          <p:nvPr/>
        </p:nvSpPr>
        <p:spPr>
          <a:xfrm>
            <a:off x="6253518" y="2292660"/>
            <a:ext cx="2452505" cy="3345219"/>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0" name="Trapezoid 23@|1FFC:192|FBC:16777215|LFC:16777215|LBC:16777215"/>
          <p:cNvSpPr/>
          <p:nvPr/>
        </p:nvSpPr>
        <p:spPr>
          <a:xfrm>
            <a:off x="6732164" y="2085697"/>
            <a:ext cx="1495211" cy="207809"/>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1" name="Pentagon 24@|1FFC:2381804|FBC:16777215|LFC:16777215|LBC:16777215"/>
          <p:cNvSpPr/>
          <p:nvPr/>
        </p:nvSpPr>
        <p:spPr>
          <a:xfrm rot="5400000">
            <a:off x="6983138" y="1973263"/>
            <a:ext cx="993265" cy="1216443"/>
          </a:xfrm>
          <a:prstGeom prst="homePlate">
            <a:avLst>
              <a:gd name="adj" fmla="val 31720"/>
            </a:avLst>
          </a:prstGeom>
          <a:solidFill>
            <a:schemeClr val="accent4">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4" name="Rectangle 21"/>
          <p:cNvSpPr/>
          <p:nvPr/>
        </p:nvSpPr>
        <p:spPr>
          <a:xfrm>
            <a:off x="8820064" y="2292660"/>
            <a:ext cx="2452505" cy="3345219"/>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5" name="Trapezoid 23@|1FFC:192|FBC:16777215|LFC:16777215|LBC:16777215"/>
          <p:cNvSpPr/>
          <p:nvPr/>
        </p:nvSpPr>
        <p:spPr>
          <a:xfrm>
            <a:off x="9298709" y="2085697"/>
            <a:ext cx="1495211" cy="207809"/>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6" name="Pentagon 24@|1FFC:2381804|FBC:16777215|LFC:16777215|LBC:16777215"/>
          <p:cNvSpPr/>
          <p:nvPr/>
        </p:nvSpPr>
        <p:spPr>
          <a:xfrm rot="5400000">
            <a:off x="9549684" y="1973263"/>
            <a:ext cx="993265" cy="1216443"/>
          </a:xfrm>
          <a:prstGeom prst="homePlate">
            <a:avLst>
              <a:gd name="adj" fmla="val 31720"/>
            </a:avLst>
          </a:prstGeom>
          <a:solidFill>
            <a:schemeClr val="accent1">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56" name="Freeform 59"/>
          <p:cNvSpPr>
            <a:spLocks noEditPoints="1"/>
          </p:cNvSpPr>
          <p:nvPr/>
        </p:nvSpPr>
        <p:spPr bwMode="auto">
          <a:xfrm>
            <a:off x="4668540" y="2283875"/>
            <a:ext cx="480227" cy="480228"/>
          </a:xfrm>
          <a:custGeom>
            <a:avLst/>
            <a:gdLst/>
            <a:ahLst/>
            <a:cxnLst>
              <a:cxn ang="0">
                <a:pos x="129" y="1"/>
              </a:cxn>
              <a:cxn ang="0">
                <a:pos x="87" y="12"/>
              </a:cxn>
              <a:cxn ang="0">
                <a:pos x="53" y="32"/>
              </a:cxn>
              <a:cxn ang="0">
                <a:pos x="26" y="63"/>
              </a:cxn>
              <a:cxn ang="0">
                <a:pos x="8" y="101"/>
              </a:cxn>
              <a:cxn ang="0">
                <a:pos x="0" y="143"/>
              </a:cxn>
              <a:cxn ang="0">
                <a:pos x="4" y="172"/>
              </a:cxn>
              <a:cxn ang="0">
                <a:pos x="19" y="212"/>
              </a:cxn>
              <a:cxn ang="0">
                <a:pos x="42" y="244"/>
              </a:cxn>
              <a:cxn ang="0">
                <a:pos x="75" y="270"/>
              </a:cxn>
              <a:cxn ang="0">
                <a:pos x="115" y="284"/>
              </a:cxn>
              <a:cxn ang="0">
                <a:pos x="144" y="286"/>
              </a:cxn>
              <a:cxn ang="0">
                <a:pos x="185" y="281"/>
              </a:cxn>
              <a:cxn ang="0">
                <a:pos x="223" y="263"/>
              </a:cxn>
              <a:cxn ang="0">
                <a:pos x="254" y="235"/>
              </a:cxn>
              <a:cxn ang="0">
                <a:pos x="276" y="199"/>
              </a:cxn>
              <a:cxn ang="0">
                <a:pos x="285" y="157"/>
              </a:cxn>
              <a:cxn ang="0">
                <a:pos x="285" y="128"/>
              </a:cxn>
              <a:cxn ang="0">
                <a:pos x="276" y="89"/>
              </a:cxn>
              <a:cxn ang="0">
                <a:pos x="254" y="52"/>
              </a:cxn>
              <a:cxn ang="0">
                <a:pos x="223" y="25"/>
              </a:cxn>
              <a:cxn ang="0">
                <a:pos x="185" y="7"/>
              </a:cxn>
              <a:cxn ang="0">
                <a:pos x="144" y="0"/>
              </a:cxn>
              <a:cxn ang="0">
                <a:pos x="144" y="252"/>
              </a:cxn>
              <a:cxn ang="0">
                <a:pos x="102" y="243"/>
              </a:cxn>
              <a:cxn ang="0">
                <a:pos x="55" y="203"/>
              </a:cxn>
              <a:cxn ang="0">
                <a:pos x="37" y="154"/>
              </a:cxn>
              <a:cxn ang="0">
                <a:pos x="37" y="132"/>
              </a:cxn>
              <a:cxn ang="0">
                <a:pos x="55" y="83"/>
              </a:cxn>
              <a:cxn ang="0">
                <a:pos x="102" y="45"/>
              </a:cxn>
              <a:cxn ang="0">
                <a:pos x="144" y="36"/>
              </a:cxn>
              <a:cxn ang="0">
                <a:pos x="165" y="38"/>
              </a:cxn>
              <a:cxn ang="0">
                <a:pos x="220" y="67"/>
              </a:cxn>
              <a:cxn ang="0">
                <a:pos x="249" y="121"/>
              </a:cxn>
              <a:cxn ang="0">
                <a:pos x="251" y="143"/>
              </a:cxn>
              <a:cxn ang="0">
                <a:pos x="241" y="185"/>
              </a:cxn>
              <a:cxn ang="0">
                <a:pos x="203" y="232"/>
              </a:cxn>
              <a:cxn ang="0">
                <a:pos x="154" y="250"/>
              </a:cxn>
              <a:cxn ang="0">
                <a:pos x="232" y="143"/>
              </a:cxn>
              <a:cxn ang="0">
                <a:pos x="227" y="156"/>
              </a:cxn>
              <a:cxn ang="0">
                <a:pos x="144" y="161"/>
              </a:cxn>
              <a:cxn ang="0">
                <a:pos x="131" y="156"/>
              </a:cxn>
              <a:cxn ang="0">
                <a:pos x="125" y="72"/>
              </a:cxn>
              <a:cxn ang="0">
                <a:pos x="131" y="60"/>
              </a:cxn>
              <a:cxn ang="0">
                <a:pos x="144" y="54"/>
              </a:cxn>
              <a:cxn ang="0">
                <a:pos x="160" y="65"/>
              </a:cxn>
              <a:cxn ang="0">
                <a:pos x="214" y="125"/>
              </a:cxn>
              <a:cxn ang="0">
                <a:pos x="227" y="130"/>
              </a:cxn>
              <a:cxn ang="0">
                <a:pos x="232" y="143"/>
              </a:cxn>
            </a:cxnLst>
            <a:rect l="0" t="0" r="r" b="b"/>
            <a:pathLst>
              <a:path w="287" h="286">
                <a:moveTo>
                  <a:pt x="144" y="0"/>
                </a:moveTo>
                <a:lnTo>
                  <a:pt x="144" y="0"/>
                </a:lnTo>
                <a:lnTo>
                  <a:pt x="129" y="1"/>
                </a:lnTo>
                <a:lnTo>
                  <a:pt x="115" y="3"/>
                </a:lnTo>
                <a:lnTo>
                  <a:pt x="100" y="7"/>
                </a:lnTo>
                <a:lnTo>
                  <a:pt x="87" y="12"/>
                </a:lnTo>
                <a:lnTo>
                  <a:pt x="75" y="18"/>
                </a:lnTo>
                <a:lnTo>
                  <a:pt x="64" y="25"/>
                </a:lnTo>
                <a:lnTo>
                  <a:pt x="53" y="32"/>
                </a:lnTo>
                <a:lnTo>
                  <a:pt x="42" y="43"/>
                </a:lnTo>
                <a:lnTo>
                  <a:pt x="33" y="52"/>
                </a:lnTo>
                <a:lnTo>
                  <a:pt x="26" y="63"/>
                </a:lnTo>
                <a:lnTo>
                  <a:pt x="19" y="76"/>
                </a:lnTo>
                <a:lnTo>
                  <a:pt x="11" y="89"/>
                </a:lnTo>
                <a:lnTo>
                  <a:pt x="8" y="101"/>
                </a:lnTo>
                <a:lnTo>
                  <a:pt x="4" y="114"/>
                </a:lnTo>
                <a:lnTo>
                  <a:pt x="0" y="128"/>
                </a:lnTo>
                <a:lnTo>
                  <a:pt x="0" y="143"/>
                </a:lnTo>
                <a:lnTo>
                  <a:pt x="0" y="143"/>
                </a:lnTo>
                <a:lnTo>
                  <a:pt x="0" y="157"/>
                </a:lnTo>
                <a:lnTo>
                  <a:pt x="4" y="172"/>
                </a:lnTo>
                <a:lnTo>
                  <a:pt x="8" y="186"/>
                </a:lnTo>
                <a:lnTo>
                  <a:pt x="11" y="199"/>
                </a:lnTo>
                <a:lnTo>
                  <a:pt x="19" y="212"/>
                </a:lnTo>
                <a:lnTo>
                  <a:pt x="26" y="223"/>
                </a:lnTo>
                <a:lnTo>
                  <a:pt x="33" y="235"/>
                </a:lnTo>
                <a:lnTo>
                  <a:pt x="42" y="244"/>
                </a:lnTo>
                <a:lnTo>
                  <a:pt x="53" y="253"/>
                </a:lnTo>
                <a:lnTo>
                  <a:pt x="64" y="263"/>
                </a:lnTo>
                <a:lnTo>
                  <a:pt x="75" y="270"/>
                </a:lnTo>
                <a:lnTo>
                  <a:pt x="87" y="275"/>
                </a:lnTo>
                <a:lnTo>
                  <a:pt x="100" y="281"/>
                </a:lnTo>
                <a:lnTo>
                  <a:pt x="115" y="284"/>
                </a:lnTo>
                <a:lnTo>
                  <a:pt x="129" y="286"/>
                </a:lnTo>
                <a:lnTo>
                  <a:pt x="144" y="286"/>
                </a:lnTo>
                <a:lnTo>
                  <a:pt x="144" y="286"/>
                </a:lnTo>
                <a:lnTo>
                  <a:pt x="158" y="286"/>
                </a:lnTo>
                <a:lnTo>
                  <a:pt x="173" y="284"/>
                </a:lnTo>
                <a:lnTo>
                  <a:pt x="185" y="281"/>
                </a:lnTo>
                <a:lnTo>
                  <a:pt x="200" y="275"/>
                </a:lnTo>
                <a:lnTo>
                  <a:pt x="212" y="270"/>
                </a:lnTo>
                <a:lnTo>
                  <a:pt x="223" y="263"/>
                </a:lnTo>
                <a:lnTo>
                  <a:pt x="234" y="253"/>
                </a:lnTo>
                <a:lnTo>
                  <a:pt x="245" y="244"/>
                </a:lnTo>
                <a:lnTo>
                  <a:pt x="254" y="235"/>
                </a:lnTo>
                <a:lnTo>
                  <a:pt x="261" y="223"/>
                </a:lnTo>
                <a:lnTo>
                  <a:pt x="269" y="212"/>
                </a:lnTo>
                <a:lnTo>
                  <a:pt x="276" y="199"/>
                </a:lnTo>
                <a:lnTo>
                  <a:pt x="280" y="186"/>
                </a:lnTo>
                <a:lnTo>
                  <a:pt x="283" y="172"/>
                </a:lnTo>
                <a:lnTo>
                  <a:pt x="285" y="157"/>
                </a:lnTo>
                <a:lnTo>
                  <a:pt x="287" y="143"/>
                </a:lnTo>
                <a:lnTo>
                  <a:pt x="287" y="143"/>
                </a:lnTo>
                <a:lnTo>
                  <a:pt x="285" y="128"/>
                </a:lnTo>
                <a:lnTo>
                  <a:pt x="283" y="114"/>
                </a:lnTo>
                <a:lnTo>
                  <a:pt x="280" y="101"/>
                </a:lnTo>
                <a:lnTo>
                  <a:pt x="276" y="89"/>
                </a:lnTo>
                <a:lnTo>
                  <a:pt x="269" y="76"/>
                </a:lnTo>
                <a:lnTo>
                  <a:pt x="261" y="63"/>
                </a:lnTo>
                <a:lnTo>
                  <a:pt x="254" y="52"/>
                </a:lnTo>
                <a:lnTo>
                  <a:pt x="245" y="43"/>
                </a:lnTo>
                <a:lnTo>
                  <a:pt x="234" y="32"/>
                </a:lnTo>
                <a:lnTo>
                  <a:pt x="223" y="25"/>
                </a:lnTo>
                <a:lnTo>
                  <a:pt x="212" y="18"/>
                </a:lnTo>
                <a:lnTo>
                  <a:pt x="200" y="12"/>
                </a:lnTo>
                <a:lnTo>
                  <a:pt x="185" y="7"/>
                </a:lnTo>
                <a:lnTo>
                  <a:pt x="173" y="3"/>
                </a:lnTo>
                <a:lnTo>
                  <a:pt x="158" y="1"/>
                </a:lnTo>
                <a:lnTo>
                  <a:pt x="144" y="0"/>
                </a:lnTo>
                <a:lnTo>
                  <a:pt x="144" y="0"/>
                </a:lnTo>
                <a:close/>
                <a:moveTo>
                  <a:pt x="144" y="252"/>
                </a:moveTo>
                <a:lnTo>
                  <a:pt x="144" y="252"/>
                </a:lnTo>
                <a:lnTo>
                  <a:pt x="133" y="250"/>
                </a:lnTo>
                <a:lnTo>
                  <a:pt x="122" y="248"/>
                </a:lnTo>
                <a:lnTo>
                  <a:pt x="102" y="243"/>
                </a:lnTo>
                <a:lnTo>
                  <a:pt x="84" y="232"/>
                </a:lnTo>
                <a:lnTo>
                  <a:pt x="67" y="219"/>
                </a:lnTo>
                <a:lnTo>
                  <a:pt x="55" y="203"/>
                </a:lnTo>
                <a:lnTo>
                  <a:pt x="44" y="185"/>
                </a:lnTo>
                <a:lnTo>
                  <a:pt x="38" y="165"/>
                </a:lnTo>
                <a:lnTo>
                  <a:pt x="37" y="154"/>
                </a:lnTo>
                <a:lnTo>
                  <a:pt x="37" y="143"/>
                </a:lnTo>
                <a:lnTo>
                  <a:pt x="37" y="143"/>
                </a:lnTo>
                <a:lnTo>
                  <a:pt x="37" y="132"/>
                </a:lnTo>
                <a:lnTo>
                  <a:pt x="38" y="121"/>
                </a:lnTo>
                <a:lnTo>
                  <a:pt x="44" y="101"/>
                </a:lnTo>
                <a:lnTo>
                  <a:pt x="55" y="83"/>
                </a:lnTo>
                <a:lnTo>
                  <a:pt x="67" y="67"/>
                </a:lnTo>
                <a:lnTo>
                  <a:pt x="84" y="54"/>
                </a:lnTo>
                <a:lnTo>
                  <a:pt x="102" y="45"/>
                </a:lnTo>
                <a:lnTo>
                  <a:pt x="122" y="38"/>
                </a:lnTo>
                <a:lnTo>
                  <a:pt x="133" y="36"/>
                </a:lnTo>
                <a:lnTo>
                  <a:pt x="144" y="36"/>
                </a:lnTo>
                <a:lnTo>
                  <a:pt x="144" y="36"/>
                </a:lnTo>
                <a:lnTo>
                  <a:pt x="154" y="36"/>
                </a:lnTo>
                <a:lnTo>
                  <a:pt x="165" y="38"/>
                </a:lnTo>
                <a:lnTo>
                  <a:pt x="185" y="45"/>
                </a:lnTo>
                <a:lnTo>
                  <a:pt x="203" y="54"/>
                </a:lnTo>
                <a:lnTo>
                  <a:pt x="220" y="67"/>
                </a:lnTo>
                <a:lnTo>
                  <a:pt x="232" y="83"/>
                </a:lnTo>
                <a:lnTo>
                  <a:pt x="241" y="101"/>
                </a:lnTo>
                <a:lnTo>
                  <a:pt x="249" y="121"/>
                </a:lnTo>
                <a:lnTo>
                  <a:pt x="251" y="132"/>
                </a:lnTo>
                <a:lnTo>
                  <a:pt x="251" y="143"/>
                </a:lnTo>
                <a:lnTo>
                  <a:pt x="251" y="143"/>
                </a:lnTo>
                <a:lnTo>
                  <a:pt x="251" y="154"/>
                </a:lnTo>
                <a:lnTo>
                  <a:pt x="249" y="165"/>
                </a:lnTo>
                <a:lnTo>
                  <a:pt x="241" y="185"/>
                </a:lnTo>
                <a:lnTo>
                  <a:pt x="232" y="203"/>
                </a:lnTo>
                <a:lnTo>
                  <a:pt x="220" y="219"/>
                </a:lnTo>
                <a:lnTo>
                  <a:pt x="203" y="232"/>
                </a:lnTo>
                <a:lnTo>
                  <a:pt x="185" y="243"/>
                </a:lnTo>
                <a:lnTo>
                  <a:pt x="165" y="248"/>
                </a:lnTo>
                <a:lnTo>
                  <a:pt x="154" y="250"/>
                </a:lnTo>
                <a:lnTo>
                  <a:pt x="144" y="252"/>
                </a:lnTo>
                <a:lnTo>
                  <a:pt x="144" y="252"/>
                </a:lnTo>
                <a:close/>
                <a:moveTo>
                  <a:pt x="232" y="143"/>
                </a:moveTo>
                <a:lnTo>
                  <a:pt x="232" y="143"/>
                </a:lnTo>
                <a:lnTo>
                  <a:pt x="231" y="150"/>
                </a:lnTo>
                <a:lnTo>
                  <a:pt x="227" y="156"/>
                </a:lnTo>
                <a:lnTo>
                  <a:pt x="222" y="159"/>
                </a:lnTo>
                <a:lnTo>
                  <a:pt x="214" y="161"/>
                </a:lnTo>
                <a:lnTo>
                  <a:pt x="144" y="161"/>
                </a:lnTo>
                <a:lnTo>
                  <a:pt x="144" y="161"/>
                </a:lnTo>
                <a:lnTo>
                  <a:pt x="136" y="159"/>
                </a:lnTo>
                <a:lnTo>
                  <a:pt x="131" y="156"/>
                </a:lnTo>
                <a:lnTo>
                  <a:pt x="127" y="150"/>
                </a:lnTo>
                <a:lnTo>
                  <a:pt x="125" y="143"/>
                </a:lnTo>
                <a:lnTo>
                  <a:pt x="125" y="72"/>
                </a:lnTo>
                <a:lnTo>
                  <a:pt x="125" y="72"/>
                </a:lnTo>
                <a:lnTo>
                  <a:pt x="127" y="65"/>
                </a:lnTo>
                <a:lnTo>
                  <a:pt x="131" y="60"/>
                </a:lnTo>
                <a:lnTo>
                  <a:pt x="136" y="56"/>
                </a:lnTo>
                <a:lnTo>
                  <a:pt x="144" y="54"/>
                </a:lnTo>
                <a:lnTo>
                  <a:pt x="144" y="54"/>
                </a:lnTo>
                <a:lnTo>
                  <a:pt x="151" y="56"/>
                </a:lnTo>
                <a:lnTo>
                  <a:pt x="156" y="60"/>
                </a:lnTo>
                <a:lnTo>
                  <a:pt x="160" y="65"/>
                </a:lnTo>
                <a:lnTo>
                  <a:pt x="162" y="72"/>
                </a:lnTo>
                <a:lnTo>
                  <a:pt x="162" y="125"/>
                </a:lnTo>
                <a:lnTo>
                  <a:pt x="214" y="125"/>
                </a:lnTo>
                <a:lnTo>
                  <a:pt x="214" y="125"/>
                </a:lnTo>
                <a:lnTo>
                  <a:pt x="222" y="127"/>
                </a:lnTo>
                <a:lnTo>
                  <a:pt x="227" y="130"/>
                </a:lnTo>
                <a:lnTo>
                  <a:pt x="231" y="136"/>
                </a:lnTo>
                <a:lnTo>
                  <a:pt x="232" y="143"/>
                </a:lnTo>
                <a:lnTo>
                  <a:pt x="232" y="143"/>
                </a:lnTo>
                <a:close/>
              </a:path>
            </a:pathLst>
          </a:custGeom>
          <a:solidFill>
            <a:schemeClr val="bg1"/>
          </a:solidFill>
          <a:ln w="9525">
            <a:noFill/>
            <a:round/>
          </a:ln>
        </p:spPr>
        <p:txBody>
          <a:bodyPr lIns="162560" tIns="81280" rIns="162560" bIns="81280"/>
          <a:lstStyle/>
          <a:p>
            <a:pPr defTabSz="1219200">
              <a:defRPr/>
            </a:pPr>
            <a:endParaRPr lang="en-US" sz="4265">
              <a:solidFill>
                <a:prstClr val="black"/>
              </a:solidFill>
              <a:cs typeface="+mn-ea"/>
              <a:sym typeface="+mn-lt"/>
            </a:endParaRPr>
          </a:p>
        </p:txBody>
      </p:sp>
      <p:sp>
        <p:nvSpPr>
          <p:cNvPr id="58" name="Freeform 106"/>
          <p:cNvSpPr>
            <a:spLocks noEditPoints="1"/>
          </p:cNvSpPr>
          <p:nvPr/>
        </p:nvSpPr>
        <p:spPr bwMode="auto">
          <a:xfrm>
            <a:off x="2133904" y="2374119"/>
            <a:ext cx="491133" cy="364584"/>
          </a:xfrm>
          <a:custGeom>
            <a:avLst/>
            <a:gdLst/>
            <a:ahLst/>
            <a:cxnLst>
              <a:cxn ang="0">
                <a:pos x="41" y="0"/>
              </a:cxn>
              <a:cxn ang="0">
                <a:pos x="34" y="0"/>
              </a:cxn>
              <a:cxn ang="0">
                <a:pos x="18" y="7"/>
              </a:cxn>
              <a:cxn ang="0">
                <a:pos x="7" y="18"/>
              </a:cxn>
              <a:cxn ang="0">
                <a:pos x="0" y="33"/>
              </a:cxn>
              <a:cxn ang="0">
                <a:pos x="0" y="214"/>
              </a:cxn>
              <a:cxn ang="0">
                <a:pos x="0" y="221"/>
              </a:cxn>
              <a:cxn ang="0">
                <a:pos x="7" y="237"/>
              </a:cxn>
              <a:cxn ang="0">
                <a:pos x="18" y="248"/>
              </a:cxn>
              <a:cxn ang="0">
                <a:pos x="34" y="256"/>
              </a:cxn>
              <a:cxn ang="0">
                <a:pos x="299" y="256"/>
              </a:cxn>
              <a:cxn ang="0">
                <a:pos x="308" y="256"/>
              </a:cxn>
              <a:cxn ang="0">
                <a:pos x="322" y="248"/>
              </a:cxn>
              <a:cxn ang="0">
                <a:pos x="335" y="237"/>
              </a:cxn>
              <a:cxn ang="0">
                <a:pos x="340" y="221"/>
              </a:cxn>
              <a:cxn ang="0">
                <a:pos x="342" y="42"/>
              </a:cxn>
              <a:cxn ang="0">
                <a:pos x="340" y="33"/>
              </a:cxn>
              <a:cxn ang="0">
                <a:pos x="335" y="18"/>
              </a:cxn>
              <a:cxn ang="0">
                <a:pos x="322" y="7"/>
              </a:cxn>
              <a:cxn ang="0">
                <a:pos x="308" y="0"/>
              </a:cxn>
              <a:cxn ang="0">
                <a:pos x="299" y="0"/>
              </a:cxn>
              <a:cxn ang="0">
                <a:pos x="319" y="36"/>
              </a:cxn>
              <a:cxn ang="0">
                <a:pos x="320" y="42"/>
              </a:cxn>
              <a:cxn ang="0">
                <a:pos x="320" y="214"/>
              </a:cxn>
              <a:cxn ang="0">
                <a:pos x="228" y="114"/>
              </a:cxn>
              <a:cxn ang="0">
                <a:pos x="299" y="20"/>
              </a:cxn>
              <a:cxn ang="0">
                <a:pos x="170" y="134"/>
              </a:cxn>
              <a:cxn ang="0">
                <a:pos x="38" y="22"/>
              </a:cxn>
              <a:cxn ang="0">
                <a:pos x="299" y="20"/>
              </a:cxn>
              <a:cxn ang="0">
                <a:pos x="21" y="218"/>
              </a:cxn>
              <a:cxn ang="0">
                <a:pos x="21" y="42"/>
              </a:cxn>
              <a:cxn ang="0">
                <a:pos x="21" y="36"/>
              </a:cxn>
              <a:cxn ang="0">
                <a:pos x="21" y="218"/>
              </a:cxn>
              <a:cxn ang="0">
                <a:pos x="41" y="234"/>
              </a:cxn>
              <a:cxn ang="0">
                <a:pos x="128" y="127"/>
              </a:cxn>
              <a:cxn ang="0">
                <a:pos x="163" y="158"/>
              </a:cxn>
              <a:cxn ang="0">
                <a:pos x="170" y="160"/>
              </a:cxn>
              <a:cxn ang="0">
                <a:pos x="174" y="160"/>
              </a:cxn>
              <a:cxn ang="0">
                <a:pos x="212" y="127"/>
              </a:cxn>
              <a:cxn ang="0">
                <a:pos x="306" y="234"/>
              </a:cxn>
              <a:cxn ang="0">
                <a:pos x="41" y="234"/>
              </a:cxn>
            </a:cxnLst>
            <a:rect l="0" t="0" r="r" b="b"/>
            <a:pathLst>
              <a:path w="342" h="256">
                <a:moveTo>
                  <a:pt x="299" y="0"/>
                </a:moveTo>
                <a:lnTo>
                  <a:pt x="41" y="0"/>
                </a:lnTo>
                <a:lnTo>
                  <a:pt x="41" y="0"/>
                </a:lnTo>
                <a:lnTo>
                  <a:pt x="34" y="0"/>
                </a:lnTo>
                <a:lnTo>
                  <a:pt x="25" y="2"/>
                </a:lnTo>
                <a:lnTo>
                  <a:pt x="18" y="7"/>
                </a:lnTo>
                <a:lnTo>
                  <a:pt x="12" y="11"/>
                </a:lnTo>
                <a:lnTo>
                  <a:pt x="7" y="18"/>
                </a:lnTo>
                <a:lnTo>
                  <a:pt x="3" y="25"/>
                </a:lnTo>
                <a:lnTo>
                  <a:pt x="0" y="33"/>
                </a:lnTo>
                <a:lnTo>
                  <a:pt x="0" y="42"/>
                </a:lnTo>
                <a:lnTo>
                  <a:pt x="0" y="214"/>
                </a:lnTo>
                <a:lnTo>
                  <a:pt x="0" y="214"/>
                </a:lnTo>
                <a:lnTo>
                  <a:pt x="0" y="221"/>
                </a:lnTo>
                <a:lnTo>
                  <a:pt x="3" y="230"/>
                </a:lnTo>
                <a:lnTo>
                  <a:pt x="7" y="237"/>
                </a:lnTo>
                <a:lnTo>
                  <a:pt x="12" y="243"/>
                </a:lnTo>
                <a:lnTo>
                  <a:pt x="18" y="248"/>
                </a:lnTo>
                <a:lnTo>
                  <a:pt x="25" y="252"/>
                </a:lnTo>
                <a:lnTo>
                  <a:pt x="34" y="256"/>
                </a:lnTo>
                <a:lnTo>
                  <a:pt x="41" y="256"/>
                </a:lnTo>
                <a:lnTo>
                  <a:pt x="299" y="256"/>
                </a:lnTo>
                <a:lnTo>
                  <a:pt x="299" y="256"/>
                </a:lnTo>
                <a:lnTo>
                  <a:pt x="308" y="256"/>
                </a:lnTo>
                <a:lnTo>
                  <a:pt x="315" y="252"/>
                </a:lnTo>
                <a:lnTo>
                  <a:pt x="322" y="248"/>
                </a:lnTo>
                <a:lnTo>
                  <a:pt x="330" y="243"/>
                </a:lnTo>
                <a:lnTo>
                  <a:pt x="335" y="237"/>
                </a:lnTo>
                <a:lnTo>
                  <a:pt x="339" y="230"/>
                </a:lnTo>
                <a:lnTo>
                  <a:pt x="340" y="221"/>
                </a:lnTo>
                <a:lnTo>
                  <a:pt x="342" y="214"/>
                </a:lnTo>
                <a:lnTo>
                  <a:pt x="342" y="42"/>
                </a:lnTo>
                <a:lnTo>
                  <a:pt x="342" y="42"/>
                </a:lnTo>
                <a:lnTo>
                  <a:pt x="340" y="33"/>
                </a:lnTo>
                <a:lnTo>
                  <a:pt x="339" y="25"/>
                </a:lnTo>
                <a:lnTo>
                  <a:pt x="335" y="18"/>
                </a:lnTo>
                <a:lnTo>
                  <a:pt x="330" y="11"/>
                </a:lnTo>
                <a:lnTo>
                  <a:pt x="322" y="7"/>
                </a:lnTo>
                <a:lnTo>
                  <a:pt x="315" y="2"/>
                </a:lnTo>
                <a:lnTo>
                  <a:pt x="308" y="0"/>
                </a:lnTo>
                <a:lnTo>
                  <a:pt x="299" y="0"/>
                </a:lnTo>
                <a:lnTo>
                  <a:pt x="299" y="0"/>
                </a:lnTo>
                <a:close/>
                <a:moveTo>
                  <a:pt x="228" y="114"/>
                </a:moveTo>
                <a:lnTo>
                  <a:pt x="319" y="36"/>
                </a:lnTo>
                <a:lnTo>
                  <a:pt x="319" y="36"/>
                </a:lnTo>
                <a:lnTo>
                  <a:pt x="320" y="42"/>
                </a:lnTo>
                <a:lnTo>
                  <a:pt x="320" y="214"/>
                </a:lnTo>
                <a:lnTo>
                  <a:pt x="320" y="214"/>
                </a:lnTo>
                <a:lnTo>
                  <a:pt x="320" y="218"/>
                </a:lnTo>
                <a:lnTo>
                  <a:pt x="228" y="114"/>
                </a:lnTo>
                <a:close/>
                <a:moveTo>
                  <a:pt x="299" y="20"/>
                </a:moveTo>
                <a:lnTo>
                  <a:pt x="299" y="20"/>
                </a:lnTo>
                <a:lnTo>
                  <a:pt x="302" y="22"/>
                </a:lnTo>
                <a:lnTo>
                  <a:pt x="170" y="134"/>
                </a:lnTo>
                <a:lnTo>
                  <a:pt x="38" y="22"/>
                </a:lnTo>
                <a:lnTo>
                  <a:pt x="38" y="22"/>
                </a:lnTo>
                <a:lnTo>
                  <a:pt x="41" y="20"/>
                </a:lnTo>
                <a:lnTo>
                  <a:pt x="299" y="20"/>
                </a:lnTo>
                <a:close/>
                <a:moveTo>
                  <a:pt x="21" y="218"/>
                </a:moveTo>
                <a:lnTo>
                  <a:pt x="21" y="218"/>
                </a:lnTo>
                <a:lnTo>
                  <a:pt x="21" y="214"/>
                </a:lnTo>
                <a:lnTo>
                  <a:pt x="21" y="42"/>
                </a:lnTo>
                <a:lnTo>
                  <a:pt x="21" y="42"/>
                </a:lnTo>
                <a:lnTo>
                  <a:pt x="21" y="36"/>
                </a:lnTo>
                <a:lnTo>
                  <a:pt x="112" y="114"/>
                </a:lnTo>
                <a:lnTo>
                  <a:pt x="21" y="218"/>
                </a:lnTo>
                <a:close/>
                <a:moveTo>
                  <a:pt x="41" y="234"/>
                </a:moveTo>
                <a:lnTo>
                  <a:pt x="41" y="234"/>
                </a:lnTo>
                <a:lnTo>
                  <a:pt x="36" y="234"/>
                </a:lnTo>
                <a:lnTo>
                  <a:pt x="128" y="127"/>
                </a:lnTo>
                <a:lnTo>
                  <a:pt x="163" y="158"/>
                </a:lnTo>
                <a:lnTo>
                  <a:pt x="163" y="158"/>
                </a:lnTo>
                <a:lnTo>
                  <a:pt x="166" y="160"/>
                </a:lnTo>
                <a:lnTo>
                  <a:pt x="170" y="160"/>
                </a:lnTo>
                <a:lnTo>
                  <a:pt x="170" y="160"/>
                </a:lnTo>
                <a:lnTo>
                  <a:pt x="174" y="160"/>
                </a:lnTo>
                <a:lnTo>
                  <a:pt x="177" y="158"/>
                </a:lnTo>
                <a:lnTo>
                  <a:pt x="212" y="127"/>
                </a:lnTo>
                <a:lnTo>
                  <a:pt x="306" y="234"/>
                </a:lnTo>
                <a:lnTo>
                  <a:pt x="306" y="234"/>
                </a:lnTo>
                <a:lnTo>
                  <a:pt x="299" y="234"/>
                </a:lnTo>
                <a:lnTo>
                  <a:pt x="41" y="234"/>
                </a:lnTo>
                <a:close/>
              </a:path>
            </a:pathLst>
          </a:custGeom>
          <a:solidFill>
            <a:schemeClr val="bg1"/>
          </a:solidFill>
          <a:ln w="9525">
            <a:noFill/>
            <a:round/>
          </a:ln>
        </p:spPr>
        <p:txBody>
          <a:bodyPr lIns="162560" tIns="81280" rIns="162560" bIns="81280"/>
          <a:lstStyle/>
          <a:p>
            <a:pPr defTabSz="1219200">
              <a:defRPr/>
            </a:pPr>
            <a:endParaRPr lang="en-US" sz="4265">
              <a:solidFill>
                <a:prstClr val="black"/>
              </a:solidFill>
              <a:cs typeface="+mn-ea"/>
              <a:sym typeface="+mn-lt"/>
            </a:endParaRPr>
          </a:p>
        </p:txBody>
      </p:sp>
      <p:sp>
        <p:nvSpPr>
          <p:cNvPr id="71" name="Freeform 13"/>
          <p:cNvSpPr>
            <a:spLocks noEditPoints="1"/>
          </p:cNvSpPr>
          <p:nvPr/>
        </p:nvSpPr>
        <p:spPr bwMode="auto">
          <a:xfrm>
            <a:off x="9830256" y="2282459"/>
            <a:ext cx="480053" cy="440223"/>
          </a:xfrm>
          <a:custGeom>
            <a:avLst/>
            <a:gdLst>
              <a:gd name="T0" fmla="*/ 53 w 110"/>
              <a:gd name="T1" fmla="*/ 85 h 101"/>
              <a:gd name="T2" fmla="*/ 18 w 110"/>
              <a:gd name="T3" fmla="*/ 74 h 101"/>
              <a:gd name="T4" fmla="*/ 18 w 110"/>
              <a:gd name="T5" fmla="*/ 2 h 101"/>
              <a:gd name="T6" fmla="*/ 53 w 110"/>
              <a:gd name="T7" fmla="*/ 12 h 101"/>
              <a:gd name="T8" fmla="*/ 53 w 110"/>
              <a:gd name="T9" fmla="*/ 85 h 101"/>
              <a:gd name="T10" fmla="*/ 49 w 110"/>
              <a:gd name="T11" fmla="*/ 99 h 101"/>
              <a:gd name="T12" fmla="*/ 5 w 110"/>
              <a:gd name="T13" fmla="*/ 96 h 101"/>
              <a:gd name="T14" fmla="*/ 0 w 110"/>
              <a:gd name="T15" fmla="*/ 96 h 101"/>
              <a:gd name="T16" fmla="*/ 0 w 110"/>
              <a:gd name="T17" fmla="*/ 14 h 101"/>
              <a:gd name="T18" fmla="*/ 5 w 110"/>
              <a:gd name="T19" fmla="*/ 14 h 101"/>
              <a:gd name="T20" fmla="*/ 5 w 110"/>
              <a:gd name="T21" fmla="*/ 87 h 101"/>
              <a:gd name="T22" fmla="*/ 49 w 110"/>
              <a:gd name="T23" fmla="*/ 94 h 101"/>
              <a:gd name="T24" fmla="*/ 49 w 110"/>
              <a:gd name="T25" fmla="*/ 92 h 101"/>
              <a:gd name="T26" fmla="*/ 14 w 110"/>
              <a:gd name="T27" fmla="*/ 83 h 101"/>
              <a:gd name="T28" fmla="*/ 10 w 110"/>
              <a:gd name="T29" fmla="*/ 83 h 101"/>
              <a:gd name="T30" fmla="*/ 10 w 110"/>
              <a:gd name="T31" fmla="*/ 10 h 101"/>
              <a:gd name="T32" fmla="*/ 14 w 110"/>
              <a:gd name="T33" fmla="*/ 10 h 101"/>
              <a:gd name="T34" fmla="*/ 14 w 110"/>
              <a:gd name="T35" fmla="*/ 78 h 101"/>
              <a:gd name="T36" fmla="*/ 52 w 110"/>
              <a:gd name="T37" fmla="*/ 90 h 101"/>
              <a:gd name="T38" fmla="*/ 58 w 110"/>
              <a:gd name="T39" fmla="*/ 90 h 101"/>
              <a:gd name="T40" fmla="*/ 96 w 110"/>
              <a:gd name="T41" fmla="*/ 78 h 101"/>
              <a:gd name="T42" fmla="*/ 96 w 110"/>
              <a:gd name="T43" fmla="*/ 10 h 101"/>
              <a:gd name="T44" fmla="*/ 100 w 110"/>
              <a:gd name="T45" fmla="*/ 10 h 101"/>
              <a:gd name="T46" fmla="*/ 100 w 110"/>
              <a:gd name="T47" fmla="*/ 83 h 101"/>
              <a:gd name="T48" fmla="*/ 96 w 110"/>
              <a:gd name="T49" fmla="*/ 83 h 101"/>
              <a:gd name="T50" fmla="*/ 61 w 110"/>
              <a:gd name="T51" fmla="*/ 92 h 101"/>
              <a:gd name="T52" fmla="*/ 61 w 110"/>
              <a:gd name="T53" fmla="*/ 94 h 101"/>
              <a:gd name="T54" fmla="*/ 105 w 110"/>
              <a:gd name="T55" fmla="*/ 87 h 101"/>
              <a:gd name="T56" fmla="*/ 105 w 110"/>
              <a:gd name="T57" fmla="*/ 14 h 101"/>
              <a:gd name="T58" fmla="*/ 110 w 110"/>
              <a:gd name="T59" fmla="*/ 14 h 101"/>
              <a:gd name="T60" fmla="*/ 110 w 110"/>
              <a:gd name="T61" fmla="*/ 96 h 101"/>
              <a:gd name="T62" fmla="*/ 105 w 110"/>
              <a:gd name="T63" fmla="*/ 96 h 101"/>
              <a:gd name="T64" fmla="*/ 61 w 110"/>
              <a:gd name="T65" fmla="*/ 99 h 101"/>
              <a:gd name="T66" fmla="*/ 49 w 110"/>
              <a:gd name="T67" fmla="*/ 99 h 101"/>
              <a:gd name="T68" fmla="*/ 57 w 110"/>
              <a:gd name="T69" fmla="*/ 85 h 101"/>
              <a:gd name="T70" fmla="*/ 93 w 110"/>
              <a:gd name="T71" fmla="*/ 74 h 101"/>
              <a:gd name="T72" fmla="*/ 93 w 110"/>
              <a:gd name="T73" fmla="*/ 2 h 101"/>
              <a:gd name="T74" fmla="*/ 57 w 110"/>
              <a:gd name="T75" fmla="*/ 12 h 101"/>
              <a:gd name="T76" fmla="*/ 57 w 110"/>
              <a:gd name="T77" fmla="*/ 85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0" h="101">
                <a:moveTo>
                  <a:pt x="53" y="85"/>
                </a:moveTo>
                <a:cubicBezTo>
                  <a:pt x="43" y="76"/>
                  <a:pt x="31" y="73"/>
                  <a:pt x="18" y="74"/>
                </a:cubicBezTo>
                <a:cubicBezTo>
                  <a:pt x="18" y="50"/>
                  <a:pt x="18" y="26"/>
                  <a:pt x="18" y="2"/>
                </a:cubicBezTo>
                <a:cubicBezTo>
                  <a:pt x="32" y="0"/>
                  <a:pt x="45" y="4"/>
                  <a:pt x="53" y="12"/>
                </a:cubicBezTo>
                <a:cubicBezTo>
                  <a:pt x="53" y="36"/>
                  <a:pt x="53" y="61"/>
                  <a:pt x="53" y="85"/>
                </a:cubicBezTo>
                <a:close/>
                <a:moveTo>
                  <a:pt x="49" y="99"/>
                </a:moveTo>
                <a:cubicBezTo>
                  <a:pt x="40" y="95"/>
                  <a:pt x="22" y="93"/>
                  <a:pt x="5" y="96"/>
                </a:cubicBezTo>
                <a:cubicBezTo>
                  <a:pt x="0" y="96"/>
                  <a:pt x="0" y="96"/>
                  <a:pt x="0" y="96"/>
                </a:cubicBezTo>
                <a:cubicBezTo>
                  <a:pt x="0" y="14"/>
                  <a:pt x="0" y="14"/>
                  <a:pt x="0" y="14"/>
                </a:cubicBezTo>
                <a:cubicBezTo>
                  <a:pt x="5" y="14"/>
                  <a:pt x="5" y="14"/>
                  <a:pt x="5" y="14"/>
                </a:cubicBezTo>
                <a:cubicBezTo>
                  <a:pt x="5" y="87"/>
                  <a:pt x="5" y="87"/>
                  <a:pt x="5" y="87"/>
                </a:cubicBezTo>
                <a:cubicBezTo>
                  <a:pt x="21" y="86"/>
                  <a:pt x="37" y="86"/>
                  <a:pt x="49" y="94"/>
                </a:cubicBezTo>
                <a:cubicBezTo>
                  <a:pt x="49" y="94"/>
                  <a:pt x="49" y="93"/>
                  <a:pt x="49" y="92"/>
                </a:cubicBezTo>
                <a:cubicBezTo>
                  <a:pt x="41" y="86"/>
                  <a:pt x="32" y="83"/>
                  <a:pt x="14" y="83"/>
                </a:cubicBezTo>
                <a:cubicBezTo>
                  <a:pt x="10" y="83"/>
                  <a:pt x="10" y="83"/>
                  <a:pt x="10" y="83"/>
                </a:cubicBezTo>
                <a:cubicBezTo>
                  <a:pt x="10" y="10"/>
                  <a:pt x="10" y="10"/>
                  <a:pt x="10" y="10"/>
                </a:cubicBezTo>
                <a:cubicBezTo>
                  <a:pt x="14" y="10"/>
                  <a:pt x="14" y="10"/>
                  <a:pt x="14" y="10"/>
                </a:cubicBezTo>
                <a:cubicBezTo>
                  <a:pt x="14" y="78"/>
                  <a:pt x="14" y="78"/>
                  <a:pt x="14" y="78"/>
                </a:cubicBezTo>
                <a:cubicBezTo>
                  <a:pt x="30" y="76"/>
                  <a:pt x="45" y="81"/>
                  <a:pt x="52" y="90"/>
                </a:cubicBezTo>
                <a:cubicBezTo>
                  <a:pt x="54" y="89"/>
                  <a:pt x="56" y="89"/>
                  <a:pt x="58" y="90"/>
                </a:cubicBezTo>
                <a:cubicBezTo>
                  <a:pt x="65" y="81"/>
                  <a:pt x="80" y="76"/>
                  <a:pt x="96" y="78"/>
                </a:cubicBezTo>
                <a:cubicBezTo>
                  <a:pt x="96" y="10"/>
                  <a:pt x="96" y="10"/>
                  <a:pt x="96" y="10"/>
                </a:cubicBezTo>
                <a:cubicBezTo>
                  <a:pt x="100" y="10"/>
                  <a:pt x="100" y="10"/>
                  <a:pt x="100" y="10"/>
                </a:cubicBezTo>
                <a:cubicBezTo>
                  <a:pt x="100" y="83"/>
                  <a:pt x="100" y="83"/>
                  <a:pt x="100" y="83"/>
                </a:cubicBezTo>
                <a:cubicBezTo>
                  <a:pt x="96" y="83"/>
                  <a:pt x="96" y="83"/>
                  <a:pt x="96" y="83"/>
                </a:cubicBezTo>
                <a:cubicBezTo>
                  <a:pt x="78" y="83"/>
                  <a:pt x="69" y="86"/>
                  <a:pt x="61" y="92"/>
                </a:cubicBezTo>
                <a:cubicBezTo>
                  <a:pt x="61" y="93"/>
                  <a:pt x="61" y="94"/>
                  <a:pt x="61" y="94"/>
                </a:cubicBezTo>
                <a:cubicBezTo>
                  <a:pt x="74" y="86"/>
                  <a:pt x="89" y="86"/>
                  <a:pt x="105" y="87"/>
                </a:cubicBezTo>
                <a:cubicBezTo>
                  <a:pt x="105" y="14"/>
                  <a:pt x="105" y="14"/>
                  <a:pt x="105" y="14"/>
                </a:cubicBezTo>
                <a:cubicBezTo>
                  <a:pt x="110" y="14"/>
                  <a:pt x="110" y="14"/>
                  <a:pt x="110" y="14"/>
                </a:cubicBezTo>
                <a:cubicBezTo>
                  <a:pt x="110" y="96"/>
                  <a:pt x="110" y="96"/>
                  <a:pt x="110" y="96"/>
                </a:cubicBezTo>
                <a:cubicBezTo>
                  <a:pt x="105" y="96"/>
                  <a:pt x="105" y="96"/>
                  <a:pt x="105" y="96"/>
                </a:cubicBezTo>
                <a:cubicBezTo>
                  <a:pt x="89" y="93"/>
                  <a:pt x="70" y="95"/>
                  <a:pt x="61" y="99"/>
                </a:cubicBezTo>
                <a:cubicBezTo>
                  <a:pt x="61" y="101"/>
                  <a:pt x="49" y="101"/>
                  <a:pt x="49" y="99"/>
                </a:cubicBezTo>
                <a:close/>
                <a:moveTo>
                  <a:pt x="57" y="85"/>
                </a:moveTo>
                <a:cubicBezTo>
                  <a:pt x="67" y="76"/>
                  <a:pt x="79" y="73"/>
                  <a:pt x="93" y="74"/>
                </a:cubicBezTo>
                <a:cubicBezTo>
                  <a:pt x="93" y="50"/>
                  <a:pt x="93" y="26"/>
                  <a:pt x="93" y="2"/>
                </a:cubicBezTo>
                <a:cubicBezTo>
                  <a:pt x="78" y="0"/>
                  <a:pt x="66" y="4"/>
                  <a:pt x="57" y="12"/>
                </a:cubicBezTo>
                <a:cubicBezTo>
                  <a:pt x="57" y="36"/>
                  <a:pt x="57" y="61"/>
                  <a:pt x="57" y="85"/>
                </a:cubicBezTo>
                <a:close/>
              </a:path>
            </a:pathLst>
          </a:custGeom>
          <a:solidFill>
            <a:schemeClr val="bg1"/>
          </a:solidFill>
          <a:ln>
            <a:noFill/>
          </a:ln>
        </p:spPr>
        <p:txBody>
          <a:bodyPr vert="horz" wrap="square" lIns="121920" tIns="60960" rIns="121920" bIns="60960" numCol="1" anchor="t" anchorCtr="0" compatLnSpc="1"/>
          <a:lstStyle/>
          <a:p>
            <a:pPr defTabSz="1219200">
              <a:defRPr/>
            </a:pPr>
            <a:endParaRPr lang="zh-CN" altLang="en-US" sz="2400">
              <a:solidFill>
                <a:srgbClr val="25282B"/>
              </a:solidFill>
              <a:cs typeface="+mn-ea"/>
              <a:sym typeface="+mn-lt"/>
            </a:endParaRPr>
          </a:p>
        </p:txBody>
      </p:sp>
      <p:sp>
        <p:nvSpPr>
          <p:cNvPr id="72" name="Freeform 53"/>
          <p:cNvSpPr>
            <a:spLocks noEditPoints="1"/>
          </p:cNvSpPr>
          <p:nvPr/>
        </p:nvSpPr>
        <p:spPr bwMode="auto">
          <a:xfrm>
            <a:off x="7261159" y="2295690"/>
            <a:ext cx="471367" cy="443013"/>
          </a:xfrm>
          <a:custGeom>
            <a:avLst/>
            <a:gdLst>
              <a:gd name="T0" fmla="*/ 38 w 128"/>
              <a:gd name="T1" fmla="*/ 99 h 120"/>
              <a:gd name="T2" fmla="*/ 55 w 128"/>
              <a:gd name="T3" fmla="*/ 99 h 120"/>
              <a:gd name="T4" fmla="*/ 55 w 128"/>
              <a:gd name="T5" fmla="*/ 103 h 120"/>
              <a:gd name="T6" fmla="*/ 38 w 128"/>
              <a:gd name="T7" fmla="*/ 103 h 120"/>
              <a:gd name="T8" fmla="*/ 38 w 128"/>
              <a:gd name="T9" fmla="*/ 99 h 120"/>
              <a:gd name="T10" fmla="*/ 88 w 128"/>
              <a:gd name="T11" fmla="*/ 98 h 120"/>
              <a:gd name="T12" fmla="*/ 60 w 128"/>
              <a:gd name="T13" fmla="*/ 103 h 120"/>
              <a:gd name="T14" fmla="*/ 65 w 128"/>
              <a:gd name="T15" fmla="*/ 76 h 120"/>
              <a:gd name="T16" fmla="*/ 105 w 128"/>
              <a:gd name="T17" fmla="*/ 35 h 120"/>
              <a:gd name="T18" fmla="*/ 128 w 128"/>
              <a:gd name="T19" fmla="*/ 57 h 120"/>
              <a:gd name="T20" fmla="*/ 88 w 128"/>
              <a:gd name="T21" fmla="*/ 98 h 120"/>
              <a:gd name="T22" fmla="*/ 83 w 128"/>
              <a:gd name="T23" fmla="*/ 87 h 120"/>
              <a:gd name="T24" fmla="*/ 117 w 128"/>
              <a:gd name="T25" fmla="*/ 52 h 120"/>
              <a:gd name="T26" fmla="*/ 114 w 128"/>
              <a:gd name="T27" fmla="*/ 49 h 120"/>
              <a:gd name="T28" fmla="*/ 80 w 128"/>
              <a:gd name="T29" fmla="*/ 84 h 120"/>
              <a:gd name="T30" fmla="*/ 83 w 128"/>
              <a:gd name="T31" fmla="*/ 87 h 120"/>
              <a:gd name="T32" fmla="*/ 85 w 128"/>
              <a:gd name="T33" fmla="*/ 95 h 120"/>
              <a:gd name="T34" fmla="*/ 73 w 128"/>
              <a:gd name="T35" fmla="*/ 97 h 120"/>
              <a:gd name="T36" fmla="*/ 66 w 128"/>
              <a:gd name="T37" fmla="*/ 90 h 120"/>
              <a:gd name="T38" fmla="*/ 68 w 128"/>
              <a:gd name="T39" fmla="*/ 78 h 120"/>
              <a:gd name="T40" fmla="*/ 85 w 128"/>
              <a:gd name="T41" fmla="*/ 95 h 120"/>
              <a:gd name="T42" fmla="*/ 74 w 128"/>
              <a:gd name="T43" fmla="*/ 78 h 120"/>
              <a:gd name="T44" fmla="*/ 108 w 128"/>
              <a:gd name="T45" fmla="*/ 43 h 120"/>
              <a:gd name="T46" fmla="*/ 106 w 128"/>
              <a:gd name="T47" fmla="*/ 40 h 120"/>
              <a:gd name="T48" fmla="*/ 71 w 128"/>
              <a:gd name="T49" fmla="*/ 76 h 120"/>
              <a:gd name="T50" fmla="*/ 74 w 128"/>
              <a:gd name="T51" fmla="*/ 78 h 120"/>
              <a:gd name="T52" fmla="*/ 3 w 128"/>
              <a:gd name="T53" fmla="*/ 120 h 120"/>
              <a:gd name="T54" fmla="*/ 92 w 128"/>
              <a:gd name="T55" fmla="*/ 120 h 120"/>
              <a:gd name="T56" fmla="*/ 96 w 128"/>
              <a:gd name="T57" fmla="*/ 120 h 120"/>
              <a:gd name="T58" fmla="*/ 96 w 128"/>
              <a:gd name="T59" fmla="*/ 117 h 120"/>
              <a:gd name="T60" fmla="*/ 96 w 128"/>
              <a:gd name="T61" fmla="*/ 96 h 120"/>
              <a:gd name="T62" fmla="*/ 89 w 128"/>
              <a:gd name="T63" fmla="*/ 103 h 120"/>
              <a:gd name="T64" fmla="*/ 89 w 128"/>
              <a:gd name="T65" fmla="*/ 114 h 120"/>
              <a:gd name="T66" fmla="*/ 7 w 128"/>
              <a:gd name="T67" fmla="*/ 114 h 120"/>
              <a:gd name="T68" fmla="*/ 7 w 128"/>
              <a:gd name="T69" fmla="*/ 49 h 120"/>
              <a:gd name="T70" fmla="*/ 45 w 128"/>
              <a:gd name="T71" fmla="*/ 49 h 120"/>
              <a:gd name="T72" fmla="*/ 47 w 128"/>
              <a:gd name="T73" fmla="*/ 46 h 120"/>
              <a:gd name="T74" fmla="*/ 47 w 128"/>
              <a:gd name="T75" fmla="*/ 7 h 120"/>
              <a:gd name="T76" fmla="*/ 89 w 128"/>
              <a:gd name="T77" fmla="*/ 7 h 120"/>
              <a:gd name="T78" fmla="*/ 89 w 128"/>
              <a:gd name="T79" fmla="*/ 44 h 120"/>
              <a:gd name="T80" fmla="*/ 96 w 128"/>
              <a:gd name="T81" fmla="*/ 38 h 120"/>
              <a:gd name="T82" fmla="*/ 96 w 128"/>
              <a:gd name="T83" fmla="*/ 4 h 120"/>
              <a:gd name="T84" fmla="*/ 96 w 128"/>
              <a:gd name="T85" fmla="*/ 0 h 120"/>
              <a:gd name="T86" fmla="*/ 92 w 128"/>
              <a:gd name="T87" fmla="*/ 0 h 120"/>
              <a:gd name="T88" fmla="*/ 42 w 128"/>
              <a:gd name="T89" fmla="*/ 0 h 120"/>
              <a:gd name="T90" fmla="*/ 0 w 128"/>
              <a:gd name="T91" fmla="*/ 43 h 120"/>
              <a:gd name="T92" fmla="*/ 0 w 128"/>
              <a:gd name="T93" fmla="*/ 117 h 120"/>
              <a:gd name="T94" fmla="*/ 0 w 128"/>
              <a:gd name="T95" fmla="*/ 120 h 120"/>
              <a:gd name="T96" fmla="*/ 3 w 128"/>
              <a:gd name="T97"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120">
                <a:moveTo>
                  <a:pt x="38" y="99"/>
                </a:moveTo>
                <a:cubicBezTo>
                  <a:pt x="55" y="99"/>
                  <a:pt x="55" y="99"/>
                  <a:pt x="55" y="99"/>
                </a:cubicBezTo>
                <a:cubicBezTo>
                  <a:pt x="55" y="103"/>
                  <a:pt x="55" y="103"/>
                  <a:pt x="55" y="103"/>
                </a:cubicBezTo>
                <a:cubicBezTo>
                  <a:pt x="38" y="103"/>
                  <a:pt x="38" y="103"/>
                  <a:pt x="38" y="103"/>
                </a:cubicBezTo>
                <a:cubicBezTo>
                  <a:pt x="38" y="99"/>
                  <a:pt x="38" y="99"/>
                  <a:pt x="38" y="99"/>
                </a:cubicBezTo>
                <a:close/>
                <a:moveTo>
                  <a:pt x="88" y="98"/>
                </a:moveTo>
                <a:cubicBezTo>
                  <a:pt x="60" y="103"/>
                  <a:pt x="60" y="103"/>
                  <a:pt x="60" y="103"/>
                </a:cubicBezTo>
                <a:cubicBezTo>
                  <a:pt x="65" y="76"/>
                  <a:pt x="65" y="76"/>
                  <a:pt x="65" y="76"/>
                </a:cubicBezTo>
                <a:cubicBezTo>
                  <a:pt x="105" y="35"/>
                  <a:pt x="105" y="35"/>
                  <a:pt x="105" y="35"/>
                </a:cubicBezTo>
                <a:cubicBezTo>
                  <a:pt x="128" y="57"/>
                  <a:pt x="128" y="57"/>
                  <a:pt x="128" y="57"/>
                </a:cubicBezTo>
                <a:cubicBezTo>
                  <a:pt x="88" y="98"/>
                  <a:pt x="88" y="98"/>
                  <a:pt x="88" y="98"/>
                </a:cubicBezTo>
                <a:close/>
                <a:moveTo>
                  <a:pt x="83" y="87"/>
                </a:moveTo>
                <a:cubicBezTo>
                  <a:pt x="117" y="52"/>
                  <a:pt x="117" y="52"/>
                  <a:pt x="117" y="52"/>
                </a:cubicBezTo>
                <a:cubicBezTo>
                  <a:pt x="114" y="49"/>
                  <a:pt x="114" y="49"/>
                  <a:pt x="114" y="49"/>
                </a:cubicBezTo>
                <a:cubicBezTo>
                  <a:pt x="80" y="84"/>
                  <a:pt x="80" y="84"/>
                  <a:pt x="80" y="84"/>
                </a:cubicBezTo>
                <a:cubicBezTo>
                  <a:pt x="83" y="87"/>
                  <a:pt x="83" y="87"/>
                  <a:pt x="83" y="87"/>
                </a:cubicBezTo>
                <a:close/>
                <a:moveTo>
                  <a:pt x="85" y="95"/>
                </a:moveTo>
                <a:cubicBezTo>
                  <a:pt x="73" y="97"/>
                  <a:pt x="73" y="97"/>
                  <a:pt x="73" y="97"/>
                </a:cubicBezTo>
                <a:cubicBezTo>
                  <a:pt x="66" y="90"/>
                  <a:pt x="66" y="90"/>
                  <a:pt x="66" y="90"/>
                </a:cubicBezTo>
                <a:cubicBezTo>
                  <a:pt x="68" y="78"/>
                  <a:pt x="68" y="78"/>
                  <a:pt x="68" y="78"/>
                </a:cubicBezTo>
                <a:cubicBezTo>
                  <a:pt x="85" y="95"/>
                  <a:pt x="85" y="95"/>
                  <a:pt x="85" y="95"/>
                </a:cubicBezTo>
                <a:close/>
                <a:moveTo>
                  <a:pt x="74" y="78"/>
                </a:moveTo>
                <a:cubicBezTo>
                  <a:pt x="108" y="43"/>
                  <a:pt x="108" y="43"/>
                  <a:pt x="108" y="43"/>
                </a:cubicBezTo>
                <a:cubicBezTo>
                  <a:pt x="106" y="40"/>
                  <a:pt x="106" y="40"/>
                  <a:pt x="106" y="40"/>
                </a:cubicBezTo>
                <a:cubicBezTo>
                  <a:pt x="71" y="76"/>
                  <a:pt x="71" y="76"/>
                  <a:pt x="71" y="76"/>
                </a:cubicBezTo>
                <a:cubicBezTo>
                  <a:pt x="74" y="78"/>
                  <a:pt x="74" y="78"/>
                  <a:pt x="74" y="78"/>
                </a:cubicBezTo>
                <a:close/>
                <a:moveTo>
                  <a:pt x="3" y="120"/>
                </a:moveTo>
                <a:cubicBezTo>
                  <a:pt x="92" y="120"/>
                  <a:pt x="92" y="120"/>
                  <a:pt x="92" y="120"/>
                </a:cubicBezTo>
                <a:cubicBezTo>
                  <a:pt x="96" y="120"/>
                  <a:pt x="96" y="120"/>
                  <a:pt x="96" y="120"/>
                </a:cubicBezTo>
                <a:cubicBezTo>
                  <a:pt x="96" y="117"/>
                  <a:pt x="96" y="117"/>
                  <a:pt x="96" y="117"/>
                </a:cubicBezTo>
                <a:cubicBezTo>
                  <a:pt x="96" y="96"/>
                  <a:pt x="96" y="96"/>
                  <a:pt x="96" y="96"/>
                </a:cubicBezTo>
                <a:cubicBezTo>
                  <a:pt x="89" y="103"/>
                  <a:pt x="89" y="103"/>
                  <a:pt x="89" y="103"/>
                </a:cubicBezTo>
                <a:cubicBezTo>
                  <a:pt x="89" y="114"/>
                  <a:pt x="89" y="114"/>
                  <a:pt x="89" y="114"/>
                </a:cubicBezTo>
                <a:cubicBezTo>
                  <a:pt x="7" y="114"/>
                  <a:pt x="7" y="114"/>
                  <a:pt x="7" y="114"/>
                </a:cubicBezTo>
                <a:cubicBezTo>
                  <a:pt x="7" y="49"/>
                  <a:pt x="7" y="49"/>
                  <a:pt x="7" y="49"/>
                </a:cubicBezTo>
                <a:cubicBezTo>
                  <a:pt x="19" y="49"/>
                  <a:pt x="32" y="49"/>
                  <a:pt x="45" y="49"/>
                </a:cubicBezTo>
                <a:cubicBezTo>
                  <a:pt x="46" y="49"/>
                  <a:pt x="47" y="48"/>
                  <a:pt x="47" y="46"/>
                </a:cubicBezTo>
                <a:cubicBezTo>
                  <a:pt x="47" y="33"/>
                  <a:pt x="47" y="20"/>
                  <a:pt x="47" y="7"/>
                </a:cubicBezTo>
                <a:cubicBezTo>
                  <a:pt x="89" y="7"/>
                  <a:pt x="89" y="7"/>
                  <a:pt x="89" y="7"/>
                </a:cubicBezTo>
                <a:cubicBezTo>
                  <a:pt x="89" y="44"/>
                  <a:pt x="89" y="44"/>
                  <a:pt x="89" y="44"/>
                </a:cubicBezTo>
                <a:cubicBezTo>
                  <a:pt x="96" y="38"/>
                  <a:pt x="96" y="38"/>
                  <a:pt x="96" y="38"/>
                </a:cubicBezTo>
                <a:cubicBezTo>
                  <a:pt x="96" y="4"/>
                  <a:pt x="96" y="4"/>
                  <a:pt x="96" y="4"/>
                </a:cubicBezTo>
                <a:cubicBezTo>
                  <a:pt x="96" y="0"/>
                  <a:pt x="96" y="0"/>
                  <a:pt x="96" y="0"/>
                </a:cubicBezTo>
                <a:cubicBezTo>
                  <a:pt x="92" y="0"/>
                  <a:pt x="92" y="0"/>
                  <a:pt x="92" y="0"/>
                </a:cubicBezTo>
                <a:cubicBezTo>
                  <a:pt x="42" y="0"/>
                  <a:pt x="42" y="0"/>
                  <a:pt x="42" y="0"/>
                </a:cubicBezTo>
                <a:cubicBezTo>
                  <a:pt x="0" y="43"/>
                  <a:pt x="0" y="43"/>
                  <a:pt x="0" y="43"/>
                </a:cubicBezTo>
                <a:cubicBezTo>
                  <a:pt x="0" y="117"/>
                  <a:pt x="0" y="117"/>
                  <a:pt x="0" y="117"/>
                </a:cubicBezTo>
                <a:cubicBezTo>
                  <a:pt x="0" y="120"/>
                  <a:pt x="0" y="120"/>
                  <a:pt x="0" y="120"/>
                </a:cubicBezTo>
                <a:cubicBezTo>
                  <a:pt x="3" y="120"/>
                  <a:pt x="3" y="120"/>
                  <a:pt x="3" y="120"/>
                </a:cubicBezTo>
                <a:close/>
              </a:path>
            </a:pathLst>
          </a:custGeom>
          <a:solidFill>
            <a:schemeClr val="bg1"/>
          </a:solidFill>
          <a:ln>
            <a:noFill/>
          </a:ln>
        </p:spPr>
        <p:txBody>
          <a:bodyPr vert="horz" wrap="square" lIns="121920" tIns="60960" rIns="121920" bIns="60960" numCol="1" anchor="t" anchorCtr="0" compatLnSpc="1"/>
          <a:lstStyle/>
          <a:p>
            <a:pPr defTabSz="1219200">
              <a:defRPr/>
            </a:pPr>
            <a:endParaRPr lang="zh-CN" altLang="en-US" sz="2400">
              <a:solidFill>
                <a:srgbClr val="25282B"/>
              </a:solidFill>
              <a:cs typeface="+mn-ea"/>
              <a:sym typeface="+mn-lt"/>
            </a:endParaRPr>
          </a:p>
        </p:txBody>
      </p:sp>
      <p:sp>
        <p:nvSpPr>
          <p:cNvPr id="47" name="TextBox 76"/>
          <p:cNvSpPr txBox="1"/>
          <p:nvPr/>
        </p:nvSpPr>
        <p:spPr>
          <a:xfrm>
            <a:off x="1358900" y="3678555"/>
            <a:ext cx="2103755" cy="1076325"/>
          </a:xfrm>
          <a:prstGeom prst="rect">
            <a:avLst/>
          </a:prstGeom>
          <a:noFill/>
        </p:spPr>
        <p:txBody>
          <a:bodyPr wrap="square" rtlCol="0">
            <a:spAutoFit/>
          </a:bodyPr>
          <a:lstStyle/>
          <a:p>
            <a:pPr algn="l" fontAlgn="auto">
              <a:lnSpc>
                <a:spcPct val="150000"/>
              </a:lnSpc>
            </a:pPr>
            <a:r>
              <a:rPr lang="zh-CN" sz="1600">
                <a:latin typeface="Arial" panose="020B0604020202020204" pitchFamily="34" charset="0"/>
                <a:ea typeface="宋体" panose="02010600030101010101" pitchFamily="2" charset="-122"/>
                <a:sym typeface="+mn-ea"/>
              </a:rPr>
              <a:t>从具体工程案例选题，具体问题具体讨论。</a:t>
            </a:r>
            <a:endParaRPr lang="en-US" altLang="zh-CN" sz="1600" dirty="0">
              <a:solidFill>
                <a:schemeClr val="tx1">
                  <a:lumMod val="50000"/>
                </a:schemeClr>
              </a:solidFill>
              <a:cs typeface="+mn-ea"/>
              <a:sym typeface="+mn-lt"/>
            </a:endParaRPr>
          </a:p>
          <a:p>
            <a:pPr algn="l"/>
            <a:endParaRPr lang="zh-CN" altLang="en-US" sz="1600" b="1" dirty="0">
              <a:solidFill>
                <a:schemeClr val="tx1">
                  <a:lumMod val="50000"/>
                </a:schemeClr>
              </a:solidFill>
              <a:cs typeface="+mn-ea"/>
              <a:sym typeface="+mn-lt"/>
            </a:endParaRPr>
          </a:p>
        </p:txBody>
      </p:sp>
      <p:grpSp>
        <p:nvGrpSpPr>
          <p:cNvPr id="37" name="组合 36"/>
          <p:cNvGrpSpPr/>
          <p:nvPr/>
        </p:nvGrpSpPr>
        <p:grpSpPr>
          <a:xfrm rot="20932037" flipH="1">
            <a:off x="10437887" y="5321909"/>
            <a:ext cx="1804027" cy="1603342"/>
            <a:chOff x="176073" y="436443"/>
            <a:chExt cx="3814267" cy="3954252"/>
          </a:xfrm>
        </p:grpSpPr>
        <p:sp>
          <p:nvSpPr>
            <p:cNvPr id="39" name="等腰三角形 38"/>
            <p:cNvSpPr/>
            <p:nvPr/>
          </p:nvSpPr>
          <p:spPr>
            <a:xfrm rot="4706719">
              <a:off x="779420" y="328112"/>
              <a:ext cx="3102590" cy="331925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8" name="等腰三角形 47"/>
            <p:cNvSpPr/>
            <p:nvPr/>
          </p:nvSpPr>
          <p:spPr>
            <a:xfrm rot="4706719">
              <a:off x="1566438" y="3122874"/>
              <a:ext cx="1321558" cy="121408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9" name="等腰三角形 48"/>
            <p:cNvSpPr/>
            <p:nvPr/>
          </p:nvSpPr>
          <p:spPr>
            <a:xfrm rot="4706719">
              <a:off x="35615" y="1079874"/>
              <a:ext cx="1924335" cy="1643419"/>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50" name="组合 49"/>
          <p:cNvGrpSpPr/>
          <p:nvPr/>
        </p:nvGrpSpPr>
        <p:grpSpPr>
          <a:xfrm rot="667963">
            <a:off x="108807" y="165330"/>
            <a:ext cx="1804027" cy="1603342"/>
            <a:chOff x="176073" y="436443"/>
            <a:chExt cx="3814267" cy="3954252"/>
          </a:xfrm>
        </p:grpSpPr>
        <p:sp>
          <p:nvSpPr>
            <p:cNvPr id="51" name="等腰三角形 50"/>
            <p:cNvSpPr/>
            <p:nvPr/>
          </p:nvSpPr>
          <p:spPr>
            <a:xfrm rot="4706719">
              <a:off x="779420" y="328112"/>
              <a:ext cx="3102590" cy="3319251"/>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2" name="等腰三角形 51"/>
            <p:cNvSpPr/>
            <p:nvPr/>
          </p:nvSpPr>
          <p:spPr>
            <a:xfrm rot="4706719">
              <a:off x="1566438" y="3122874"/>
              <a:ext cx="1321558" cy="1214084"/>
            </a:xfrm>
            <a:prstGeom prst="triangl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3" name="等腰三角形 52"/>
            <p:cNvSpPr/>
            <p:nvPr/>
          </p:nvSpPr>
          <p:spPr>
            <a:xfrm rot="4706719">
              <a:off x="35615" y="1079874"/>
              <a:ext cx="1924335" cy="1643419"/>
            </a:xfrm>
            <a:prstGeom prst="triangle">
              <a:avLst/>
            </a:prstGeom>
            <a:noFill/>
            <a:ln>
              <a:solidFill>
                <a:srgbClr val="DD7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4" name="TextBox 8"/>
          <p:cNvSpPr txBox="1"/>
          <p:nvPr/>
        </p:nvSpPr>
        <p:spPr>
          <a:xfrm>
            <a:off x="3735705" y="574040"/>
            <a:ext cx="4720590" cy="492125"/>
          </a:xfrm>
          <a:prstGeom prst="rect">
            <a:avLst/>
          </a:prstGeom>
          <a:noFill/>
        </p:spPr>
        <p:txBody>
          <a:bodyPr wrap="square" lIns="0" tIns="0" rIns="0" bIns="0" rtlCol="0" anchor="ctr">
            <a:spAutoFit/>
          </a:bodyPr>
          <a:lstStyle/>
          <a:p>
            <a:pPr algn="ctr"/>
            <a:r>
              <a:rPr lang="zh-CN" altLang="en-US" sz="3200" spc="600" dirty="0">
                <a:solidFill>
                  <a:schemeClr val="tx1">
                    <a:lumMod val="75000"/>
                    <a:lumOff val="25000"/>
                  </a:schemeClr>
                </a:solidFill>
                <a:cs typeface="+mn-ea"/>
                <a:sym typeface="+mn-lt"/>
              </a:rPr>
              <a:t>四、选题（选题原则）</a:t>
            </a:r>
          </a:p>
        </p:txBody>
      </p:sp>
      <p:sp>
        <p:nvSpPr>
          <p:cNvPr id="2" name="TextBox 76"/>
          <p:cNvSpPr txBox="1"/>
          <p:nvPr/>
        </p:nvSpPr>
        <p:spPr>
          <a:xfrm>
            <a:off x="3923030" y="3678555"/>
            <a:ext cx="2061210" cy="1076325"/>
          </a:xfrm>
          <a:prstGeom prst="rect">
            <a:avLst/>
          </a:prstGeom>
          <a:noFill/>
        </p:spPr>
        <p:txBody>
          <a:bodyPr wrap="square" rtlCol="0">
            <a:spAutoFit/>
          </a:bodyPr>
          <a:lstStyle/>
          <a:p>
            <a:pPr algn="l">
              <a:lnSpc>
                <a:spcPct val="150000"/>
              </a:lnSpc>
              <a:buClrTx/>
              <a:buSzTx/>
              <a:buFontTx/>
            </a:pPr>
            <a:r>
              <a:rPr lang="zh-CN" sz="1600">
                <a:latin typeface="Arial" panose="020B0604020202020204" pitchFamily="34" charset="0"/>
                <a:ea typeface="宋体" panose="02010600030101010101" pitchFamily="2" charset="-122"/>
                <a:sym typeface="+mn-ea"/>
              </a:rPr>
              <a:t>根据自己的工作经历和经验选题，建议围绕技术问题进行选题。</a:t>
            </a:r>
            <a:endParaRPr lang="zh-CN" sz="1600">
              <a:latin typeface="Arial" panose="020B0604020202020204" pitchFamily="34" charset="0"/>
              <a:ea typeface="宋体" panose="02010600030101010101" pitchFamily="2" charset="-122"/>
              <a:sym typeface="+mn-lt"/>
            </a:endParaRPr>
          </a:p>
          <a:p>
            <a:pPr algn="l"/>
            <a:endParaRPr lang="zh-CN" altLang="en-US" sz="1600" b="1" dirty="0">
              <a:solidFill>
                <a:schemeClr val="tx1">
                  <a:lumMod val="50000"/>
                </a:schemeClr>
              </a:solidFill>
              <a:cs typeface="+mn-ea"/>
              <a:sym typeface="+mn-lt"/>
            </a:endParaRPr>
          </a:p>
        </p:txBody>
      </p:sp>
      <p:sp>
        <p:nvSpPr>
          <p:cNvPr id="3" name="TextBox 76"/>
          <p:cNvSpPr txBox="1"/>
          <p:nvPr/>
        </p:nvSpPr>
        <p:spPr>
          <a:xfrm>
            <a:off x="6434455" y="3678555"/>
            <a:ext cx="2100580" cy="829945"/>
          </a:xfrm>
          <a:prstGeom prst="rect">
            <a:avLst/>
          </a:prstGeom>
          <a:noFill/>
        </p:spPr>
        <p:txBody>
          <a:bodyPr wrap="square" rtlCol="0">
            <a:spAutoFit/>
          </a:bodyPr>
          <a:lstStyle/>
          <a:p>
            <a:pPr algn="l">
              <a:lnSpc>
                <a:spcPct val="150000"/>
              </a:lnSpc>
              <a:buClrTx/>
              <a:buSzTx/>
              <a:buFontTx/>
            </a:pPr>
            <a:r>
              <a:rPr lang="zh-CN" sz="1600">
                <a:latin typeface="Arial" panose="020B0604020202020204" pitchFamily="34" charset="0"/>
                <a:ea typeface="宋体" panose="02010600030101010101" pitchFamily="2" charset="-122"/>
                <a:sym typeface="+mn-ea"/>
              </a:rPr>
              <a:t>根据自己的知识优势和专长选题。</a:t>
            </a:r>
            <a:endParaRPr lang="zh-CN" sz="1600">
              <a:latin typeface="Arial" panose="020B0604020202020204" pitchFamily="34" charset="0"/>
              <a:ea typeface="宋体" panose="02010600030101010101" pitchFamily="2" charset="-122"/>
              <a:sym typeface="+mn-lt"/>
            </a:endParaRPr>
          </a:p>
          <a:p>
            <a:pPr algn="l"/>
            <a:endParaRPr lang="zh-CN" altLang="en-US" sz="1600" b="1" dirty="0">
              <a:solidFill>
                <a:schemeClr val="tx1">
                  <a:lumMod val="50000"/>
                </a:schemeClr>
              </a:solidFill>
              <a:cs typeface="+mn-ea"/>
              <a:sym typeface="+mn-lt"/>
            </a:endParaRPr>
          </a:p>
        </p:txBody>
      </p:sp>
      <p:sp>
        <p:nvSpPr>
          <p:cNvPr id="4" name="TextBox 76"/>
          <p:cNvSpPr txBox="1"/>
          <p:nvPr/>
        </p:nvSpPr>
        <p:spPr>
          <a:xfrm>
            <a:off x="9019540" y="3678555"/>
            <a:ext cx="2018030" cy="1322070"/>
          </a:xfrm>
          <a:prstGeom prst="rect">
            <a:avLst/>
          </a:prstGeom>
          <a:noFill/>
        </p:spPr>
        <p:txBody>
          <a:bodyPr wrap="square" rtlCol="0">
            <a:spAutoFit/>
          </a:bodyPr>
          <a:lstStyle/>
          <a:p>
            <a:pPr algn="l">
              <a:lnSpc>
                <a:spcPct val="150000"/>
              </a:lnSpc>
              <a:buClrTx/>
              <a:buSzTx/>
              <a:buFontTx/>
            </a:pPr>
            <a:r>
              <a:rPr lang="zh-CN" sz="1600">
                <a:latin typeface="Arial" panose="020B0604020202020204" pitchFamily="34" charset="0"/>
                <a:ea typeface="宋体" panose="02010600030101010101" pitchFamily="2" charset="-122"/>
                <a:sym typeface="+mn-ea"/>
              </a:rPr>
              <a:t>根据自己所掌握的文献材料选题。基本材料：图纸，设计文件、施工文件等。</a:t>
            </a:r>
            <a:endParaRPr lang="zh-CN" sz="1600">
              <a:latin typeface="Arial" panose="020B0604020202020204" pitchFamily="34" charset="0"/>
              <a:ea typeface="宋体" panose="02010600030101010101" pitchFamily="2" charset="-122"/>
              <a:sym typeface="+mn-lt"/>
            </a:endParaRPr>
          </a:p>
          <a:p>
            <a:pPr algn="l"/>
            <a:endParaRPr lang="zh-CN" altLang="en-US" sz="1600" b="1" dirty="0">
              <a:solidFill>
                <a:schemeClr val="tx1">
                  <a:lumMod val="50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8"/>
          <p:cNvSpPr/>
          <p:nvPr/>
        </p:nvSpPr>
        <p:spPr>
          <a:xfrm>
            <a:off x="1139825" y="2292350"/>
            <a:ext cx="1963420" cy="2679065"/>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28" name="Trapezoid 10@|1FFC:3506772|FBC:16777215|LFC:16777215|LBC:16777215"/>
          <p:cNvSpPr/>
          <p:nvPr/>
        </p:nvSpPr>
        <p:spPr>
          <a:xfrm>
            <a:off x="1522730" y="208597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29" name="Pentagon 9@|1FFC:4308095|FBC:16777215|LFC:16777215|LBC:16777215"/>
          <p:cNvSpPr/>
          <p:nvPr/>
        </p:nvSpPr>
        <p:spPr>
          <a:xfrm rot="5400000">
            <a:off x="1751330" y="1995170"/>
            <a:ext cx="795655" cy="974725"/>
          </a:xfrm>
          <a:prstGeom prst="homePlate">
            <a:avLst>
              <a:gd name="adj" fmla="val 31720"/>
            </a:avLst>
          </a:prstGeom>
          <a:solidFill>
            <a:schemeClr val="accent2">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3" name="Rectangle 15"/>
          <p:cNvSpPr/>
          <p:nvPr/>
        </p:nvSpPr>
        <p:spPr>
          <a:xfrm>
            <a:off x="3223260" y="2292350"/>
            <a:ext cx="1963420" cy="2679065"/>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4" name="Trapezoid 17@|1FFC:1137349|FBC:16777215|LFC:16777215|LBC:16777215"/>
          <p:cNvSpPr/>
          <p:nvPr/>
        </p:nvSpPr>
        <p:spPr>
          <a:xfrm>
            <a:off x="3618865" y="208597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5" name="Pentagon 18@|1FFC:1554685|FBC:16777215|LFC:16777215|LBC:16777215"/>
          <p:cNvSpPr/>
          <p:nvPr/>
        </p:nvSpPr>
        <p:spPr>
          <a:xfrm rot="5400000">
            <a:off x="3848100" y="1995170"/>
            <a:ext cx="795655" cy="974725"/>
          </a:xfrm>
          <a:prstGeom prst="homePlate">
            <a:avLst>
              <a:gd name="adj" fmla="val 31720"/>
            </a:avLst>
          </a:prstGeom>
          <a:solidFill>
            <a:schemeClr val="accent1">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8" name="Rectangle 21"/>
          <p:cNvSpPr/>
          <p:nvPr/>
        </p:nvSpPr>
        <p:spPr>
          <a:xfrm>
            <a:off x="5287645" y="2292350"/>
            <a:ext cx="1963420" cy="2679065"/>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0" name="Trapezoid 23@|1FFC:192|FBC:16777215|LFC:16777215|LBC:16777215"/>
          <p:cNvSpPr/>
          <p:nvPr/>
        </p:nvSpPr>
        <p:spPr>
          <a:xfrm>
            <a:off x="5634355" y="208597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1" name="Pentagon 24@|1FFC:2381804|FBC:16777215|LFC:16777215|LBC:16777215"/>
          <p:cNvSpPr/>
          <p:nvPr/>
        </p:nvSpPr>
        <p:spPr>
          <a:xfrm rot="5400000">
            <a:off x="5862955" y="1995170"/>
            <a:ext cx="795655" cy="974725"/>
          </a:xfrm>
          <a:prstGeom prst="homePlate">
            <a:avLst>
              <a:gd name="adj" fmla="val 31720"/>
            </a:avLst>
          </a:prstGeom>
          <a:solidFill>
            <a:schemeClr val="accent4">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4" name="Rectangle 21"/>
          <p:cNvSpPr/>
          <p:nvPr/>
        </p:nvSpPr>
        <p:spPr>
          <a:xfrm>
            <a:off x="7322185" y="2292350"/>
            <a:ext cx="1963420" cy="2679065"/>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5" name="Trapezoid 23@|1FFC:192|FBC:16777215|LFC:16777215|LBC:16777215"/>
          <p:cNvSpPr/>
          <p:nvPr/>
        </p:nvSpPr>
        <p:spPr>
          <a:xfrm>
            <a:off x="7682230" y="208597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6" name="Pentagon 24@|1FFC:2381804|FBC:16777215|LFC:16777215|LBC:16777215"/>
          <p:cNvSpPr/>
          <p:nvPr/>
        </p:nvSpPr>
        <p:spPr>
          <a:xfrm rot="5400000">
            <a:off x="7910830" y="1995170"/>
            <a:ext cx="795655" cy="974725"/>
          </a:xfrm>
          <a:prstGeom prst="homePlate">
            <a:avLst>
              <a:gd name="adj" fmla="val 31720"/>
            </a:avLst>
          </a:prstGeom>
          <a:solidFill>
            <a:schemeClr val="accent1">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56" name="Freeform 59"/>
          <p:cNvSpPr>
            <a:spLocks noEditPoints="1"/>
          </p:cNvSpPr>
          <p:nvPr/>
        </p:nvSpPr>
        <p:spPr bwMode="auto">
          <a:xfrm>
            <a:off x="4053840" y="2295525"/>
            <a:ext cx="384810" cy="384810"/>
          </a:xfrm>
          <a:custGeom>
            <a:avLst/>
            <a:gdLst/>
            <a:ahLst/>
            <a:cxnLst>
              <a:cxn ang="0">
                <a:pos x="129" y="1"/>
              </a:cxn>
              <a:cxn ang="0">
                <a:pos x="87" y="12"/>
              </a:cxn>
              <a:cxn ang="0">
                <a:pos x="53" y="32"/>
              </a:cxn>
              <a:cxn ang="0">
                <a:pos x="26" y="63"/>
              </a:cxn>
              <a:cxn ang="0">
                <a:pos x="8" y="101"/>
              </a:cxn>
              <a:cxn ang="0">
                <a:pos x="0" y="143"/>
              </a:cxn>
              <a:cxn ang="0">
                <a:pos x="4" y="172"/>
              </a:cxn>
              <a:cxn ang="0">
                <a:pos x="19" y="212"/>
              </a:cxn>
              <a:cxn ang="0">
                <a:pos x="42" y="244"/>
              </a:cxn>
              <a:cxn ang="0">
                <a:pos x="75" y="270"/>
              </a:cxn>
              <a:cxn ang="0">
                <a:pos x="115" y="284"/>
              </a:cxn>
              <a:cxn ang="0">
                <a:pos x="144" y="286"/>
              </a:cxn>
              <a:cxn ang="0">
                <a:pos x="185" y="281"/>
              </a:cxn>
              <a:cxn ang="0">
                <a:pos x="223" y="263"/>
              </a:cxn>
              <a:cxn ang="0">
                <a:pos x="254" y="235"/>
              </a:cxn>
              <a:cxn ang="0">
                <a:pos x="276" y="199"/>
              </a:cxn>
              <a:cxn ang="0">
                <a:pos x="285" y="157"/>
              </a:cxn>
              <a:cxn ang="0">
                <a:pos x="285" y="128"/>
              </a:cxn>
              <a:cxn ang="0">
                <a:pos x="276" y="89"/>
              </a:cxn>
              <a:cxn ang="0">
                <a:pos x="254" y="52"/>
              </a:cxn>
              <a:cxn ang="0">
                <a:pos x="223" y="25"/>
              </a:cxn>
              <a:cxn ang="0">
                <a:pos x="185" y="7"/>
              </a:cxn>
              <a:cxn ang="0">
                <a:pos x="144" y="0"/>
              </a:cxn>
              <a:cxn ang="0">
                <a:pos x="144" y="252"/>
              </a:cxn>
              <a:cxn ang="0">
                <a:pos x="102" y="243"/>
              </a:cxn>
              <a:cxn ang="0">
                <a:pos x="55" y="203"/>
              </a:cxn>
              <a:cxn ang="0">
                <a:pos x="37" y="154"/>
              </a:cxn>
              <a:cxn ang="0">
                <a:pos x="37" y="132"/>
              </a:cxn>
              <a:cxn ang="0">
                <a:pos x="55" y="83"/>
              </a:cxn>
              <a:cxn ang="0">
                <a:pos x="102" y="45"/>
              </a:cxn>
              <a:cxn ang="0">
                <a:pos x="144" y="36"/>
              </a:cxn>
              <a:cxn ang="0">
                <a:pos x="165" y="38"/>
              </a:cxn>
              <a:cxn ang="0">
                <a:pos x="220" y="67"/>
              </a:cxn>
              <a:cxn ang="0">
                <a:pos x="249" y="121"/>
              </a:cxn>
              <a:cxn ang="0">
                <a:pos x="251" y="143"/>
              </a:cxn>
              <a:cxn ang="0">
                <a:pos x="241" y="185"/>
              </a:cxn>
              <a:cxn ang="0">
                <a:pos x="203" y="232"/>
              </a:cxn>
              <a:cxn ang="0">
                <a:pos x="154" y="250"/>
              </a:cxn>
              <a:cxn ang="0">
                <a:pos x="232" y="143"/>
              </a:cxn>
              <a:cxn ang="0">
                <a:pos x="227" y="156"/>
              </a:cxn>
              <a:cxn ang="0">
                <a:pos x="144" y="161"/>
              </a:cxn>
              <a:cxn ang="0">
                <a:pos x="131" y="156"/>
              </a:cxn>
              <a:cxn ang="0">
                <a:pos x="125" y="72"/>
              </a:cxn>
              <a:cxn ang="0">
                <a:pos x="131" y="60"/>
              </a:cxn>
              <a:cxn ang="0">
                <a:pos x="144" y="54"/>
              </a:cxn>
              <a:cxn ang="0">
                <a:pos x="160" y="65"/>
              </a:cxn>
              <a:cxn ang="0">
                <a:pos x="214" y="125"/>
              </a:cxn>
              <a:cxn ang="0">
                <a:pos x="227" y="130"/>
              </a:cxn>
              <a:cxn ang="0">
                <a:pos x="232" y="143"/>
              </a:cxn>
            </a:cxnLst>
            <a:rect l="0" t="0" r="r" b="b"/>
            <a:pathLst>
              <a:path w="287" h="286">
                <a:moveTo>
                  <a:pt x="144" y="0"/>
                </a:moveTo>
                <a:lnTo>
                  <a:pt x="144" y="0"/>
                </a:lnTo>
                <a:lnTo>
                  <a:pt x="129" y="1"/>
                </a:lnTo>
                <a:lnTo>
                  <a:pt x="115" y="3"/>
                </a:lnTo>
                <a:lnTo>
                  <a:pt x="100" y="7"/>
                </a:lnTo>
                <a:lnTo>
                  <a:pt x="87" y="12"/>
                </a:lnTo>
                <a:lnTo>
                  <a:pt x="75" y="18"/>
                </a:lnTo>
                <a:lnTo>
                  <a:pt x="64" y="25"/>
                </a:lnTo>
                <a:lnTo>
                  <a:pt x="53" y="32"/>
                </a:lnTo>
                <a:lnTo>
                  <a:pt x="42" y="43"/>
                </a:lnTo>
                <a:lnTo>
                  <a:pt x="33" y="52"/>
                </a:lnTo>
                <a:lnTo>
                  <a:pt x="26" y="63"/>
                </a:lnTo>
                <a:lnTo>
                  <a:pt x="19" y="76"/>
                </a:lnTo>
                <a:lnTo>
                  <a:pt x="11" y="89"/>
                </a:lnTo>
                <a:lnTo>
                  <a:pt x="8" y="101"/>
                </a:lnTo>
                <a:lnTo>
                  <a:pt x="4" y="114"/>
                </a:lnTo>
                <a:lnTo>
                  <a:pt x="0" y="128"/>
                </a:lnTo>
                <a:lnTo>
                  <a:pt x="0" y="143"/>
                </a:lnTo>
                <a:lnTo>
                  <a:pt x="0" y="143"/>
                </a:lnTo>
                <a:lnTo>
                  <a:pt x="0" y="157"/>
                </a:lnTo>
                <a:lnTo>
                  <a:pt x="4" y="172"/>
                </a:lnTo>
                <a:lnTo>
                  <a:pt x="8" y="186"/>
                </a:lnTo>
                <a:lnTo>
                  <a:pt x="11" y="199"/>
                </a:lnTo>
                <a:lnTo>
                  <a:pt x="19" y="212"/>
                </a:lnTo>
                <a:lnTo>
                  <a:pt x="26" y="223"/>
                </a:lnTo>
                <a:lnTo>
                  <a:pt x="33" y="235"/>
                </a:lnTo>
                <a:lnTo>
                  <a:pt x="42" y="244"/>
                </a:lnTo>
                <a:lnTo>
                  <a:pt x="53" y="253"/>
                </a:lnTo>
                <a:lnTo>
                  <a:pt x="64" y="263"/>
                </a:lnTo>
                <a:lnTo>
                  <a:pt x="75" y="270"/>
                </a:lnTo>
                <a:lnTo>
                  <a:pt x="87" y="275"/>
                </a:lnTo>
                <a:lnTo>
                  <a:pt x="100" y="281"/>
                </a:lnTo>
                <a:lnTo>
                  <a:pt x="115" y="284"/>
                </a:lnTo>
                <a:lnTo>
                  <a:pt x="129" y="286"/>
                </a:lnTo>
                <a:lnTo>
                  <a:pt x="144" y="286"/>
                </a:lnTo>
                <a:lnTo>
                  <a:pt x="144" y="286"/>
                </a:lnTo>
                <a:lnTo>
                  <a:pt x="158" y="286"/>
                </a:lnTo>
                <a:lnTo>
                  <a:pt x="173" y="284"/>
                </a:lnTo>
                <a:lnTo>
                  <a:pt x="185" y="281"/>
                </a:lnTo>
                <a:lnTo>
                  <a:pt x="200" y="275"/>
                </a:lnTo>
                <a:lnTo>
                  <a:pt x="212" y="270"/>
                </a:lnTo>
                <a:lnTo>
                  <a:pt x="223" y="263"/>
                </a:lnTo>
                <a:lnTo>
                  <a:pt x="234" y="253"/>
                </a:lnTo>
                <a:lnTo>
                  <a:pt x="245" y="244"/>
                </a:lnTo>
                <a:lnTo>
                  <a:pt x="254" y="235"/>
                </a:lnTo>
                <a:lnTo>
                  <a:pt x="261" y="223"/>
                </a:lnTo>
                <a:lnTo>
                  <a:pt x="269" y="212"/>
                </a:lnTo>
                <a:lnTo>
                  <a:pt x="276" y="199"/>
                </a:lnTo>
                <a:lnTo>
                  <a:pt x="280" y="186"/>
                </a:lnTo>
                <a:lnTo>
                  <a:pt x="283" y="172"/>
                </a:lnTo>
                <a:lnTo>
                  <a:pt x="285" y="157"/>
                </a:lnTo>
                <a:lnTo>
                  <a:pt x="287" y="143"/>
                </a:lnTo>
                <a:lnTo>
                  <a:pt x="287" y="143"/>
                </a:lnTo>
                <a:lnTo>
                  <a:pt x="285" y="128"/>
                </a:lnTo>
                <a:lnTo>
                  <a:pt x="283" y="114"/>
                </a:lnTo>
                <a:lnTo>
                  <a:pt x="280" y="101"/>
                </a:lnTo>
                <a:lnTo>
                  <a:pt x="276" y="89"/>
                </a:lnTo>
                <a:lnTo>
                  <a:pt x="269" y="76"/>
                </a:lnTo>
                <a:lnTo>
                  <a:pt x="261" y="63"/>
                </a:lnTo>
                <a:lnTo>
                  <a:pt x="254" y="52"/>
                </a:lnTo>
                <a:lnTo>
                  <a:pt x="245" y="43"/>
                </a:lnTo>
                <a:lnTo>
                  <a:pt x="234" y="32"/>
                </a:lnTo>
                <a:lnTo>
                  <a:pt x="223" y="25"/>
                </a:lnTo>
                <a:lnTo>
                  <a:pt x="212" y="18"/>
                </a:lnTo>
                <a:lnTo>
                  <a:pt x="200" y="12"/>
                </a:lnTo>
                <a:lnTo>
                  <a:pt x="185" y="7"/>
                </a:lnTo>
                <a:lnTo>
                  <a:pt x="173" y="3"/>
                </a:lnTo>
                <a:lnTo>
                  <a:pt x="158" y="1"/>
                </a:lnTo>
                <a:lnTo>
                  <a:pt x="144" y="0"/>
                </a:lnTo>
                <a:lnTo>
                  <a:pt x="144" y="0"/>
                </a:lnTo>
                <a:close/>
                <a:moveTo>
                  <a:pt x="144" y="252"/>
                </a:moveTo>
                <a:lnTo>
                  <a:pt x="144" y="252"/>
                </a:lnTo>
                <a:lnTo>
                  <a:pt x="133" y="250"/>
                </a:lnTo>
                <a:lnTo>
                  <a:pt x="122" y="248"/>
                </a:lnTo>
                <a:lnTo>
                  <a:pt x="102" y="243"/>
                </a:lnTo>
                <a:lnTo>
                  <a:pt x="84" y="232"/>
                </a:lnTo>
                <a:lnTo>
                  <a:pt x="67" y="219"/>
                </a:lnTo>
                <a:lnTo>
                  <a:pt x="55" y="203"/>
                </a:lnTo>
                <a:lnTo>
                  <a:pt x="44" y="185"/>
                </a:lnTo>
                <a:lnTo>
                  <a:pt x="38" y="165"/>
                </a:lnTo>
                <a:lnTo>
                  <a:pt x="37" y="154"/>
                </a:lnTo>
                <a:lnTo>
                  <a:pt x="37" y="143"/>
                </a:lnTo>
                <a:lnTo>
                  <a:pt x="37" y="143"/>
                </a:lnTo>
                <a:lnTo>
                  <a:pt x="37" y="132"/>
                </a:lnTo>
                <a:lnTo>
                  <a:pt x="38" y="121"/>
                </a:lnTo>
                <a:lnTo>
                  <a:pt x="44" y="101"/>
                </a:lnTo>
                <a:lnTo>
                  <a:pt x="55" y="83"/>
                </a:lnTo>
                <a:lnTo>
                  <a:pt x="67" y="67"/>
                </a:lnTo>
                <a:lnTo>
                  <a:pt x="84" y="54"/>
                </a:lnTo>
                <a:lnTo>
                  <a:pt x="102" y="45"/>
                </a:lnTo>
                <a:lnTo>
                  <a:pt x="122" y="38"/>
                </a:lnTo>
                <a:lnTo>
                  <a:pt x="133" y="36"/>
                </a:lnTo>
                <a:lnTo>
                  <a:pt x="144" y="36"/>
                </a:lnTo>
                <a:lnTo>
                  <a:pt x="144" y="36"/>
                </a:lnTo>
                <a:lnTo>
                  <a:pt x="154" y="36"/>
                </a:lnTo>
                <a:lnTo>
                  <a:pt x="165" y="38"/>
                </a:lnTo>
                <a:lnTo>
                  <a:pt x="185" y="45"/>
                </a:lnTo>
                <a:lnTo>
                  <a:pt x="203" y="54"/>
                </a:lnTo>
                <a:lnTo>
                  <a:pt x="220" y="67"/>
                </a:lnTo>
                <a:lnTo>
                  <a:pt x="232" y="83"/>
                </a:lnTo>
                <a:lnTo>
                  <a:pt x="241" y="101"/>
                </a:lnTo>
                <a:lnTo>
                  <a:pt x="249" y="121"/>
                </a:lnTo>
                <a:lnTo>
                  <a:pt x="251" y="132"/>
                </a:lnTo>
                <a:lnTo>
                  <a:pt x="251" y="143"/>
                </a:lnTo>
                <a:lnTo>
                  <a:pt x="251" y="143"/>
                </a:lnTo>
                <a:lnTo>
                  <a:pt x="251" y="154"/>
                </a:lnTo>
                <a:lnTo>
                  <a:pt x="249" y="165"/>
                </a:lnTo>
                <a:lnTo>
                  <a:pt x="241" y="185"/>
                </a:lnTo>
                <a:lnTo>
                  <a:pt x="232" y="203"/>
                </a:lnTo>
                <a:lnTo>
                  <a:pt x="220" y="219"/>
                </a:lnTo>
                <a:lnTo>
                  <a:pt x="203" y="232"/>
                </a:lnTo>
                <a:lnTo>
                  <a:pt x="185" y="243"/>
                </a:lnTo>
                <a:lnTo>
                  <a:pt x="165" y="248"/>
                </a:lnTo>
                <a:lnTo>
                  <a:pt x="154" y="250"/>
                </a:lnTo>
                <a:lnTo>
                  <a:pt x="144" y="252"/>
                </a:lnTo>
                <a:lnTo>
                  <a:pt x="144" y="252"/>
                </a:lnTo>
                <a:close/>
                <a:moveTo>
                  <a:pt x="232" y="143"/>
                </a:moveTo>
                <a:lnTo>
                  <a:pt x="232" y="143"/>
                </a:lnTo>
                <a:lnTo>
                  <a:pt x="231" y="150"/>
                </a:lnTo>
                <a:lnTo>
                  <a:pt x="227" y="156"/>
                </a:lnTo>
                <a:lnTo>
                  <a:pt x="222" y="159"/>
                </a:lnTo>
                <a:lnTo>
                  <a:pt x="214" y="161"/>
                </a:lnTo>
                <a:lnTo>
                  <a:pt x="144" y="161"/>
                </a:lnTo>
                <a:lnTo>
                  <a:pt x="144" y="161"/>
                </a:lnTo>
                <a:lnTo>
                  <a:pt x="136" y="159"/>
                </a:lnTo>
                <a:lnTo>
                  <a:pt x="131" y="156"/>
                </a:lnTo>
                <a:lnTo>
                  <a:pt x="127" y="150"/>
                </a:lnTo>
                <a:lnTo>
                  <a:pt x="125" y="143"/>
                </a:lnTo>
                <a:lnTo>
                  <a:pt x="125" y="72"/>
                </a:lnTo>
                <a:lnTo>
                  <a:pt x="125" y="72"/>
                </a:lnTo>
                <a:lnTo>
                  <a:pt x="127" y="65"/>
                </a:lnTo>
                <a:lnTo>
                  <a:pt x="131" y="60"/>
                </a:lnTo>
                <a:lnTo>
                  <a:pt x="136" y="56"/>
                </a:lnTo>
                <a:lnTo>
                  <a:pt x="144" y="54"/>
                </a:lnTo>
                <a:lnTo>
                  <a:pt x="144" y="54"/>
                </a:lnTo>
                <a:lnTo>
                  <a:pt x="151" y="56"/>
                </a:lnTo>
                <a:lnTo>
                  <a:pt x="156" y="60"/>
                </a:lnTo>
                <a:lnTo>
                  <a:pt x="160" y="65"/>
                </a:lnTo>
                <a:lnTo>
                  <a:pt x="162" y="72"/>
                </a:lnTo>
                <a:lnTo>
                  <a:pt x="162" y="125"/>
                </a:lnTo>
                <a:lnTo>
                  <a:pt x="214" y="125"/>
                </a:lnTo>
                <a:lnTo>
                  <a:pt x="214" y="125"/>
                </a:lnTo>
                <a:lnTo>
                  <a:pt x="222" y="127"/>
                </a:lnTo>
                <a:lnTo>
                  <a:pt x="227" y="130"/>
                </a:lnTo>
                <a:lnTo>
                  <a:pt x="231" y="136"/>
                </a:lnTo>
                <a:lnTo>
                  <a:pt x="232" y="143"/>
                </a:lnTo>
                <a:lnTo>
                  <a:pt x="232" y="143"/>
                </a:lnTo>
                <a:close/>
              </a:path>
            </a:pathLst>
          </a:custGeom>
          <a:solidFill>
            <a:schemeClr val="bg1"/>
          </a:solidFill>
          <a:ln w="9525">
            <a:noFill/>
            <a:round/>
          </a:ln>
        </p:spPr>
        <p:txBody>
          <a:bodyPr lIns="162560" tIns="81280" rIns="162560" bIns="81280"/>
          <a:lstStyle/>
          <a:p>
            <a:pPr defTabSz="1219200">
              <a:defRPr/>
            </a:pPr>
            <a:endParaRPr lang="en-US" sz="4265">
              <a:solidFill>
                <a:prstClr val="black"/>
              </a:solidFill>
              <a:cs typeface="+mn-ea"/>
              <a:sym typeface="+mn-lt"/>
            </a:endParaRPr>
          </a:p>
        </p:txBody>
      </p:sp>
      <p:sp>
        <p:nvSpPr>
          <p:cNvPr id="58" name="Freeform 106"/>
          <p:cNvSpPr>
            <a:spLocks noEditPoints="1"/>
          </p:cNvSpPr>
          <p:nvPr/>
        </p:nvSpPr>
        <p:spPr bwMode="auto">
          <a:xfrm>
            <a:off x="1952625" y="2376805"/>
            <a:ext cx="393065" cy="292100"/>
          </a:xfrm>
          <a:custGeom>
            <a:avLst/>
            <a:gdLst/>
            <a:ahLst/>
            <a:cxnLst>
              <a:cxn ang="0">
                <a:pos x="41" y="0"/>
              </a:cxn>
              <a:cxn ang="0">
                <a:pos x="34" y="0"/>
              </a:cxn>
              <a:cxn ang="0">
                <a:pos x="18" y="7"/>
              </a:cxn>
              <a:cxn ang="0">
                <a:pos x="7" y="18"/>
              </a:cxn>
              <a:cxn ang="0">
                <a:pos x="0" y="33"/>
              </a:cxn>
              <a:cxn ang="0">
                <a:pos x="0" y="214"/>
              </a:cxn>
              <a:cxn ang="0">
                <a:pos x="0" y="221"/>
              </a:cxn>
              <a:cxn ang="0">
                <a:pos x="7" y="237"/>
              </a:cxn>
              <a:cxn ang="0">
                <a:pos x="18" y="248"/>
              </a:cxn>
              <a:cxn ang="0">
                <a:pos x="34" y="256"/>
              </a:cxn>
              <a:cxn ang="0">
                <a:pos x="299" y="256"/>
              </a:cxn>
              <a:cxn ang="0">
                <a:pos x="308" y="256"/>
              </a:cxn>
              <a:cxn ang="0">
                <a:pos x="322" y="248"/>
              </a:cxn>
              <a:cxn ang="0">
                <a:pos x="335" y="237"/>
              </a:cxn>
              <a:cxn ang="0">
                <a:pos x="340" y="221"/>
              </a:cxn>
              <a:cxn ang="0">
                <a:pos x="342" y="42"/>
              </a:cxn>
              <a:cxn ang="0">
                <a:pos x="340" y="33"/>
              </a:cxn>
              <a:cxn ang="0">
                <a:pos x="335" y="18"/>
              </a:cxn>
              <a:cxn ang="0">
                <a:pos x="322" y="7"/>
              </a:cxn>
              <a:cxn ang="0">
                <a:pos x="308" y="0"/>
              </a:cxn>
              <a:cxn ang="0">
                <a:pos x="299" y="0"/>
              </a:cxn>
              <a:cxn ang="0">
                <a:pos x="319" y="36"/>
              </a:cxn>
              <a:cxn ang="0">
                <a:pos x="320" y="42"/>
              </a:cxn>
              <a:cxn ang="0">
                <a:pos x="320" y="214"/>
              </a:cxn>
              <a:cxn ang="0">
                <a:pos x="228" y="114"/>
              </a:cxn>
              <a:cxn ang="0">
                <a:pos x="299" y="20"/>
              </a:cxn>
              <a:cxn ang="0">
                <a:pos x="170" y="134"/>
              </a:cxn>
              <a:cxn ang="0">
                <a:pos x="38" y="22"/>
              </a:cxn>
              <a:cxn ang="0">
                <a:pos x="299" y="20"/>
              </a:cxn>
              <a:cxn ang="0">
                <a:pos x="21" y="218"/>
              </a:cxn>
              <a:cxn ang="0">
                <a:pos x="21" y="42"/>
              </a:cxn>
              <a:cxn ang="0">
                <a:pos x="21" y="36"/>
              </a:cxn>
              <a:cxn ang="0">
                <a:pos x="21" y="218"/>
              </a:cxn>
              <a:cxn ang="0">
                <a:pos x="41" y="234"/>
              </a:cxn>
              <a:cxn ang="0">
                <a:pos x="128" y="127"/>
              </a:cxn>
              <a:cxn ang="0">
                <a:pos x="163" y="158"/>
              </a:cxn>
              <a:cxn ang="0">
                <a:pos x="170" y="160"/>
              </a:cxn>
              <a:cxn ang="0">
                <a:pos x="174" y="160"/>
              </a:cxn>
              <a:cxn ang="0">
                <a:pos x="212" y="127"/>
              </a:cxn>
              <a:cxn ang="0">
                <a:pos x="306" y="234"/>
              </a:cxn>
              <a:cxn ang="0">
                <a:pos x="41" y="234"/>
              </a:cxn>
            </a:cxnLst>
            <a:rect l="0" t="0" r="r" b="b"/>
            <a:pathLst>
              <a:path w="342" h="256">
                <a:moveTo>
                  <a:pt x="299" y="0"/>
                </a:moveTo>
                <a:lnTo>
                  <a:pt x="41" y="0"/>
                </a:lnTo>
                <a:lnTo>
                  <a:pt x="41" y="0"/>
                </a:lnTo>
                <a:lnTo>
                  <a:pt x="34" y="0"/>
                </a:lnTo>
                <a:lnTo>
                  <a:pt x="25" y="2"/>
                </a:lnTo>
                <a:lnTo>
                  <a:pt x="18" y="7"/>
                </a:lnTo>
                <a:lnTo>
                  <a:pt x="12" y="11"/>
                </a:lnTo>
                <a:lnTo>
                  <a:pt x="7" y="18"/>
                </a:lnTo>
                <a:lnTo>
                  <a:pt x="3" y="25"/>
                </a:lnTo>
                <a:lnTo>
                  <a:pt x="0" y="33"/>
                </a:lnTo>
                <a:lnTo>
                  <a:pt x="0" y="42"/>
                </a:lnTo>
                <a:lnTo>
                  <a:pt x="0" y="214"/>
                </a:lnTo>
                <a:lnTo>
                  <a:pt x="0" y="214"/>
                </a:lnTo>
                <a:lnTo>
                  <a:pt x="0" y="221"/>
                </a:lnTo>
                <a:lnTo>
                  <a:pt x="3" y="230"/>
                </a:lnTo>
                <a:lnTo>
                  <a:pt x="7" y="237"/>
                </a:lnTo>
                <a:lnTo>
                  <a:pt x="12" y="243"/>
                </a:lnTo>
                <a:lnTo>
                  <a:pt x="18" y="248"/>
                </a:lnTo>
                <a:lnTo>
                  <a:pt x="25" y="252"/>
                </a:lnTo>
                <a:lnTo>
                  <a:pt x="34" y="256"/>
                </a:lnTo>
                <a:lnTo>
                  <a:pt x="41" y="256"/>
                </a:lnTo>
                <a:lnTo>
                  <a:pt x="299" y="256"/>
                </a:lnTo>
                <a:lnTo>
                  <a:pt x="299" y="256"/>
                </a:lnTo>
                <a:lnTo>
                  <a:pt x="308" y="256"/>
                </a:lnTo>
                <a:lnTo>
                  <a:pt x="315" y="252"/>
                </a:lnTo>
                <a:lnTo>
                  <a:pt x="322" y="248"/>
                </a:lnTo>
                <a:lnTo>
                  <a:pt x="330" y="243"/>
                </a:lnTo>
                <a:lnTo>
                  <a:pt x="335" y="237"/>
                </a:lnTo>
                <a:lnTo>
                  <a:pt x="339" y="230"/>
                </a:lnTo>
                <a:lnTo>
                  <a:pt x="340" y="221"/>
                </a:lnTo>
                <a:lnTo>
                  <a:pt x="342" y="214"/>
                </a:lnTo>
                <a:lnTo>
                  <a:pt x="342" y="42"/>
                </a:lnTo>
                <a:lnTo>
                  <a:pt x="342" y="42"/>
                </a:lnTo>
                <a:lnTo>
                  <a:pt x="340" y="33"/>
                </a:lnTo>
                <a:lnTo>
                  <a:pt x="339" y="25"/>
                </a:lnTo>
                <a:lnTo>
                  <a:pt x="335" y="18"/>
                </a:lnTo>
                <a:lnTo>
                  <a:pt x="330" y="11"/>
                </a:lnTo>
                <a:lnTo>
                  <a:pt x="322" y="7"/>
                </a:lnTo>
                <a:lnTo>
                  <a:pt x="315" y="2"/>
                </a:lnTo>
                <a:lnTo>
                  <a:pt x="308" y="0"/>
                </a:lnTo>
                <a:lnTo>
                  <a:pt x="299" y="0"/>
                </a:lnTo>
                <a:lnTo>
                  <a:pt x="299" y="0"/>
                </a:lnTo>
                <a:close/>
                <a:moveTo>
                  <a:pt x="228" y="114"/>
                </a:moveTo>
                <a:lnTo>
                  <a:pt x="319" y="36"/>
                </a:lnTo>
                <a:lnTo>
                  <a:pt x="319" y="36"/>
                </a:lnTo>
                <a:lnTo>
                  <a:pt x="320" y="42"/>
                </a:lnTo>
                <a:lnTo>
                  <a:pt x="320" y="214"/>
                </a:lnTo>
                <a:lnTo>
                  <a:pt x="320" y="214"/>
                </a:lnTo>
                <a:lnTo>
                  <a:pt x="320" y="218"/>
                </a:lnTo>
                <a:lnTo>
                  <a:pt x="228" y="114"/>
                </a:lnTo>
                <a:close/>
                <a:moveTo>
                  <a:pt x="299" y="20"/>
                </a:moveTo>
                <a:lnTo>
                  <a:pt x="299" y="20"/>
                </a:lnTo>
                <a:lnTo>
                  <a:pt x="302" y="22"/>
                </a:lnTo>
                <a:lnTo>
                  <a:pt x="170" y="134"/>
                </a:lnTo>
                <a:lnTo>
                  <a:pt x="38" y="22"/>
                </a:lnTo>
                <a:lnTo>
                  <a:pt x="38" y="22"/>
                </a:lnTo>
                <a:lnTo>
                  <a:pt x="41" y="20"/>
                </a:lnTo>
                <a:lnTo>
                  <a:pt x="299" y="20"/>
                </a:lnTo>
                <a:close/>
                <a:moveTo>
                  <a:pt x="21" y="218"/>
                </a:moveTo>
                <a:lnTo>
                  <a:pt x="21" y="218"/>
                </a:lnTo>
                <a:lnTo>
                  <a:pt x="21" y="214"/>
                </a:lnTo>
                <a:lnTo>
                  <a:pt x="21" y="42"/>
                </a:lnTo>
                <a:lnTo>
                  <a:pt x="21" y="42"/>
                </a:lnTo>
                <a:lnTo>
                  <a:pt x="21" y="36"/>
                </a:lnTo>
                <a:lnTo>
                  <a:pt x="112" y="114"/>
                </a:lnTo>
                <a:lnTo>
                  <a:pt x="21" y="218"/>
                </a:lnTo>
                <a:close/>
                <a:moveTo>
                  <a:pt x="41" y="234"/>
                </a:moveTo>
                <a:lnTo>
                  <a:pt x="41" y="234"/>
                </a:lnTo>
                <a:lnTo>
                  <a:pt x="36" y="234"/>
                </a:lnTo>
                <a:lnTo>
                  <a:pt x="128" y="127"/>
                </a:lnTo>
                <a:lnTo>
                  <a:pt x="163" y="158"/>
                </a:lnTo>
                <a:lnTo>
                  <a:pt x="163" y="158"/>
                </a:lnTo>
                <a:lnTo>
                  <a:pt x="166" y="160"/>
                </a:lnTo>
                <a:lnTo>
                  <a:pt x="170" y="160"/>
                </a:lnTo>
                <a:lnTo>
                  <a:pt x="170" y="160"/>
                </a:lnTo>
                <a:lnTo>
                  <a:pt x="174" y="160"/>
                </a:lnTo>
                <a:lnTo>
                  <a:pt x="177" y="158"/>
                </a:lnTo>
                <a:lnTo>
                  <a:pt x="212" y="127"/>
                </a:lnTo>
                <a:lnTo>
                  <a:pt x="306" y="234"/>
                </a:lnTo>
                <a:lnTo>
                  <a:pt x="306" y="234"/>
                </a:lnTo>
                <a:lnTo>
                  <a:pt x="299" y="234"/>
                </a:lnTo>
                <a:lnTo>
                  <a:pt x="41" y="234"/>
                </a:lnTo>
                <a:close/>
              </a:path>
            </a:pathLst>
          </a:custGeom>
          <a:solidFill>
            <a:schemeClr val="bg1"/>
          </a:solidFill>
          <a:ln w="9525">
            <a:noFill/>
            <a:round/>
          </a:ln>
        </p:spPr>
        <p:txBody>
          <a:bodyPr lIns="162560" tIns="81280" rIns="162560" bIns="81280"/>
          <a:lstStyle/>
          <a:p>
            <a:pPr defTabSz="1219200">
              <a:defRPr/>
            </a:pPr>
            <a:endParaRPr lang="en-US" sz="4265">
              <a:solidFill>
                <a:prstClr val="black"/>
              </a:solidFill>
              <a:cs typeface="+mn-ea"/>
              <a:sym typeface="+mn-lt"/>
            </a:endParaRPr>
          </a:p>
        </p:txBody>
      </p:sp>
      <p:sp>
        <p:nvSpPr>
          <p:cNvPr id="71" name="Freeform 13"/>
          <p:cNvSpPr>
            <a:spLocks noEditPoints="1"/>
          </p:cNvSpPr>
          <p:nvPr/>
        </p:nvSpPr>
        <p:spPr bwMode="auto">
          <a:xfrm>
            <a:off x="8116570" y="2292350"/>
            <a:ext cx="384810" cy="353060"/>
          </a:xfrm>
          <a:custGeom>
            <a:avLst/>
            <a:gdLst>
              <a:gd name="T0" fmla="*/ 53 w 110"/>
              <a:gd name="T1" fmla="*/ 85 h 101"/>
              <a:gd name="T2" fmla="*/ 18 w 110"/>
              <a:gd name="T3" fmla="*/ 74 h 101"/>
              <a:gd name="T4" fmla="*/ 18 w 110"/>
              <a:gd name="T5" fmla="*/ 2 h 101"/>
              <a:gd name="T6" fmla="*/ 53 w 110"/>
              <a:gd name="T7" fmla="*/ 12 h 101"/>
              <a:gd name="T8" fmla="*/ 53 w 110"/>
              <a:gd name="T9" fmla="*/ 85 h 101"/>
              <a:gd name="T10" fmla="*/ 49 w 110"/>
              <a:gd name="T11" fmla="*/ 99 h 101"/>
              <a:gd name="T12" fmla="*/ 5 w 110"/>
              <a:gd name="T13" fmla="*/ 96 h 101"/>
              <a:gd name="T14" fmla="*/ 0 w 110"/>
              <a:gd name="T15" fmla="*/ 96 h 101"/>
              <a:gd name="T16" fmla="*/ 0 w 110"/>
              <a:gd name="T17" fmla="*/ 14 h 101"/>
              <a:gd name="T18" fmla="*/ 5 w 110"/>
              <a:gd name="T19" fmla="*/ 14 h 101"/>
              <a:gd name="T20" fmla="*/ 5 w 110"/>
              <a:gd name="T21" fmla="*/ 87 h 101"/>
              <a:gd name="T22" fmla="*/ 49 w 110"/>
              <a:gd name="T23" fmla="*/ 94 h 101"/>
              <a:gd name="T24" fmla="*/ 49 w 110"/>
              <a:gd name="T25" fmla="*/ 92 h 101"/>
              <a:gd name="T26" fmla="*/ 14 w 110"/>
              <a:gd name="T27" fmla="*/ 83 h 101"/>
              <a:gd name="T28" fmla="*/ 10 w 110"/>
              <a:gd name="T29" fmla="*/ 83 h 101"/>
              <a:gd name="T30" fmla="*/ 10 w 110"/>
              <a:gd name="T31" fmla="*/ 10 h 101"/>
              <a:gd name="T32" fmla="*/ 14 w 110"/>
              <a:gd name="T33" fmla="*/ 10 h 101"/>
              <a:gd name="T34" fmla="*/ 14 w 110"/>
              <a:gd name="T35" fmla="*/ 78 h 101"/>
              <a:gd name="T36" fmla="*/ 52 w 110"/>
              <a:gd name="T37" fmla="*/ 90 h 101"/>
              <a:gd name="T38" fmla="*/ 58 w 110"/>
              <a:gd name="T39" fmla="*/ 90 h 101"/>
              <a:gd name="T40" fmla="*/ 96 w 110"/>
              <a:gd name="T41" fmla="*/ 78 h 101"/>
              <a:gd name="T42" fmla="*/ 96 w 110"/>
              <a:gd name="T43" fmla="*/ 10 h 101"/>
              <a:gd name="T44" fmla="*/ 100 w 110"/>
              <a:gd name="T45" fmla="*/ 10 h 101"/>
              <a:gd name="T46" fmla="*/ 100 w 110"/>
              <a:gd name="T47" fmla="*/ 83 h 101"/>
              <a:gd name="T48" fmla="*/ 96 w 110"/>
              <a:gd name="T49" fmla="*/ 83 h 101"/>
              <a:gd name="T50" fmla="*/ 61 w 110"/>
              <a:gd name="T51" fmla="*/ 92 h 101"/>
              <a:gd name="T52" fmla="*/ 61 w 110"/>
              <a:gd name="T53" fmla="*/ 94 h 101"/>
              <a:gd name="T54" fmla="*/ 105 w 110"/>
              <a:gd name="T55" fmla="*/ 87 h 101"/>
              <a:gd name="T56" fmla="*/ 105 w 110"/>
              <a:gd name="T57" fmla="*/ 14 h 101"/>
              <a:gd name="T58" fmla="*/ 110 w 110"/>
              <a:gd name="T59" fmla="*/ 14 h 101"/>
              <a:gd name="T60" fmla="*/ 110 w 110"/>
              <a:gd name="T61" fmla="*/ 96 h 101"/>
              <a:gd name="T62" fmla="*/ 105 w 110"/>
              <a:gd name="T63" fmla="*/ 96 h 101"/>
              <a:gd name="T64" fmla="*/ 61 w 110"/>
              <a:gd name="T65" fmla="*/ 99 h 101"/>
              <a:gd name="T66" fmla="*/ 49 w 110"/>
              <a:gd name="T67" fmla="*/ 99 h 101"/>
              <a:gd name="T68" fmla="*/ 57 w 110"/>
              <a:gd name="T69" fmla="*/ 85 h 101"/>
              <a:gd name="T70" fmla="*/ 93 w 110"/>
              <a:gd name="T71" fmla="*/ 74 h 101"/>
              <a:gd name="T72" fmla="*/ 93 w 110"/>
              <a:gd name="T73" fmla="*/ 2 h 101"/>
              <a:gd name="T74" fmla="*/ 57 w 110"/>
              <a:gd name="T75" fmla="*/ 12 h 101"/>
              <a:gd name="T76" fmla="*/ 57 w 110"/>
              <a:gd name="T77" fmla="*/ 85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0" h="101">
                <a:moveTo>
                  <a:pt x="53" y="85"/>
                </a:moveTo>
                <a:cubicBezTo>
                  <a:pt x="43" y="76"/>
                  <a:pt x="31" y="73"/>
                  <a:pt x="18" y="74"/>
                </a:cubicBezTo>
                <a:cubicBezTo>
                  <a:pt x="18" y="50"/>
                  <a:pt x="18" y="26"/>
                  <a:pt x="18" y="2"/>
                </a:cubicBezTo>
                <a:cubicBezTo>
                  <a:pt x="32" y="0"/>
                  <a:pt x="45" y="4"/>
                  <a:pt x="53" y="12"/>
                </a:cubicBezTo>
                <a:cubicBezTo>
                  <a:pt x="53" y="36"/>
                  <a:pt x="53" y="61"/>
                  <a:pt x="53" y="85"/>
                </a:cubicBezTo>
                <a:close/>
                <a:moveTo>
                  <a:pt x="49" y="99"/>
                </a:moveTo>
                <a:cubicBezTo>
                  <a:pt x="40" y="95"/>
                  <a:pt x="22" y="93"/>
                  <a:pt x="5" y="96"/>
                </a:cubicBezTo>
                <a:cubicBezTo>
                  <a:pt x="0" y="96"/>
                  <a:pt x="0" y="96"/>
                  <a:pt x="0" y="96"/>
                </a:cubicBezTo>
                <a:cubicBezTo>
                  <a:pt x="0" y="14"/>
                  <a:pt x="0" y="14"/>
                  <a:pt x="0" y="14"/>
                </a:cubicBezTo>
                <a:cubicBezTo>
                  <a:pt x="5" y="14"/>
                  <a:pt x="5" y="14"/>
                  <a:pt x="5" y="14"/>
                </a:cubicBezTo>
                <a:cubicBezTo>
                  <a:pt x="5" y="87"/>
                  <a:pt x="5" y="87"/>
                  <a:pt x="5" y="87"/>
                </a:cubicBezTo>
                <a:cubicBezTo>
                  <a:pt x="21" y="86"/>
                  <a:pt x="37" y="86"/>
                  <a:pt x="49" y="94"/>
                </a:cubicBezTo>
                <a:cubicBezTo>
                  <a:pt x="49" y="94"/>
                  <a:pt x="49" y="93"/>
                  <a:pt x="49" y="92"/>
                </a:cubicBezTo>
                <a:cubicBezTo>
                  <a:pt x="41" y="86"/>
                  <a:pt x="32" y="83"/>
                  <a:pt x="14" y="83"/>
                </a:cubicBezTo>
                <a:cubicBezTo>
                  <a:pt x="10" y="83"/>
                  <a:pt x="10" y="83"/>
                  <a:pt x="10" y="83"/>
                </a:cubicBezTo>
                <a:cubicBezTo>
                  <a:pt x="10" y="10"/>
                  <a:pt x="10" y="10"/>
                  <a:pt x="10" y="10"/>
                </a:cubicBezTo>
                <a:cubicBezTo>
                  <a:pt x="14" y="10"/>
                  <a:pt x="14" y="10"/>
                  <a:pt x="14" y="10"/>
                </a:cubicBezTo>
                <a:cubicBezTo>
                  <a:pt x="14" y="78"/>
                  <a:pt x="14" y="78"/>
                  <a:pt x="14" y="78"/>
                </a:cubicBezTo>
                <a:cubicBezTo>
                  <a:pt x="30" y="76"/>
                  <a:pt x="45" y="81"/>
                  <a:pt x="52" y="90"/>
                </a:cubicBezTo>
                <a:cubicBezTo>
                  <a:pt x="54" y="89"/>
                  <a:pt x="56" y="89"/>
                  <a:pt x="58" y="90"/>
                </a:cubicBezTo>
                <a:cubicBezTo>
                  <a:pt x="65" y="81"/>
                  <a:pt x="80" y="76"/>
                  <a:pt x="96" y="78"/>
                </a:cubicBezTo>
                <a:cubicBezTo>
                  <a:pt x="96" y="10"/>
                  <a:pt x="96" y="10"/>
                  <a:pt x="96" y="10"/>
                </a:cubicBezTo>
                <a:cubicBezTo>
                  <a:pt x="100" y="10"/>
                  <a:pt x="100" y="10"/>
                  <a:pt x="100" y="10"/>
                </a:cubicBezTo>
                <a:cubicBezTo>
                  <a:pt x="100" y="83"/>
                  <a:pt x="100" y="83"/>
                  <a:pt x="100" y="83"/>
                </a:cubicBezTo>
                <a:cubicBezTo>
                  <a:pt x="96" y="83"/>
                  <a:pt x="96" y="83"/>
                  <a:pt x="96" y="83"/>
                </a:cubicBezTo>
                <a:cubicBezTo>
                  <a:pt x="78" y="83"/>
                  <a:pt x="69" y="86"/>
                  <a:pt x="61" y="92"/>
                </a:cubicBezTo>
                <a:cubicBezTo>
                  <a:pt x="61" y="93"/>
                  <a:pt x="61" y="94"/>
                  <a:pt x="61" y="94"/>
                </a:cubicBezTo>
                <a:cubicBezTo>
                  <a:pt x="74" y="86"/>
                  <a:pt x="89" y="86"/>
                  <a:pt x="105" y="87"/>
                </a:cubicBezTo>
                <a:cubicBezTo>
                  <a:pt x="105" y="14"/>
                  <a:pt x="105" y="14"/>
                  <a:pt x="105" y="14"/>
                </a:cubicBezTo>
                <a:cubicBezTo>
                  <a:pt x="110" y="14"/>
                  <a:pt x="110" y="14"/>
                  <a:pt x="110" y="14"/>
                </a:cubicBezTo>
                <a:cubicBezTo>
                  <a:pt x="110" y="96"/>
                  <a:pt x="110" y="96"/>
                  <a:pt x="110" y="96"/>
                </a:cubicBezTo>
                <a:cubicBezTo>
                  <a:pt x="105" y="96"/>
                  <a:pt x="105" y="96"/>
                  <a:pt x="105" y="96"/>
                </a:cubicBezTo>
                <a:cubicBezTo>
                  <a:pt x="89" y="93"/>
                  <a:pt x="70" y="95"/>
                  <a:pt x="61" y="99"/>
                </a:cubicBezTo>
                <a:cubicBezTo>
                  <a:pt x="61" y="101"/>
                  <a:pt x="49" y="101"/>
                  <a:pt x="49" y="99"/>
                </a:cubicBezTo>
                <a:close/>
                <a:moveTo>
                  <a:pt x="57" y="85"/>
                </a:moveTo>
                <a:cubicBezTo>
                  <a:pt x="67" y="76"/>
                  <a:pt x="79" y="73"/>
                  <a:pt x="93" y="74"/>
                </a:cubicBezTo>
                <a:cubicBezTo>
                  <a:pt x="93" y="50"/>
                  <a:pt x="93" y="26"/>
                  <a:pt x="93" y="2"/>
                </a:cubicBezTo>
                <a:cubicBezTo>
                  <a:pt x="78" y="0"/>
                  <a:pt x="66" y="4"/>
                  <a:pt x="57" y="12"/>
                </a:cubicBezTo>
                <a:cubicBezTo>
                  <a:pt x="57" y="36"/>
                  <a:pt x="57" y="61"/>
                  <a:pt x="57" y="85"/>
                </a:cubicBezTo>
                <a:close/>
              </a:path>
            </a:pathLst>
          </a:custGeom>
          <a:solidFill>
            <a:schemeClr val="bg1"/>
          </a:solidFill>
          <a:ln>
            <a:noFill/>
          </a:ln>
        </p:spPr>
        <p:txBody>
          <a:bodyPr vert="horz" wrap="square" lIns="121920" tIns="60960" rIns="121920" bIns="60960" numCol="1" anchor="t" anchorCtr="0" compatLnSpc="1"/>
          <a:lstStyle/>
          <a:p>
            <a:pPr defTabSz="1219200">
              <a:defRPr/>
            </a:pPr>
            <a:endParaRPr lang="zh-CN" altLang="en-US" sz="2400">
              <a:solidFill>
                <a:srgbClr val="25282B"/>
              </a:solidFill>
              <a:cs typeface="+mn-ea"/>
              <a:sym typeface="+mn-lt"/>
            </a:endParaRPr>
          </a:p>
        </p:txBody>
      </p:sp>
      <p:sp>
        <p:nvSpPr>
          <p:cNvPr id="72" name="Freeform 53"/>
          <p:cNvSpPr>
            <a:spLocks noEditPoints="1"/>
          </p:cNvSpPr>
          <p:nvPr/>
        </p:nvSpPr>
        <p:spPr bwMode="auto">
          <a:xfrm>
            <a:off x="6071870" y="2295525"/>
            <a:ext cx="377825" cy="355600"/>
          </a:xfrm>
          <a:custGeom>
            <a:avLst/>
            <a:gdLst>
              <a:gd name="T0" fmla="*/ 38 w 128"/>
              <a:gd name="T1" fmla="*/ 99 h 120"/>
              <a:gd name="T2" fmla="*/ 55 w 128"/>
              <a:gd name="T3" fmla="*/ 99 h 120"/>
              <a:gd name="T4" fmla="*/ 55 w 128"/>
              <a:gd name="T5" fmla="*/ 103 h 120"/>
              <a:gd name="T6" fmla="*/ 38 w 128"/>
              <a:gd name="T7" fmla="*/ 103 h 120"/>
              <a:gd name="T8" fmla="*/ 38 w 128"/>
              <a:gd name="T9" fmla="*/ 99 h 120"/>
              <a:gd name="T10" fmla="*/ 88 w 128"/>
              <a:gd name="T11" fmla="*/ 98 h 120"/>
              <a:gd name="T12" fmla="*/ 60 w 128"/>
              <a:gd name="T13" fmla="*/ 103 h 120"/>
              <a:gd name="T14" fmla="*/ 65 w 128"/>
              <a:gd name="T15" fmla="*/ 76 h 120"/>
              <a:gd name="T16" fmla="*/ 105 w 128"/>
              <a:gd name="T17" fmla="*/ 35 h 120"/>
              <a:gd name="T18" fmla="*/ 128 w 128"/>
              <a:gd name="T19" fmla="*/ 57 h 120"/>
              <a:gd name="T20" fmla="*/ 88 w 128"/>
              <a:gd name="T21" fmla="*/ 98 h 120"/>
              <a:gd name="T22" fmla="*/ 83 w 128"/>
              <a:gd name="T23" fmla="*/ 87 h 120"/>
              <a:gd name="T24" fmla="*/ 117 w 128"/>
              <a:gd name="T25" fmla="*/ 52 h 120"/>
              <a:gd name="T26" fmla="*/ 114 w 128"/>
              <a:gd name="T27" fmla="*/ 49 h 120"/>
              <a:gd name="T28" fmla="*/ 80 w 128"/>
              <a:gd name="T29" fmla="*/ 84 h 120"/>
              <a:gd name="T30" fmla="*/ 83 w 128"/>
              <a:gd name="T31" fmla="*/ 87 h 120"/>
              <a:gd name="T32" fmla="*/ 85 w 128"/>
              <a:gd name="T33" fmla="*/ 95 h 120"/>
              <a:gd name="T34" fmla="*/ 73 w 128"/>
              <a:gd name="T35" fmla="*/ 97 h 120"/>
              <a:gd name="T36" fmla="*/ 66 w 128"/>
              <a:gd name="T37" fmla="*/ 90 h 120"/>
              <a:gd name="T38" fmla="*/ 68 w 128"/>
              <a:gd name="T39" fmla="*/ 78 h 120"/>
              <a:gd name="T40" fmla="*/ 85 w 128"/>
              <a:gd name="T41" fmla="*/ 95 h 120"/>
              <a:gd name="T42" fmla="*/ 74 w 128"/>
              <a:gd name="T43" fmla="*/ 78 h 120"/>
              <a:gd name="T44" fmla="*/ 108 w 128"/>
              <a:gd name="T45" fmla="*/ 43 h 120"/>
              <a:gd name="T46" fmla="*/ 106 w 128"/>
              <a:gd name="T47" fmla="*/ 40 h 120"/>
              <a:gd name="T48" fmla="*/ 71 w 128"/>
              <a:gd name="T49" fmla="*/ 76 h 120"/>
              <a:gd name="T50" fmla="*/ 74 w 128"/>
              <a:gd name="T51" fmla="*/ 78 h 120"/>
              <a:gd name="T52" fmla="*/ 3 w 128"/>
              <a:gd name="T53" fmla="*/ 120 h 120"/>
              <a:gd name="T54" fmla="*/ 92 w 128"/>
              <a:gd name="T55" fmla="*/ 120 h 120"/>
              <a:gd name="T56" fmla="*/ 96 w 128"/>
              <a:gd name="T57" fmla="*/ 120 h 120"/>
              <a:gd name="T58" fmla="*/ 96 w 128"/>
              <a:gd name="T59" fmla="*/ 117 h 120"/>
              <a:gd name="T60" fmla="*/ 96 w 128"/>
              <a:gd name="T61" fmla="*/ 96 h 120"/>
              <a:gd name="T62" fmla="*/ 89 w 128"/>
              <a:gd name="T63" fmla="*/ 103 h 120"/>
              <a:gd name="T64" fmla="*/ 89 w 128"/>
              <a:gd name="T65" fmla="*/ 114 h 120"/>
              <a:gd name="T66" fmla="*/ 7 w 128"/>
              <a:gd name="T67" fmla="*/ 114 h 120"/>
              <a:gd name="T68" fmla="*/ 7 w 128"/>
              <a:gd name="T69" fmla="*/ 49 h 120"/>
              <a:gd name="T70" fmla="*/ 45 w 128"/>
              <a:gd name="T71" fmla="*/ 49 h 120"/>
              <a:gd name="T72" fmla="*/ 47 w 128"/>
              <a:gd name="T73" fmla="*/ 46 h 120"/>
              <a:gd name="T74" fmla="*/ 47 w 128"/>
              <a:gd name="T75" fmla="*/ 7 h 120"/>
              <a:gd name="T76" fmla="*/ 89 w 128"/>
              <a:gd name="T77" fmla="*/ 7 h 120"/>
              <a:gd name="T78" fmla="*/ 89 w 128"/>
              <a:gd name="T79" fmla="*/ 44 h 120"/>
              <a:gd name="T80" fmla="*/ 96 w 128"/>
              <a:gd name="T81" fmla="*/ 38 h 120"/>
              <a:gd name="T82" fmla="*/ 96 w 128"/>
              <a:gd name="T83" fmla="*/ 4 h 120"/>
              <a:gd name="T84" fmla="*/ 96 w 128"/>
              <a:gd name="T85" fmla="*/ 0 h 120"/>
              <a:gd name="T86" fmla="*/ 92 w 128"/>
              <a:gd name="T87" fmla="*/ 0 h 120"/>
              <a:gd name="T88" fmla="*/ 42 w 128"/>
              <a:gd name="T89" fmla="*/ 0 h 120"/>
              <a:gd name="T90" fmla="*/ 0 w 128"/>
              <a:gd name="T91" fmla="*/ 43 h 120"/>
              <a:gd name="T92" fmla="*/ 0 w 128"/>
              <a:gd name="T93" fmla="*/ 117 h 120"/>
              <a:gd name="T94" fmla="*/ 0 w 128"/>
              <a:gd name="T95" fmla="*/ 120 h 120"/>
              <a:gd name="T96" fmla="*/ 3 w 128"/>
              <a:gd name="T97"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120">
                <a:moveTo>
                  <a:pt x="38" y="99"/>
                </a:moveTo>
                <a:cubicBezTo>
                  <a:pt x="55" y="99"/>
                  <a:pt x="55" y="99"/>
                  <a:pt x="55" y="99"/>
                </a:cubicBezTo>
                <a:cubicBezTo>
                  <a:pt x="55" y="103"/>
                  <a:pt x="55" y="103"/>
                  <a:pt x="55" y="103"/>
                </a:cubicBezTo>
                <a:cubicBezTo>
                  <a:pt x="38" y="103"/>
                  <a:pt x="38" y="103"/>
                  <a:pt x="38" y="103"/>
                </a:cubicBezTo>
                <a:cubicBezTo>
                  <a:pt x="38" y="99"/>
                  <a:pt x="38" y="99"/>
                  <a:pt x="38" y="99"/>
                </a:cubicBezTo>
                <a:close/>
                <a:moveTo>
                  <a:pt x="88" y="98"/>
                </a:moveTo>
                <a:cubicBezTo>
                  <a:pt x="60" y="103"/>
                  <a:pt x="60" y="103"/>
                  <a:pt x="60" y="103"/>
                </a:cubicBezTo>
                <a:cubicBezTo>
                  <a:pt x="65" y="76"/>
                  <a:pt x="65" y="76"/>
                  <a:pt x="65" y="76"/>
                </a:cubicBezTo>
                <a:cubicBezTo>
                  <a:pt x="105" y="35"/>
                  <a:pt x="105" y="35"/>
                  <a:pt x="105" y="35"/>
                </a:cubicBezTo>
                <a:cubicBezTo>
                  <a:pt x="128" y="57"/>
                  <a:pt x="128" y="57"/>
                  <a:pt x="128" y="57"/>
                </a:cubicBezTo>
                <a:cubicBezTo>
                  <a:pt x="88" y="98"/>
                  <a:pt x="88" y="98"/>
                  <a:pt x="88" y="98"/>
                </a:cubicBezTo>
                <a:close/>
                <a:moveTo>
                  <a:pt x="83" y="87"/>
                </a:moveTo>
                <a:cubicBezTo>
                  <a:pt x="117" y="52"/>
                  <a:pt x="117" y="52"/>
                  <a:pt x="117" y="52"/>
                </a:cubicBezTo>
                <a:cubicBezTo>
                  <a:pt x="114" y="49"/>
                  <a:pt x="114" y="49"/>
                  <a:pt x="114" y="49"/>
                </a:cubicBezTo>
                <a:cubicBezTo>
                  <a:pt x="80" y="84"/>
                  <a:pt x="80" y="84"/>
                  <a:pt x="80" y="84"/>
                </a:cubicBezTo>
                <a:cubicBezTo>
                  <a:pt x="83" y="87"/>
                  <a:pt x="83" y="87"/>
                  <a:pt x="83" y="87"/>
                </a:cubicBezTo>
                <a:close/>
                <a:moveTo>
                  <a:pt x="85" y="95"/>
                </a:moveTo>
                <a:cubicBezTo>
                  <a:pt x="73" y="97"/>
                  <a:pt x="73" y="97"/>
                  <a:pt x="73" y="97"/>
                </a:cubicBezTo>
                <a:cubicBezTo>
                  <a:pt x="66" y="90"/>
                  <a:pt x="66" y="90"/>
                  <a:pt x="66" y="90"/>
                </a:cubicBezTo>
                <a:cubicBezTo>
                  <a:pt x="68" y="78"/>
                  <a:pt x="68" y="78"/>
                  <a:pt x="68" y="78"/>
                </a:cubicBezTo>
                <a:cubicBezTo>
                  <a:pt x="85" y="95"/>
                  <a:pt x="85" y="95"/>
                  <a:pt x="85" y="95"/>
                </a:cubicBezTo>
                <a:close/>
                <a:moveTo>
                  <a:pt x="74" y="78"/>
                </a:moveTo>
                <a:cubicBezTo>
                  <a:pt x="108" y="43"/>
                  <a:pt x="108" y="43"/>
                  <a:pt x="108" y="43"/>
                </a:cubicBezTo>
                <a:cubicBezTo>
                  <a:pt x="106" y="40"/>
                  <a:pt x="106" y="40"/>
                  <a:pt x="106" y="40"/>
                </a:cubicBezTo>
                <a:cubicBezTo>
                  <a:pt x="71" y="76"/>
                  <a:pt x="71" y="76"/>
                  <a:pt x="71" y="76"/>
                </a:cubicBezTo>
                <a:cubicBezTo>
                  <a:pt x="74" y="78"/>
                  <a:pt x="74" y="78"/>
                  <a:pt x="74" y="78"/>
                </a:cubicBezTo>
                <a:close/>
                <a:moveTo>
                  <a:pt x="3" y="120"/>
                </a:moveTo>
                <a:cubicBezTo>
                  <a:pt x="92" y="120"/>
                  <a:pt x="92" y="120"/>
                  <a:pt x="92" y="120"/>
                </a:cubicBezTo>
                <a:cubicBezTo>
                  <a:pt x="96" y="120"/>
                  <a:pt x="96" y="120"/>
                  <a:pt x="96" y="120"/>
                </a:cubicBezTo>
                <a:cubicBezTo>
                  <a:pt x="96" y="117"/>
                  <a:pt x="96" y="117"/>
                  <a:pt x="96" y="117"/>
                </a:cubicBezTo>
                <a:cubicBezTo>
                  <a:pt x="96" y="96"/>
                  <a:pt x="96" y="96"/>
                  <a:pt x="96" y="96"/>
                </a:cubicBezTo>
                <a:cubicBezTo>
                  <a:pt x="89" y="103"/>
                  <a:pt x="89" y="103"/>
                  <a:pt x="89" y="103"/>
                </a:cubicBezTo>
                <a:cubicBezTo>
                  <a:pt x="89" y="114"/>
                  <a:pt x="89" y="114"/>
                  <a:pt x="89" y="114"/>
                </a:cubicBezTo>
                <a:cubicBezTo>
                  <a:pt x="7" y="114"/>
                  <a:pt x="7" y="114"/>
                  <a:pt x="7" y="114"/>
                </a:cubicBezTo>
                <a:cubicBezTo>
                  <a:pt x="7" y="49"/>
                  <a:pt x="7" y="49"/>
                  <a:pt x="7" y="49"/>
                </a:cubicBezTo>
                <a:cubicBezTo>
                  <a:pt x="19" y="49"/>
                  <a:pt x="32" y="49"/>
                  <a:pt x="45" y="49"/>
                </a:cubicBezTo>
                <a:cubicBezTo>
                  <a:pt x="46" y="49"/>
                  <a:pt x="47" y="48"/>
                  <a:pt x="47" y="46"/>
                </a:cubicBezTo>
                <a:cubicBezTo>
                  <a:pt x="47" y="33"/>
                  <a:pt x="47" y="20"/>
                  <a:pt x="47" y="7"/>
                </a:cubicBezTo>
                <a:cubicBezTo>
                  <a:pt x="89" y="7"/>
                  <a:pt x="89" y="7"/>
                  <a:pt x="89" y="7"/>
                </a:cubicBezTo>
                <a:cubicBezTo>
                  <a:pt x="89" y="44"/>
                  <a:pt x="89" y="44"/>
                  <a:pt x="89" y="44"/>
                </a:cubicBezTo>
                <a:cubicBezTo>
                  <a:pt x="96" y="38"/>
                  <a:pt x="96" y="38"/>
                  <a:pt x="96" y="38"/>
                </a:cubicBezTo>
                <a:cubicBezTo>
                  <a:pt x="96" y="4"/>
                  <a:pt x="96" y="4"/>
                  <a:pt x="96" y="4"/>
                </a:cubicBezTo>
                <a:cubicBezTo>
                  <a:pt x="96" y="0"/>
                  <a:pt x="96" y="0"/>
                  <a:pt x="96" y="0"/>
                </a:cubicBezTo>
                <a:cubicBezTo>
                  <a:pt x="92" y="0"/>
                  <a:pt x="92" y="0"/>
                  <a:pt x="92" y="0"/>
                </a:cubicBezTo>
                <a:cubicBezTo>
                  <a:pt x="42" y="0"/>
                  <a:pt x="42" y="0"/>
                  <a:pt x="42" y="0"/>
                </a:cubicBezTo>
                <a:cubicBezTo>
                  <a:pt x="0" y="43"/>
                  <a:pt x="0" y="43"/>
                  <a:pt x="0" y="43"/>
                </a:cubicBezTo>
                <a:cubicBezTo>
                  <a:pt x="0" y="117"/>
                  <a:pt x="0" y="117"/>
                  <a:pt x="0" y="117"/>
                </a:cubicBezTo>
                <a:cubicBezTo>
                  <a:pt x="0" y="120"/>
                  <a:pt x="0" y="120"/>
                  <a:pt x="0" y="120"/>
                </a:cubicBezTo>
                <a:cubicBezTo>
                  <a:pt x="3" y="120"/>
                  <a:pt x="3" y="120"/>
                  <a:pt x="3" y="120"/>
                </a:cubicBezTo>
                <a:close/>
              </a:path>
            </a:pathLst>
          </a:custGeom>
          <a:solidFill>
            <a:schemeClr val="bg1"/>
          </a:solidFill>
          <a:ln>
            <a:noFill/>
          </a:ln>
        </p:spPr>
        <p:txBody>
          <a:bodyPr vert="horz" wrap="square" lIns="121920" tIns="60960" rIns="121920" bIns="60960" numCol="1" anchor="t" anchorCtr="0" compatLnSpc="1"/>
          <a:lstStyle/>
          <a:p>
            <a:pPr defTabSz="1219200">
              <a:defRPr/>
            </a:pPr>
            <a:endParaRPr lang="zh-CN" altLang="en-US" sz="2400">
              <a:solidFill>
                <a:srgbClr val="25282B"/>
              </a:solidFill>
              <a:cs typeface="+mn-ea"/>
              <a:sym typeface="+mn-lt"/>
            </a:endParaRPr>
          </a:p>
        </p:txBody>
      </p:sp>
      <p:grpSp>
        <p:nvGrpSpPr>
          <p:cNvPr id="42" name="组合 41"/>
          <p:cNvGrpSpPr/>
          <p:nvPr/>
        </p:nvGrpSpPr>
        <p:grpSpPr>
          <a:xfrm>
            <a:off x="1264920" y="3242945"/>
            <a:ext cx="1713230" cy="1388114"/>
            <a:chOff x="11884" y="3191"/>
            <a:chExt cx="1704" cy="2728"/>
          </a:xfrm>
        </p:grpSpPr>
        <p:sp>
          <p:nvSpPr>
            <p:cNvPr id="43" name="文本框 42"/>
            <p:cNvSpPr txBox="1"/>
            <p:nvPr/>
          </p:nvSpPr>
          <p:spPr>
            <a:xfrm>
              <a:off x="11884" y="3744"/>
              <a:ext cx="1638" cy="2175"/>
            </a:xfrm>
            <a:prstGeom prst="rect">
              <a:avLst/>
            </a:prstGeom>
            <a:noFill/>
          </p:spPr>
          <p:txBody>
            <a:bodyPr wrap="square" rtlCol="0">
              <a:spAutoFit/>
            </a:bodyPr>
            <a:lstStyle/>
            <a:p>
              <a:pPr fontAlgn="auto">
                <a:lnSpc>
                  <a:spcPct val="150000"/>
                </a:lnSpc>
              </a:pPr>
              <a:r>
                <a:rPr lang="zh-CN" sz="1100">
                  <a:latin typeface="Arial" panose="020B0604020202020204" pitchFamily="34" charset="0"/>
                  <a:ea typeface="宋体" panose="02010600030101010101" pitchFamily="2" charset="-122"/>
                  <a:sym typeface="+mn-ea"/>
                </a:rPr>
                <a:t>包括勘察、地基、基础、主体结构、各种构件、各个部位等的施工技术问题。</a:t>
              </a:r>
              <a:endParaRPr lang="en-US" altLang="zh-CN" sz="1100" dirty="0">
                <a:solidFill>
                  <a:schemeClr val="tx1">
                    <a:lumMod val="50000"/>
                  </a:schemeClr>
                </a:solidFill>
                <a:cs typeface="+mn-ea"/>
                <a:sym typeface="+mn-lt"/>
              </a:endParaRPr>
            </a:p>
          </p:txBody>
        </p:sp>
        <p:sp>
          <p:nvSpPr>
            <p:cNvPr id="47" name="TextBox 76"/>
            <p:cNvSpPr txBox="1"/>
            <p:nvPr/>
          </p:nvSpPr>
          <p:spPr>
            <a:xfrm>
              <a:off x="11884" y="3191"/>
              <a:ext cx="1704" cy="663"/>
            </a:xfrm>
            <a:prstGeom prst="rect">
              <a:avLst/>
            </a:prstGeom>
            <a:noFill/>
          </p:spPr>
          <p:txBody>
            <a:bodyPr wrap="square" rtlCol="0">
              <a:spAutoFit/>
            </a:bodyPr>
            <a:lstStyle/>
            <a:p>
              <a:pPr algn="l"/>
              <a:r>
                <a:rPr lang="zh-CN" altLang="en-US" sz="1600" b="1" dirty="0">
                  <a:solidFill>
                    <a:schemeClr val="tx1">
                      <a:lumMod val="50000"/>
                    </a:schemeClr>
                  </a:solidFill>
                  <a:cs typeface="+mn-ea"/>
                  <a:sym typeface="+mn-lt"/>
                </a:rPr>
                <a:t>施工技术问题</a:t>
              </a:r>
            </a:p>
          </p:txBody>
        </p:sp>
      </p:grpSp>
      <p:grpSp>
        <p:nvGrpSpPr>
          <p:cNvPr id="37" name="组合 36"/>
          <p:cNvGrpSpPr/>
          <p:nvPr/>
        </p:nvGrpSpPr>
        <p:grpSpPr>
          <a:xfrm rot="20932037" flipH="1">
            <a:off x="10437887" y="5321909"/>
            <a:ext cx="1804027" cy="1603342"/>
            <a:chOff x="176073" y="436443"/>
            <a:chExt cx="3814267" cy="3954252"/>
          </a:xfrm>
        </p:grpSpPr>
        <p:sp>
          <p:nvSpPr>
            <p:cNvPr id="39" name="等腰三角形 38"/>
            <p:cNvSpPr/>
            <p:nvPr/>
          </p:nvSpPr>
          <p:spPr>
            <a:xfrm rot="4706719">
              <a:off x="779420" y="328112"/>
              <a:ext cx="3102590" cy="331925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8" name="等腰三角形 47"/>
            <p:cNvSpPr/>
            <p:nvPr/>
          </p:nvSpPr>
          <p:spPr>
            <a:xfrm rot="4706719">
              <a:off x="1566438" y="3122874"/>
              <a:ext cx="1321558" cy="121408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9" name="等腰三角形 48"/>
            <p:cNvSpPr/>
            <p:nvPr/>
          </p:nvSpPr>
          <p:spPr>
            <a:xfrm rot="4706719">
              <a:off x="35615" y="1079874"/>
              <a:ext cx="1924335" cy="1643419"/>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50" name="组合 49"/>
          <p:cNvGrpSpPr/>
          <p:nvPr/>
        </p:nvGrpSpPr>
        <p:grpSpPr>
          <a:xfrm rot="667963">
            <a:off x="108807" y="165330"/>
            <a:ext cx="1804027" cy="1603342"/>
            <a:chOff x="176073" y="436443"/>
            <a:chExt cx="3814267" cy="3954252"/>
          </a:xfrm>
        </p:grpSpPr>
        <p:sp>
          <p:nvSpPr>
            <p:cNvPr id="51" name="等腰三角形 50"/>
            <p:cNvSpPr/>
            <p:nvPr/>
          </p:nvSpPr>
          <p:spPr>
            <a:xfrm rot="4706719">
              <a:off x="779420" y="328112"/>
              <a:ext cx="3102590" cy="3319251"/>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2" name="等腰三角形 51"/>
            <p:cNvSpPr/>
            <p:nvPr/>
          </p:nvSpPr>
          <p:spPr>
            <a:xfrm rot="4706719">
              <a:off x="1566438" y="3122874"/>
              <a:ext cx="1321558" cy="1214084"/>
            </a:xfrm>
            <a:prstGeom prst="triangl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3" name="等腰三角形 52"/>
            <p:cNvSpPr/>
            <p:nvPr/>
          </p:nvSpPr>
          <p:spPr>
            <a:xfrm rot="4706719">
              <a:off x="35615" y="1079874"/>
              <a:ext cx="1924335" cy="1643419"/>
            </a:xfrm>
            <a:prstGeom prst="triangle">
              <a:avLst/>
            </a:prstGeom>
            <a:noFill/>
            <a:ln>
              <a:solidFill>
                <a:srgbClr val="DD7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4" name="TextBox 8"/>
          <p:cNvSpPr txBox="1"/>
          <p:nvPr/>
        </p:nvSpPr>
        <p:spPr>
          <a:xfrm>
            <a:off x="3847465" y="565150"/>
            <a:ext cx="4497705" cy="492125"/>
          </a:xfrm>
          <a:prstGeom prst="rect">
            <a:avLst/>
          </a:prstGeom>
          <a:noFill/>
        </p:spPr>
        <p:txBody>
          <a:bodyPr wrap="square" lIns="0" tIns="0" rIns="0" bIns="0" rtlCol="0" anchor="ctr">
            <a:spAutoFit/>
          </a:bodyPr>
          <a:lstStyle/>
          <a:p>
            <a:pPr algn="ctr"/>
            <a:r>
              <a:rPr lang="zh-CN" altLang="en-US" sz="3200" spc="600" dirty="0">
                <a:solidFill>
                  <a:schemeClr val="tx1">
                    <a:lumMod val="75000"/>
                    <a:lumOff val="25000"/>
                  </a:schemeClr>
                </a:solidFill>
                <a:cs typeface="+mn-ea"/>
                <a:sym typeface="+mn-lt"/>
              </a:rPr>
              <a:t>四、选题（选题方向）</a:t>
            </a:r>
          </a:p>
        </p:txBody>
      </p:sp>
      <p:sp>
        <p:nvSpPr>
          <p:cNvPr id="2" name="Rectangle 21"/>
          <p:cNvSpPr/>
          <p:nvPr/>
        </p:nvSpPr>
        <p:spPr>
          <a:xfrm>
            <a:off x="9393555" y="2292350"/>
            <a:ext cx="1963420" cy="2679065"/>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 name="Trapezoid 23@|1FFC:192|FBC:16777215|LFC:16777215|LBC:16777215"/>
          <p:cNvSpPr/>
          <p:nvPr/>
        </p:nvSpPr>
        <p:spPr>
          <a:xfrm>
            <a:off x="9721215" y="208597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 name="Pentagon 24@|1FFC:2381804|FBC:16777215|LFC:16777215|LBC:16777215"/>
          <p:cNvSpPr/>
          <p:nvPr/>
        </p:nvSpPr>
        <p:spPr>
          <a:xfrm rot="5400000">
            <a:off x="9949815" y="1995170"/>
            <a:ext cx="795655" cy="974725"/>
          </a:xfrm>
          <a:prstGeom prst="homePlate">
            <a:avLst>
              <a:gd name="adj" fmla="val 31720"/>
            </a:avLst>
          </a:prstGeom>
          <a:solidFill>
            <a:schemeClr val="accent4">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5" name="Freeform 53"/>
          <p:cNvSpPr>
            <a:spLocks noEditPoints="1"/>
          </p:cNvSpPr>
          <p:nvPr/>
        </p:nvSpPr>
        <p:spPr bwMode="auto">
          <a:xfrm>
            <a:off x="10158730" y="2295525"/>
            <a:ext cx="377825" cy="355600"/>
          </a:xfrm>
          <a:custGeom>
            <a:avLst/>
            <a:gdLst>
              <a:gd name="T0" fmla="*/ 38 w 128"/>
              <a:gd name="T1" fmla="*/ 99 h 120"/>
              <a:gd name="T2" fmla="*/ 55 w 128"/>
              <a:gd name="T3" fmla="*/ 99 h 120"/>
              <a:gd name="T4" fmla="*/ 55 w 128"/>
              <a:gd name="T5" fmla="*/ 103 h 120"/>
              <a:gd name="T6" fmla="*/ 38 w 128"/>
              <a:gd name="T7" fmla="*/ 103 h 120"/>
              <a:gd name="T8" fmla="*/ 38 w 128"/>
              <a:gd name="T9" fmla="*/ 99 h 120"/>
              <a:gd name="T10" fmla="*/ 88 w 128"/>
              <a:gd name="T11" fmla="*/ 98 h 120"/>
              <a:gd name="T12" fmla="*/ 60 w 128"/>
              <a:gd name="T13" fmla="*/ 103 h 120"/>
              <a:gd name="T14" fmla="*/ 65 w 128"/>
              <a:gd name="T15" fmla="*/ 76 h 120"/>
              <a:gd name="T16" fmla="*/ 105 w 128"/>
              <a:gd name="T17" fmla="*/ 35 h 120"/>
              <a:gd name="T18" fmla="*/ 128 w 128"/>
              <a:gd name="T19" fmla="*/ 57 h 120"/>
              <a:gd name="T20" fmla="*/ 88 w 128"/>
              <a:gd name="T21" fmla="*/ 98 h 120"/>
              <a:gd name="T22" fmla="*/ 83 w 128"/>
              <a:gd name="T23" fmla="*/ 87 h 120"/>
              <a:gd name="T24" fmla="*/ 117 w 128"/>
              <a:gd name="T25" fmla="*/ 52 h 120"/>
              <a:gd name="T26" fmla="*/ 114 w 128"/>
              <a:gd name="T27" fmla="*/ 49 h 120"/>
              <a:gd name="T28" fmla="*/ 80 w 128"/>
              <a:gd name="T29" fmla="*/ 84 h 120"/>
              <a:gd name="T30" fmla="*/ 83 w 128"/>
              <a:gd name="T31" fmla="*/ 87 h 120"/>
              <a:gd name="T32" fmla="*/ 85 w 128"/>
              <a:gd name="T33" fmla="*/ 95 h 120"/>
              <a:gd name="T34" fmla="*/ 73 w 128"/>
              <a:gd name="T35" fmla="*/ 97 h 120"/>
              <a:gd name="T36" fmla="*/ 66 w 128"/>
              <a:gd name="T37" fmla="*/ 90 h 120"/>
              <a:gd name="T38" fmla="*/ 68 w 128"/>
              <a:gd name="T39" fmla="*/ 78 h 120"/>
              <a:gd name="T40" fmla="*/ 85 w 128"/>
              <a:gd name="T41" fmla="*/ 95 h 120"/>
              <a:gd name="T42" fmla="*/ 74 w 128"/>
              <a:gd name="T43" fmla="*/ 78 h 120"/>
              <a:gd name="T44" fmla="*/ 108 w 128"/>
              <a:gd name="T45" fmla="*/ 43 h 120"/>
              <a:gd name="T46" fmla="*/ 106 w 128"/>
              <a:gd name="T47" fmla="*/ 40 h 120"/>
              <a:gd name="T48" fmla="*/ 71 w 128"/>
              <a:gd name="T49" fmla="*/ 76 h 120"/>
              <a:gd name="T50" fmla="*/ 74 w 128"/>
              <a:gd name="T51" fmla="*/ 78 h 120"/>
              <a:gd name="T52" fmla="*/ 3 w 128"/>
              <a:gd name="T53" fmla="*/ 120 h 120"/>
              <a:gd name="T54" fmla="*/ 92 w 128"/>
              <a:gd name="T55" fmla="*/ 120 h 120"/>
              <a:gd name="T56" fmla="*/ 96 w 128"/>
              <a:gd name="T57" fmla="*/ 120 h 120"/>
              <a:gd name="T58" fmla="*/ 96 w 128"/>
              <a:gd name="T59" fmla="*/ 117 h 120"/>
              <a:gd name="T60" fmla="*/ 96 w 128"/>
              <a:gd name="T61" fmla="*/ 96 h 120"/>
              <a:gd name="T62" fmla="*/ 89 w 128"/>
              <a:gd name="T63" fmla="*/ 103 h 120"/>
              <a:gd name="T64" fmla="*/ 89 w 128"/>
              <a:gd name="T65" fmla="*/ 114 h 120"/>
              <a:gd name="T66" fmla="*/ 7 w 128"/>
              <a:gd name="T67" fmla="*/ 114 h 120"/>
              <a:gd name="T68" fmla="*/ 7 w 128"/>
              <a:gd name="T69" fmla="*/ 49 h 120"/>
              <a:gd name="T70" fmla="*/ 45 w 128"/>
              <a:gd name="T71" fmla="*/ 49 h 120"/>
              <a:gd name="T72" fmla="*/ 47 w 128"/>
              <a:gd name="T73" fmla="*/ 46 h 120"/>
              <a:gd name="T74" fmla="*/ 47 w 128"/>
              <a:gd name="T75" fmla="*/ 7 h 120"/>
              <a:gd name="T76" fmla="*/ 89 w 128"/>
              <a:gd name="T77" fmla="*/ 7 h 120"/>
              <a:gd name="T78" fmla="*/ 89 w 128"/>
              <a:gd name="T79" fmla="*/ 44 h 120"/>
              <a:gd name="T80" fmla="*/ 96 w 128"/>
              <a:gd name="T81" fmla="*/ 38 h 120"/>
              <a:gd name="T82" fmla="*/ 96 w 128"/>
              <a:gd name="T83" fmla="*/ 4 h 120"/>
              <a:gd name="T84" fmla="*/ 96 w 128"/>
              <a:gd name="T85" fmla="*/ 0 h 120"/>
              <a:gd name="T86" fmla="*/ 92 w 128"/>
              <a:gd name="T87" fmla="*/ 0 h 120"/>
              <a:gd name="T88" fmla="*/ 42 w 128"/>
              <a:gd name="T89" fmla="*/ 0 h 120"/>
              <a:gd name="T90" fmla="*/ 0 w 128"/>
              <a:gd name="T91" fmla="*/ 43 h 120"/>
              <a:gd name="T92" fmla="*/ 0 w 128"/>
              <a:gd name="T93" fmla="*/ 117 h 120"/>
              <a:gd name="T94" fmla="*/ 0 w 128"/>
              <a:gd name="T95" fmla="*/ 120 h 120"/>
              <a:gd name="T96" fmla="*/ 3 w 128"/>
              <a:gd name="T97"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120">
                <a:moveTo>
                  <a:pt x="38" y="99"/>
                </a:moveTo>
                <a:cubicBezTo>
                  <a:pt x="55" y="99"/>
                  <a:pt x="55" y="99"/>
                  <a:pt x="55" y="99"/>
                </a:cubicBezTo>
                <a:cubicBezTo>
                  <a:pt x="55" y="103"/>
                  <a:pt x="55" y="103"/>
                  <a:pt x="55" y="103"/>
                </a:cubicBezTo>
                <a:cubicBezTo>
                  <a:pt x="38" y="103"/>
                  <a:pt x="38" y="103"/>
                  <a:pt x="38" y="103"/>
                </a:cubicBezTo>
                <a:cubicBezTo>
                  <a:pt x="38" y="99"/>
                  <a:pt x="38" y="99"/>
                  <a:pt x="38" y="99"/>
                </a:cubicBezTo>
                <a:close/>
                <a:moveTo>
                  <a:pt x="88" y="98"/>
                </a:moveTo>
                <a:cubicBezTo>
                  <a:pt x="60" y="103"/>
                  <a:pt x="60" y="103"/>
                  <a:pt x="60" y="103"/>
                </a:cubicBezTo>
                <a:cubicBezTo>
                  <a:pt x="65" y="76"/>
                  <a:pt x="65" y="76"/>
                  <a:pt x="65" y="76"/>
                </a:cubicBezTo>
                <a:cubicBezTo>
                  <a:pt x="105" y="35"/>
                  <a:pt x="105" y="35"/>
                  <a:pt x="105" y="35"/>
                </a:cubicBezTo>
                <a:cubicBezTo>
                  <a:pt x="128" y="57"/>
                  <a:pt x="128" y="57"/>
                  <a:pt x="128" y="57"/>
                </a:cubicBezTo>
                <a:cubicBezTo>
                  <a:pt x="88" y="98"/>
                  <a:pt x="88" y="98"/>
                  <a:pt x="88" y="98"/>
                </a:cubicBezTo>
                <a:close/>
                <a:moveTo>
                  <a:pt x="83" y="87"/>
                </a:moveTo>
                <a:cubicBezTo>
                  <a:pt x="117" y="52"/>
                  <a:pt x="117" y="52"/>
                  <a:pt x="117" y="52"/>
                </a:cubicBezTo>
                <a:cubicBezTo>
                  <a:pt x="114" y="49"/>
                  <a:pt x="114" y="49"/>
                  <a:pt x="114" y="49"/>
                </a:cubicBezTo>
                <a:cubicBezTo>
                  <a:pt x="80" y="84"/>
                  <a:pt x="80" y="84"/>
                  <a:pt x="80" y="84"/>
                </a:cubicBezTo>
                <a:cubicBezTo>
                  <a:pt x="83" y="87"/>
                  <a:pt x="83" y="87"/>
                  <a:pt x="83" y="87"/>
                </a:cubicBezTo>
                <a:close/>
                <a:moveTo>
                  <a:pt x="85" y="95"/>
                </a:moveTo>
                <a:cubicBezTo>
                  <a:pt x="73" y="97"/>
                  <a:pt x="73" y="97"/>
                  <a:pt x="73" y="97"/>
                </a:cubicBezTo>
                <a:cubicBezTo>
                  <a:pt x="66" y="90"/>
                  <a:pt x="66" y="90"/>
                  <a:pt x="66" y="90"/>
                </a:cubicBezTo>
                <a:cubicBezTo>
                  <a:pt x="68" y="78"/>
                  <a:pt x="68" y="78"/>
                  <a:pt x="68" y="78"/>
                </a:cubicBezTo>
                <a:cubicBezTo>
                  <a:pt x="85" y="95"/>
                  <a:pt x="85" y="95"/>
                  <a:pt x="85" y="95"/>
                </a:cubicBezTo>
                <a:close/>
                <a:moveTo>
                  <a:pt x="74" y="78"/>
                </a:moveTo>
                <a:cubicBezTo>
                  <a:pt x="108" y="43"/>
                  <a:pt x="108" y="43"/>
                  <a:pt x="108" y="43"/>
                </a:cubicBezTo>
                <a:cubicBezTo>
                  <a:pt x="106" y="40"/>
                  <a:pt x="106" y="40"/>
                  <a:pt x="106" y="40"/>
                </a:cubicBezTo>
                <a:cubicBezTo>
                  <a:pt x="71" y="76"/>
                  <a:pt x="71" y="76"/>
                  <a:pt x="71" y="76"/>
                </a:cubicBezTo>
                <a:cubicBezTo>
                  <a:pt x="74" y="78"/>
                  <a:pt x="74" y="78"/>
                  <a:pt x="74" y="78"/>
                </a:cubicBezTo>
                <a:close/>
                <a:moveTo>
                  <a:pt x="3" y="120"/>
                </a:moveTo>
                <a:cubicBezTo>
                  <a:pt x="92" y="120"/>
                  <a:pt x="92" y="120"/>
                  <a:pt x="92" y="120"/>
                </a:cubicBezTo>
                <a:cubicBezTo>
                  <a:pt x="96" y="120"/>
                  <a:pt x="96" y="120"/>
                  <a:pt x="96" y="120"/>
                </a:cubicBezTo>
                <a:cubicBezTo>
                  <a:pt x="96" y="117"/>
                  <a:pt x="96" y="117"/>
                  <a:pt x="96" y="117"/>
                </a:cubicBezTo>
                <a:cubicBezTo>
                  <a:pt x="96" y="96"/>
                  <a:pt x="96" y="96"/>
                  <a:pt x="96" y="96"/>
                </a:cubicBezTo>
                <a:cubicBezTo>
                  <a:pt x="89" y="103"/>
                  <a:pt x="89" y="103"/>
                  <a:pt x="89" y="103"/>
                </a:cubicBezTo>
                <a:cubicBezTo>
                  <a:pt x="89" y="114"/>
                  <a:pt x="89" y="114"/>
                  <a:pt x="89" y="114"/>
                </a:cubicBezTo>
                <a:cubicBezTo>
                  <a:pt x="7" y="114"/>
                  <a:pt x="7" y="114"/>
                  <a:pt x="7" y="114"/>
                </a:cubicBezTo>
                <a:cubicBezTo>
                  <a:pt x="7" y="49"/>
                  <a:pt x="7" y="49"/>
                  <a:pt x="7" y="49"/>
                </a:cubicBezTo>
                <a:cubicBezTo>
                  <a:pt x="19" y="49"/>
                  <a:pt x="32" y="49"/>
                  <a:pt x="45" y="49"/>
                </a:cubicBezTo>
                <a:cubicBezTo>
                  <a:pt x="46" y="49"/>
                  <a:pt x="47" y="48"/>
                  <a:pt x="47" y="46"/>
                </a:cubicBezTo>
                <a:cubicBezTo>
                  <a:pt x="47" y="33"/>
                  <a:pt x="47" y="20"/>
                  <a:pt x="47" y="7"/>
                </a:cubicBezTo>
                <a:cubicBezTo>
                  <a:pt x="89" y="7"/>
                  <a:pt x="89" y="7"/>
                  <a:pt x="89" y="7"/>
                </a:cubicBezTo>
                <a:cubicBezTo>
                  <a:pt x="89" y="44"/>
                  <a:pt x="89" y="44"/>
                  <a:pt x="89" y="44"/>
                </a:cubicBezTo>
                <a:cubicBezTo>
                  <a:pt x="96" y="38"/>
                  <a:pt x="96" y="38"/>
                  <a:pt x="96" y="38"/>
                </a:cubicBezTo>
                <a:cubicBezTo>
                  <a:pt x="96" y="4"/>
                  <a:pt x="96" y="4"/>
                  <a:pt x="96" y="4"/>
                </a:cubicBezTo>
                <a:cubicBezTo>
                  <a:pt x="96" y="0"/>
                  <a:pt x="96" y="0"/>
                  <a:pt x="96" y="0"/>
                </a:cubicBezTo>
                <a:cubicBezTo>
                  <a:pt x="92" y="0"/>
                  <a:pt x="92" y="0"/>
                  <a:pt x="92" y="0"/>
                </a:cubicBezTo>
                <a:cubicBezTo>
                  <a:pt x="42" y="0"/>
                  <a:pt x="42" y="0"/>
                  <a:pt x="42" y="0"/>
                </a:cubicBezTo>
                <a:cubicBezTo>
                  <a:pt x="0" y="43"/>
                  <a:pt x="0" y="43"/>
                  <a:pt x="0" y="43"/>
                </a:cubicBezTo>
                <a:cubicBezTo>
                  <a:pt x="0" y="117"/>
                  <a:pt x="0" y="117"/>
                  <a:pt x="0" y="117"/>
                </a:cubicBezTo>
                <a:cubicBezTo>
                  <a:pt x="0" y="120"/>
                  <a:pt x="0" y="120"/>
                  <a:pt x="0" y="120"/>
                </a:cubicBezTo>
                <a:cubicBezTo>
                  <a:pt x="3" y="120"/>
                  <a:pt x="3" y="120"/>
                  <a:pt x="3" y="120"/>
                </a:cubicBezTo>
                <a:close/>
              </a:path>
            </a:pathLst>
          </a:custGeom>
          <a:solidFill>
            <a:schemeClr val="bg1"/>
          </a:solidFill>
          <a:ln>
            <a:noFill/>
          </a:ln>
        </p:spPr>
        <p:txBody>
          <a:bodyPr vert="horz" wrap="square" lIns="121920" tIns="60960" rIns="121920" bIns="60960" numCol="1" anchor="t" anchorCtr="0" compatLnSpc="1"/>
          <a:lstStyle/>
          <a:p>
            <a:pPr defTabSz="1219200">
              <a:defRPr/>
            </a:pPr>
            <a:endParaRPr lang="zh-CN" altLang="en-US" sz="2400">
              <a:solidFill>
                <a:srgbClr val="25282B"/>
              </a:solidFill>
              <a:cs typeface="+mn-ea"/>
              <a:sym typeface="+mn-lt"/>
            </a:endParaRPr>
          </a:p>
        </p:txBody>
      </p:sp>
      <p:sp>
        <p:nvSpPr>
          <p:cNvPr id="9" name="TextBox 8"/>
          <p:cNvSpPr txBox="1"/>
          <p:nvPr/>
        </p:nvSpPr>
        <p:spPr>
          <a:xfrm>
            <a:off x="4182067" y="1156649"/>
            <a:ext cx="3744178" cy="307340"/>
          </a:xfrm>
          <a:prstGeom prst="rect">
            <a:avLst/>
          </a:prstGeom>
          <a:noFill/>
        </p:spPr>
        <p:txBody>
          <a:bodyPr wrap="square" lIns="0" tIns="0" rIns="0" bIns="0" rtlCol="0" anchor="ctr">
            <a:spAutoFit/>
          </a:bodyPr>
          <a:lstStyle/>
          <a:p>
            <a:pPr algn="ctr"/>
            <a:r>
              <a:rPr lang="zh-CN" altLang="en-US" sz="2000" spc="600" dirty="0">
                <a:solidFill>
                  <a:schemeClr val="tx1">
                    <a:lumMod val="75000"/>
                    <a:lumOff val="25000"/>
                  </a:schemeClr>
                </a:solidFill>
                <a:cs typeface="+mn-ea"/>
                <a:sym typeface="+mn-lt"/>
              </a:rPr>
              <a:t>土木工程</a:t>
            </a:r>
          </a:p>
        </p:txBody>
      </p:sp>
      <p:grpSp>
        <p:nvGrpSpPr>
          <p:cNvPr id="10" name="组合 9"/>
          <p:cNvGrpSpPr/>
          <p:nvPr/>
        </p:nvGrpSpPr>
        <p:grpSpPr>
          <a:xfrm>
            <a:off x="3361055" y="3242945"/>
            <a:ext cx="1713230" cy="575498"/>
            <a:chOff x="11884" y="3191"/>
            <a:chExt cx="1704" cy="1131"/>
          </a:xfrm>
        </p:grpSpPr>
        <p:sp>
          <p:nvSpPr>
            <p:cNvPr id="11" name="文本框 10"/>
            <p:cNvSpPr txBox="1"/>
            <p:nvPr/>
          </p:nvSpPr>
          <p:spPr>
            <a:xfrm>
              <a:off x="11884" y="3744"/>
              <a:ext cx="1638" cy="578"/>
            </a:xfrm>
            <a:prstGeom prst="rect">
              <a:avLst/>
            </a:prstGeom>
            <a:noFill/>
          </p:spPr>
          <p:txBody>
            <a:bodyPr wrap="square" rtlCol="0">
              <a:spAutoFit/>
            </a:bodyPr>
            <a:lstStyle/>
            <a:p>
              <a:pPr algn="l">
                <a:lnSpc>
                  <a:spcPct val="150000"/>
                </a:lnSpc>
                <a:buClrTx/>
                <a:buSzTx/>
                <a:buFontTx/>
              </a:pPr>
              <a:r>
                <a:rPr lang="zh-CN" sz="1100">
                  <a:latin typeface="Arial" panose="020B0604020202020204" pitchFamily="34" charset="0"/>
                  <a:ea typeface="宋体" panose="02010600030101010101" pitchFamily="2" charset="-122"/>
                  <a:sym typeface="+mn-ea"/>
                </a:rPr>
                <a:t>建议选择安全技术问题</a:t>
              </a:r>
              <a:endParaRPr lang="zh-CN" sz="1100">
                <a:latin typeface="Arial" panose="020B0604020202020204" pitchFamily="34" charset="0"/>
                <a:ea typeface="宋体" panose="02010600030101010101" pitchFamily="2" charset="-122"/>
                <a:sym typeface="+mn-lt"/>
              </a:endParaRPr>
            </a:p>
          </p:txBody>
        </p:sp>
        <p:sp>
          <p:nvSpPr>
            <p:cNvPr id="12" name="TextBox 76"/>
            <p:cNvSpPr txBox="1"/>
            <p:nvPr/>
          </p:nvSpPr>
          <p:spPr>
            <a:xfrm>
              <a:off x="11884" y="3191"/>
              <a:ext cx="1704" cy="663"/>
            </a:xfrm>
            <a:prstGeom prst="rect">
              <a:avLst/>
            </a:prstGeom>
            <a:noFill/>
          </p:spPr>
          <p:txBody>
            <a:bodyPr wrap="square" rtlCol="0">
              <a:spAutoFit/>
            </a:bodyPr>
            <a:lstStyle/>
            <a:p>
              <a:pPr algn="l"/>
              <a:r>
                <a:rPr lang="zh-CN" altLang="en-US" sz="1600" b="1" dirty="0">
                  <a:solidFill>
                    <a:schemeClr val="tx1">
                      <a:lumMod val="50000"/>
                    </a:schemeClr>
                  </a:solidFill>
                  <a:cs typeface="+mn-ea"/>
                  <a:sym typeface="+mn-lt"/>
                </a:rPr>
                <a:t>施工安全问题</a:t>
              </a:r>
            </a:p>
          </p:txBody>
        </p:sp>
      </p:grpSp>
      <p:grpSp>
        <p:nvGrpSpPr>
          <p:cNvPr id="13" name="组合 12"/>
          <p:cNvGrpSpPr/>
          <p:nvPr/>
        </p:nvGrpSpPr>
        <p:grpSpPr>
          <a:xfrm>
            <a:off x="5409565" y="3242945"/>
            <a:ext cx="1713230" cy="575498"/>
            <a:chOff x="11884" y="3191"/>
            <a:chExt cx="1704" cy="1131"/>
          </a:xfrm>
        </p:grpSpPr>
        <p:sp>
          <p:nvSpPr>
            <p:cNvPr id="14" name="文本框 13"/>
            <p:cNvSpPr txBox="1"/>
            <p:nvPr/>
          </p:nvSpPr>
          <p:spPr>
            <a:xfrm>
              <a:off x="11884" y="3744"/>
              <a:ext cx="1638" cy="578"/>
            </a:xfrm>
            <a:prstGeom prst="rect">
              <a:avLst/>
            </a:prstGeom>
            <a:noFill/>
          </p:spPr>
          <p:txBody>
            <a:bodyPr wrap="square" rtlCol="0">
              <a:spAutoFit/>
            </a:bodyPr>
            <a:lstStyle/>
            <a:p>
              <a:pPr algn="l">
                <a:lnSpc>
                  <a:spcPct val="150000"/>
                </a:lnSpc>
                <a:buClrTx/>
                <a:buSzTx/>
                <a:buFontTx/>
              </a:pPr>
              <a:r>
                <a:rPr lang="zh-CN" sz="1100">
                  <a:latin typeface="Arial" panose="020B0604020202020204" pitchFamily="34" charset="0"/>
                  <a:ea typeface="宋体" panose="02010600030101010101" pitchFamily="2" charset="-122"/>
                  <a:sym typeface="+mn-ea"/>
                </a:rPr>
                <a:t>关注技术与管理的关系</a:t>
              </a:r>
              <a:endParaRPr lang="zh-CN" sz="1100">
                <a:latin typeface="Arial" panose="020B0604020202020204" pitchFamily="34" charset="0"/>
                <a:ea typeface="宋体" panose="02010600030101010101" pitchFamily="2" charset="-122"/>
                <a:sym typeface="+mn-lt"/>
              </a:endParaRPr>
            </a:p>
          </p:txBody>
        </p:sp>
        <p:sp>
          <p:nvSpPr>
            <p:cNvPr id="15" name="TextBox 76"/>
            <p:cNvSpPr txBox="1"/>
            <p:nvPr/>
          </p:nvSpPr>
          <p:spPr>
            <a:xfrm>
              <a:off x="11884" y="3191"/>
              <a:ext cx="1704" cy="663"/>
            </a:xfrm>
            <a:prstGeom prst="rect">
              <a:avLst/>
            </a:prstGeom>
            <a:noFill/>
          </p:spPr>
          <p:txBody>
            <a:bodyPr wrap="square" rtlCol="0">
              <a:spAutoFit/>
            </a:bodyPr>
            <a:lstStyle/>
            <a:p>
              <a:pPr algn="l"/>
              <a:r>
                <a:rPr lang="zh-CN" altLang="en-US" sz="1600" b="1" dirty="0">
                  <a:solidFill>
                    <a:schemeClr val="tx1">
                      <a:lumMod val="50000"/>
                    </a:schemeClr>
                  </a:solidFill>
                  <a:cs typeface="+mn-ea"/>
                  <a:sym typeface="+mn-lt"/>
                </a:rPr>
                <a:t>施工管理问题</a:t>
              </a:r>
            </a:p>
          </p:txBody>
        </p:sp>
      </p:grpSp>
      <p:grpSp>
        <p:nvGrpSpPr>
          <p:cNvPr id="16" name="组合 15"/>
          <p:cNvGrpSpPr/>
          <p:nvPr/>
        </p:nvGrpSpPr>
        <p:grpSpPr>
          <a:xfrm>
            <a:off x="7457440" y="3242945"/>
            <a:ext cx="1713230" cy="880293"/>
            <a:chOff x="11884" y="3191"/>
            <a:chExt cx="1704" cy="1730"/>
          </a:xfrm>
        </p:grpSpPr>
        <p:sp>
          <p:nvSpPr>
            <p:cNvPr id="17" name="文本框 16"/>
            <p:cNvSpPr txBox="1"/>
            <p:nvPr/>
          </p:nvSpPr>
          <p:spPr>
            <a:xfrm>
              <a:off x="11884" y="3744"/>
              <a:ext cx="1638" cy="1177"/>
            </a:xfrm>
            <a:prstGeom prst="rect">
              <a:avLst/>
            </a:prstGeom>
            <a:noFill/>
          </p:spPr>
          <p:txBody>
            <a:bodyPr wrap="square" rtlCol="0">
              <a:spAutoFit/>
            </a:bodyPr>
            <a:lstStyle/>
            <a:p>
              <a:pPr fontAlgn="auto">
                <a:lnSpc>
                  <a:spcPct val="150000"/>
                </a:lnSpc>
              </a:pPr>
              <a:r>
                <a:rPr lang="zh-CN" sz="1100">
                  <a:latin typeface="Arial" panose="020B0604020202020204" pitchFamily="34" charset="0"/>
                  <a:ea typeface="宋体" panose="02010600030101010101" pitchFamily="2" charset="-122"/>
                  <a:sym typeface="+mn-ea"/>
                </a:rPr>
                <a:t>仍然要关注技术和质量的关系</a:t>
              </a:r>
              <a:endParaRPr lang="en-US" altLang="zh-CN" sz="1100" dirty="0">
                <a:solidFill>
                  <a:schemeClr val="tx1">
                    <a:lumMod val="50000"/>
                  </a:schemeClr>
                </a:solidFill>
                <a:cs typeface="+mn-ea"/>
                <a:sym typeface="+mn-lt"/>
              </a:endParaRPr>
            </a:p>
          </p:txBody>
        </p:sp>
        <p:sp>
          <p:nvSpPr>
            <p:cNvPr id="18" name="TextBox 76"/>
            <p:cNvSpPr txBox="1"/>
            <p:nvPr/>
          </p:nvSpPr>
          <p:spPr>
            <a:xfrm>
              <a:off x="11884" y="3191"/>
              <a:ext cx="1704" cy="663"/>
            </a:xfrm>
            <a:prstGeom prst="rect">
              <a:avLst/>
            </a:prstGeom>
            <a:noFill/>
          </p:spPr>
          <p:txBody>
            <a:bodyPr wrap="square" rtlCol="0">
              <a:spAutoFit/>
            </a:bodyPr>
            <a:lstStyle/>
            <a:p>
              <a:pPr algn="l"/>
              <a:r>
                <a:rPr lang="zh-CN" altLang="en-US" sz="1600" b="1" dirty="0">
                  <a:solidFill>
                    <a:schemeClr val="tx1">
                      <a:lumMod val="50000"/>
                    </a:schemeClr>
                  </a:solidFill>
                  <a:cs typeface="+mn-ea"/>
                  <a:sym typeface="+mn-lt"/>
                </a:rPr>
                <a:t>施工质量问题</a:t>
              </a:r>
            </a:p>
          </p:txBody>
        </p:sp>
      </p:grpSp>
      <p:grpSp>
        <p:nvGrpSpPr>
          <p:cNvPr id="19" name="组合 18"/>
          <p:cNvGrpSpPr/>
          <p:nvPr/>
        </p:nvGrpSpPr>
        <p:grpSpPr>
          <a:xfrm>
            <a:off x="9524365" y="3242945"/>
            <a:ext cx="1713230" cy="857301"/>
            <a:chOff x="11884" y="3191"/>
            <a:chExt cx="1704" cy="841"/>
          </a:xfrm>
        </p:grpSpPr>
        <p:sp>
          <p:nvSpPr>
            <p:cNvPr id="20" name="文本框 19"/>
            <p:cNvSpPr txBox="1"/>
            <p:nvPr/>
          </p:nvSpPr>
          <p:spPr>
            <a:xfrm>
              <a:off x="11884" y="3744"/>
              <a:ext cx="1638" cy="288"/>
            </a:xfrm>
            <a:prstGeom prst="rect">
              <a:avLst/>
            </a:prstGeom>
            <a:noFill/>
          </p:spPr>
          <p:txBody>
            <a:bodyPr wrap="square" rtlCol="0">
              <a:spAutoFit/>
            </a:bodyPr>
            <a:lstStyle/>
            <a:p>
              <a:pPr algn="l">
                <a:lnSpc>
                  <a:spcPct val="150000"/>
                </a:lnSpc>
                <a:buClrTx/>
                <a:buSzTx/>
                <a:buFontTx/>
              </a:pPr>
              <a:r>
                <a:rPr lang="zh-CN" sz="1100">
                  <a:latin typeface="Arial" panose="020B0604020202020204" pitchFamily="34" charset="0"/>
                  <a:ea typeface="宋体" panose="02010600030101010101" pitchFamily="2" charset="-122"/>
                  <a:sym typeface="+mn-ea"/>
                </a:rPr>
                <a:t>要进行力学计算</a:t>
              </a:r>
              <a:endParaRPr lang="zh-CN" sz="1100">
                <a:latin typeface="Arial" panose="020B0604020202020204" pitchFamily="34" charset="0"/>
                <a:ea typeface="宋体" panose="02010600030101010101" pitchFamily="2" charset="-122"/>
                <a:sym typeface="+mn-lt"/>
              </a:endParaRPr>
            </a:p>
          </p:txBody>
        </p:sp>
        <p:sp>
          <p:nvSpPr>
            <p:cNvPr id="21" name="TextBox 76"/>
            <p:cNvSpPr txBox="1"/>
            <p:nvPr/>
          </p:nvSpPr>
          <p:spPr>
            <a:xfrm>
              <a:off x="11884" y="3191"/>
              <a:ext cx="1704" cy="572"/>
            </a:xfrm>
            <a:prstGeom prst="rect">
              <a:avLst/>
            </a:prstGeom>
            <a:noFill/>
          </p:spPr>
          <p:txBody>
            <a:bodyPr wrap="square" rtlCol="0">
              <a:spAutoFit/>
            </a:bodyPr>
            <a:lstStyle/>
            <a:p>
              <a:pPr algn="l"/>
              <a:r>
                <a:rPr lang="zh-CN" altLang="en-US" sz="1600" b="1" dirty="0">
                  <a:solidFill>
                    <a:schemeClr val="tx1">
                      <a:lumMod val="50000"/>
                    </a:schemeClr>
                  </a:solidFill>
                  <a:cs typeface="+mn-ea"/>
                  <a:sym typeface="+mn-lt"/>
                </a:rPr>
                <a:t>结构或构造设计问题</a:t>
              </a:r>
            </a:p>
          </p:txBody>
        </p:sp>
      </p:grpSp>
      <p:sp>
        <p:nvSpPr>
          <p:cNvPr id="6" name="Rectangle 29"/>
          <p:cNvSpPr/>
          <p:nvPr/>
        </p:nvSpPr>
        <p:spPr>
          <a:xfrm>
            <a:off x="1205865" y="5107940"/>
            <a:ext cx="8720455" cy="414020"/>
          </a:xfrm>
          <a:prstGeom prst="rect">
            <a:avLst/>
          </a:prstGeom>
        </p:spPr>
        <p:txBody>
          <a:bodyPr wrap="square">
            <a:spAutoFit/>
          </a:bodyPr>
          <a:lstStyle/>
          <a:p>
            <a:pPr algn="r">
              <a:lnSpc>
                <a:spcPct val="150000"/>
              </a:lnSpc>
            </a:pPr>
            <a:r>
              <a:rPr lang="zh-CN" altLang="en-US" sz="1400" dirty="0" smtClean="0">
                <a:latin typeface="微软雅黑" panose="020B0503020204020204" charset="-122"/>
                <a:ea typeface="微软雅黑" panose="020B0503020204020204" charset="-122"/>
                <a:sym typeface="+mn-ea"/>
              </a:rPr>
              <a:t>以设计成果（说明书、图纸、程序流程图、代码等）的审查为主，论文查重率作为审核参考，不作为硬性条件。</a:t>
            </a:r>
            <a:endParaRPr lang="en-US" altLang="zh-CN" sz="1400" b="1" dirty="0">
              <a:solidFill>
                <a:schemeClr val="tx1">
                  <a:lumMod val="75000"/>
                  <a:lumOff val="2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8"/>
          <p:cNvSpPr/>
          <p:nvPr/>
        </p:nvSpPr>
        <p:spPr>
          <a:xfrm>
            <a:off x="2031365" y="2292350"/>
            <a:ext cx="1963420" cy="1770380"/>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28" name="Trapezoid 10@|1FFC:3506772|FBC:16777215|LFC:16777215|LBC:16777215"/>
          <p:cNvSpPr/>
          <p:nvPr/>
        </p:nvSpPr>
        <p:spPr>
          <a:xfrm>
            <a:off x="2414270" y="208597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29" name="Pentagon 9@|1FFC:4308095|FBC:16777215|LFC:16777215|LBC:16777215"/>
          <p:cNvSpPr/>
          <p:nvPr/>
        </p:nvSpPr>
        <p:spPr>
          <a:xfrm rot="5400000">
            <a:off x="2642870" y="1995170"/>
            <a:ext cx="795655" cy="974725"/>
          </a:xfrm>
          <a:prstGeom prst="homePlate">
            <a:avLst>
              <a:gd name="adj" fmla="val 31720"/>
            </a:avLst>
          </a:prstGeom>
          <a:solidFill>
            <a:schemeClr val="accent2">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3" name="Rectangle 15"/>
          <p:cNvSpPr/>
          <p:nvPr/>
        </p:nvSpPr>
        <p:spPr>
          <a:xfrm>
            <a:off x="4114800" y="2292350"/>
            <a:ext cx="1963420" cy="1771015"/>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4" name="Trapezoid 17@|1FFC:1137349|FBC:16777215|LFC:16777215|LBC:16777215"/>
          <p:cNvSpPr/>
          <p:nvPr/>
        </p:nvSpPr>
        <p:spPr>
          <a:xfrm>
            <a:off x="4510405" y="208597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5" name="Pentagon 18@|1FFC:1554685|FBC:16777215|LFC:16777215|LBC:16777215"/>
          <p:cNvSpPr/>
          <p:nvPr/>
        </p:nvSpPr>
        <p:spPr>
          <a:xfrm rot="5400000">
            <a:off x="4739640" y="1995170"/>
            <a:ext cx="795655" cy="974725"/>
          </a:xfrm>
          <a:prstGeom prst="homePlate">
            <a:avLst>
              <a:gd name="adj" fmla="val 31720"/>
            </a:avLst>
          </a:prstGeom>
          <a:solidFill>
            <a:schemeClr val="accent1">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8" name="Rectangle 21"/>
          <p:cNvSpPr/>
          <p:nvPr/>
        </p:nvSpPr>
        <p:spPr>
          <a:xfrm>
            <a:off x="6179185" y="2292350"/>
            <a:ext cx="1963420" cy="1771015"/>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0" name="Trapezoid 23@|1FFC:192|FBC:16777215|LFC:16777215|LBC:16777215"/>
          <p:cNvSpPr/>
          <p:nvPr/>
        </p:nvSpPr>
        <p:spPr>
          <a:xfrm>
            <a:off x="6525895" y="208597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1" name="Pentagon 24@|1FFC:2381804|FBC:16777215|LFC:16777215|LBC:16777215"/>
          <p:cNvSpPr/>
          <p:nvPr/>
        </p:nvSpPr>
        <p:spPr>
          <a:xfrm rot="5400000">
            <a:off x="6754495" y="1995170"/>
            <a:ext cx="795655" cy="974725"/>
          </a:xfrm>
          <a:prstGeom prst="homePlate">
            <a:avLst>
              <a:gd name="adj" fmla="val 31720"/>
            </a:avLst>
          </a:prstGeom>
          <a:solidFill>
            <a:schemeClr val="accent4">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4" name="Rectangle 21"/>
          <p:cNvSpPr/>
          <p:nvPr/>
        </p:nvSpPr>
        <p:spPr>
          <a:xfrm>
            <a:off x="8213725" y="2292350"/>
            <a:ext cx="1963420" cy="1770380"/>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5" name="Trapezoid 23@|1FFC:192|FBC:16777215|LFC:16777215|LBC:16777215"/>
          <p:cNvSpPr/>
          <p:nvPr/>
        </p:nvSpPr>
        <p:spPr>
          <a:xfrm>
            <a:off x="8573770" y="208597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46" name="Pentagon 24@|1FFC:2381804|FBC:16777215|LFC:16777215|LBC:16777215"/>
          <p:cNvSpPr/>
          <p:nvPr/>
        </p:nvSpPr>
        <p:spPr>
          <a:xfrm rot="5400000">
            <a:off x="8802370" y="1995170"/>
            <a:ext cx="795655" cy="974725"/>
          </a:xfrm>
          <a:prstGeom prst="homePlate">
            <a:avLst>
              <a:gd name="adj" fmla="val 31720"/>
            </a:avLst>
          </a:prstGeom>
          <a:solidFill>
            <a:schemeClr val="accent1">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56" name="Freeform 59"/>
          <p:cNvSpPr>
            <a:spLocks noEditPoints="1"/>
          </p:cNvSpPr>
          <p:nvPr/>
        </p:nvSpPr>
        <p:spPr bwMode="auto">
          <a:xfrm>
            <a:off x="4945380" y="2295525"/>
            <a:ext cx="384810" cy="384810"/>
          </a:xfrm>
          <a:custGeom>
            <a:avLst/>
            <a:gdLst/>
            <a:ahLst/>
            <a:cxnLst>
              <a:cxn ang="0">
                <a:pos x="129" y="1"/>
              </a:cxn>
              <a:cxn ang="0">
                <a:pos x="87" y="12"/>
              </a:cxn>
              <a:cxn ang="0">
                <a:pos x="53" y="32"/>
              </a:cxn>
              <a:cxn ang="0">
                <a:pos x="26" y="63"/>
              </a:cxn>
              <a:cxn ang="0">
                <a:pos x="8" y="101"/>
              </a:cxn>
              <a:cxn ang="0">
                <a:pos x="0" y="143"/>
              </a:cxn>
              <a:cxn ang="0">
                <a:pos x="4" y="172"/>
              </a:cxn>
              <a:cxn ang="0">
                <a:pos x="19" y="212"/>
              </a:cxn>
              <a:cxn ang="0">
                <a:pos x="42" y="244"/>
              </a:cxn>
              <a:cxn ang="0">
                <a:pos x="75" y="270"/>
              </a:cxn>
              <a:cxn ang="0">
                <a:pos x="115" y="284"/>
              </a:cxn>
              <a:cxn ang="0">
                <a:pos x="144" y="286"/>
              </a:cxn>
              <a:cxn ang="0">
                <a:pos x="185" y="281"/>
              </a:cxn>
              <a:cxn ang="0">
                <a:pos x="223" y="263"/>
              </a:cxn>
              <a:cxn ang="0">
                <a:pos x="254" y="235"/>
              </a:cxn>
              <a:cxn ang="0">
                <a:pos x="276" y="199"/>
              </a:cxn>
              <a:cxn ang="0">
                <a:pos x="285" y="157"/>
              </a:cxn>
              <a:cxn ang="0">
                <a:pos x="285" y="128"/>
              </a:cxn>
              <a:cxn ang="0">
                <a:pos x="276" y="89"/>
              </a:cxn>
              <a:cxn ang="0">
                <a:pos x="254" y="52"/>
              </a:cxn>
              <a:cxn ang="0">
                <a:pos x="223" y="25"/>
              </a:cxn>
              <a:cxn ang="0">
                <a:pos x="185" y="7"/>
              </a:cxn>
              <a:cxn ang="0">
                <a:pos x="144" y="0"/>
              </a:cxn>
              <a:cxn ang="0">
                <a:pos x="144" y="252"/>
              </a:cxn>
              <a:cxn ang="0">
                <a:pos x="102" y="243"/>
              </a:cxn>
              <a:cxn ang="0">
                <a:pos x="55" y="203"/>
              </a:cxn>
              <a:cxn ang="0">
                <a:pos x="37" y="154"/>
              </a:cxn>
              <a:cxn ang="0">
                <a:pos x="37" y="132"/>
              </a:cxn>
              <a:cxn ang="0">
                <a:pos x="55" y="83"/>
              </a:cxn>
              <a:cxn ang="0">
                <a:pos x="102" y="45"/>
              </a:cxn>
              <a:cxn ang="0">
                <a:pos x="144" y="36"/>
              </a:cxn>
              <a:cxn ang="0">
                <a:pos x="165" y="38"/>
              </a:cxn>
              <a:cxn ang="0">
                <a:pos x="220" y="67"/>
              </a:cxn>
              <a:cxn ang="0">
                <a:pos x="249" y="121"/>
              </a:cxn>
              <a:cxn ang="0">
                <a:pos x="251" y="143"/>
              </a:cxn>
              <a:cxn ang="0">
                <a:pos x="241" y="185"/>
              </a:cxn>
              <a:cxn ang="0">
                <a:pos x="203" y="232"/>
              </a:cxn>
              <a:cxn ang="0">
                <a:pos x="154" y="250"/>
              </a:cxn>
              <a:cxn ang="0">
                <a:pos x="232" y="143"/>
              </a:cxn>
              <a:cxn ang="0">
                <a:pos x="227" y="156"/>
              </a:cxn>
              <a:cxn ang="0">
                <a:pos x="144" y="161"/>
              </a:cxn>
              <a:cxn ang="0">
                <a:pos x="131" y="156"/>
              </a:cxn>
              <a:cxn ang="0">
                <a:pos x="125" y="72"/>
              </a:cxn>
              <a:cxn ang="0">
                <a:pos x="131" y="60"/>
              </a:cxn>
              <a:cxn ang="0">
                <a:pos x="144" y="54"/>
              </a:cxn>
              <a:cxn ang="0">
                <a:pos x="160" y="65"/>
              </a:cxn>
              <a:cxn ang="0">
                <a:pos x="214" y="125"/>
              </a:cxn>
              <a:cxn ang="0">
                <a:pos x="227" y="130"/>
              </a:cxn>
              <a:cxn ang="0">
                <a:pos x="232" y="143"/>
              </a:cxn>
            </a:cxnLst>
            <a:rect l="0" t="0" r="r" b="b"/>
            <a:pathLst>
              <a:path w="287" h="286">
                <a:moveTo>
                  <a:pt x="144" y="0"/>
                </a:moveTo>
                <a:lnTo>
                  <a:pt x="144" y="0"/>
                </a:lnTo>
                <a:lnTo>
                  <a:pt x="129" y="1"/>
                </a:lnTo>
                <a:lnTo>
                  <a:pt x="115" y="3"/>
                </a:lnTo>
                <a:lnTo>
                  <a:pt x="100" y="7"/>
                </a:lnTo>
                <a:lnTo>
                  <a:pt x="87" y="12"/>
                </a:lnTo>
                <a:lnTo>
                  <a:pt x="75" y="18"/>
                </a:lnTo>
                <a:lnTo>
                  <a:pt x="64" y="25"/>
                </a:lnTo>
                <a:lnTo>
                  <a:pt x="53" y="32"/>
                </a:lnTo>
                <a:lnTo>
                  <a:pt x="42" y="43"/>
                </a:lnTo>
                <a:lnTo>
                  <a:pt x="33" y="52"/>
                </a:lnTo>
                <a:lnTo>
                  <a:pt x="26" y="63"/>
                </a:lnTo>
                <a:lnTo>
                  <a:pt x="19" y="76"/>
                </a:lnTo>
                <a:lnTo>
                  <a:pt x="11" y="89"/>
                </a:lnTo>
                <a:lnTo>
                  <a:pt x="8" y="101"/>
                </a:lnTo>
                <a:lnTo>
                  <a:pt x="4" y="114"/>
                </a:lnTo>
                <a:lnTo>
                  <a:pt x="0" y="128"/>
                </a:lnTo>
                <a:lnTo>
                  <a:pt x="0" y="143"/>
                </a:lnTo>
                <a:lnTo>
                  <a:pt x="0" y="143"/>
                </a:lnTo>
                <a:lnTo>
                  <a:pt x="0" y="157"/>
                </a:lnTo>
                <a:lnTo>
                  <a:pt x="4" y="172"/>
                </a:lnTo>
                <a:lnTo>
                  <a:pt x="8" y="186"/>
                </a:lnTo>
                <a:lnTo>
                  <a:pt x="11" y="199"/>
                </a:lnTo>
                <a:lnTo>
                  <a:pt x="19" y="212"/>
                </a:lnTo>
                <a:lnTo>
                  <a:pt x="26" y="223"/>
                </a:lnTo>
                <a:lnTo>
                  <a:pt x="33" y="235"/>
                </a:lnTo>
                <a:lnTo>
                  <a:pt x="42" y="244"/>
                </a:lnTo>
                <a:lnTo>
                  <a:pt x="53" y="253"/>
                </a:lnTo>
                <a:lnTo>
                  <a:pt x="64" y="263"/>
                </a:lnTo>
                <a:lnTo>
                  <a:pt x="75" y="270"/>
                </a:lnTo>
                <a:lnTo>
                  <a:pt x="87" y="275"/>
                </a:lnTo>
                <a:lnTo>
                  <a:pt x="100" y="281"/>
                </a:lnTo>
                <a:lnTo>
                  <a:pt x="115" y="284"/>
                </a:lnTo>
                <a:lnTo>
                  <a:pt x="129" y="286"/>
                </a:lnTo>
                <a:lnTo>
                  <a:pt x="144" y="286"/>
                </a:lnTo>
                <a:lnTo>
                  <a:pt x="144" y="286"/>
                </a:lnTo>
                <a:lnTo>
                  <a:pt x="158" y="286"/>
                </a:lnTo>
                <a:lnTo>
                  <a:pt x="173" y="284"/>
                </a:lnTo>
                <a:lnTo>
                  <a:pt x="185" y="281"/>
                </a:lnTo>
                <a:lnTo>
                  <a:pt x="200" y="275"/>
                </a:lnTo>
                <a:lnTo>
                  <a:pt x="212" y="270"/>
                </a:lnTo>
                <a:lnTo>
                  <a:pt x="223" y="263"/>
                </a:lnTo>
                <a:lnTo>
                  <a:pt x="234" y="253"/>
                </a:lnTo>
                <a:lnTo>
                  <a:pt x="245" y="244"/>
                </a:lnTo>
                <a:lnTo>
                  <a:pt x="254" y="235"/>
                </a:lnTo>
                <a:lnTo>
                  <a:pt x="261" y="223"/>
                </a:lnTo>
                <a:lnTo>
                  <a:pt x="269" y="212"/>
                </a:lnTo>
                <a:lnTo>
                  <a:pt x="276" y="199"/>
                </a:lnTo>
                <a:lnTo>
                  <a:pt x="280" y="186"/>
                </a:lnTo>
                <a:lnTo>
                  <a:pt x="283" y="172"/>
                </a:lnTo>
                <a:lnTo>
                  <a:pt x="285" y="157"/>
                </a:lnTo>
                <a:lnTo>
                  <a:pt x="287" y="143"/>
                </a:lnTo>
                <a:lnTo>
                  <a:pt x="287" y="143"/>
                </a:lnTo>
                <a:lnTo>
                  <a:pt x="285" y="128"/>
                </a:lnTo>
                <a:lnTo>
                  <a:pt x="283" y="114"/>
                </a:lnTo>
                <a:lnTo>
                  <a:pt x="280" y="101"/>
                </a:lnTo>
                <a:lnTo>
                  <a:pt x="276" y="89"/>
                </a:lnTo>
                <a:lnTo>
                  <a:pt x="269" y="76"/>
                </a:lnTo>
                <a:lnTo>
                  <a:pt x="261" y="63"/>
                </a:lnTo>
                <a:lnTo>
                  <a:pt x="254" y="52"/>
                </a:lnTo>
                <a:lnTo>
                  <a:pt x="245" y="43"/>
                </a:lnTo>
                <a:lnTo>
                  <a:pt x="234" y="32"/>
                </a:lnTo>
                <a:lnTo>
                  <a:pt x="223" y="25"/>
                </a:lnTo>
                <a:lnTo>
                  <a:pt x="212" y="18"/>
                </a:lnTo>
                <a:lnTo>
                  <a:pt x="200" y="12"/>
                </a:lnTo>
                <a:lnTo>
                  <a:pt x="185" y="7"/>
                </a:lnTo>
                <a:lnTo>
                  <a:pt x="173" y="3"/>
                </a:lnTo>
                <a:lnTo>
                  <a:pt x="158" y="1"/>
                </a:lnTo>
                <a:lnTo>
                  <a:pt x="144" y="0"/>
                </a:lnTo>
                <a:lnTo>
                  <a:pt x="144" y="0"/>
                </a:lnTo>
                <a:close/>
                <a:moveTo>
                  <a:pt x="144" y="252"/>
                </a:moveTo>
                <a:lnTo>
                  <a:pt x="144" y="252"/>
                </a:lnTo>
                <a:lnTo>
                  <a:pt x="133" y="250"/>
                </a:lnTo>
                <a:lnTo>
                  <a:pt x="122" y="248"/>
                </a:lnTo>
                <a:lnTo>
                  <a:pt x="102" y="243"/>
                </a:lnTo>
                <a:lnTo>
                  <a:pt x="84" y="232"/>
                </a:lnTo>
                <a:lnTo>
                  <a:pt x="67" y="219"/>
                </a:lnTo>
                <a:lnTo>
                  <a:pt x="55" y="203"/>
                </a:lnTo>
                <a:lnTo>
                  <a:pt x="44" y="185"/>
                </a:lnTo>
                <a:lnTo>
                  <a:pt x="38" y="165"/>
                </a:lnTo>
                <a:lnTo>
                  <a:pt x="37" y="154"/>
                </a:lnTo>
                <a:lnTo>
                  <a:pt x="37" y="143"/>
                </a:lnTo>
                <a:lnTo>
                  <a:pt x="37" y="143"/>
                </a:lnTo>
                <a:lnTo>
                  <a:pt x="37" y="132"/>
                </a:lnTo>
                <a:lnTo>
                  <a:pt x="38" y="121"/>
                </a:lnTo>
                <a:lnTo>
                  <a:pt x="44" y="101"/>
                </a:lnTo>
                <a:lnTo>
                  <a:pt x="55" y="83"/>
                </a:lnTo>
                <a:lnTo>
                  <a:pt x="67" y="67"/>
                </a:lnTo>
                <a:lnTo>
                  <a:pt x="84" y="54"/>
                </a:lnTo>
                <a:lnTo>
                  <a:pt x="102" y="45"/>
                </a:lnTo>
                <a:lnTo>
                  <a:pt x="122" y="38"/>
                </a:lnTo>
                <a:lnTo>
                  <a:pt x="133" y="36"/>
                </a:lnTo>
                <a:lnTo>
                  <a:pt x="144" y="36"/>
                </a:lnTo>
                <a:lnTo>
                  <a:pt x="144" y="36"/>
                </a:lnTo>
                <a:lnTo>
                  <a:pt x="154" y="36"/>
                </a:lnTo>
                <a:lnTo>
                  <a:pt x="165" y="38"/>
                </a:lnTo>
                <a:lnTo>
                  <a:pt x="185" y="45"/>
                </a:lnTo>
                <a:lnTo>
                  <a:pt x="203" y="54"/>
                </a:lnTo>
                <a:lnTo>
                  <a:pt x="220" y="67"/>
                </a:lnTo>
                <a:lnTo>
                  <a:pt x="232" y="83"/>
                </a:lnTo>
                <a:lnTo>
                  <a:pt x="241" y="101"/>
                </a:lnTo>
                <a:lnTo>
                  <a:pt x="249" y="121"/>
                </a:lnTo>
                <a:lnTo>
                  <a:pt x="251" y="132"/>
                </a:lnTo>
                <a:lnTo>
                  <a:pt x="251" y="143"/>
                </a:lnTo>
                <a:lnTo>
                  <a:pt x="251" y="143"/>
                </a:lnTo>
                <a:lnTo>
                  <a:pt x="251" y="154"/>
                </a:lnTo>
                <a:lnTo>
                  <a:pt x="249" y="165"/>
                </a:lnTo>
                <a:lnTo>
                  <a:pt x="241" y="185"/>
                </a:lnTo>
                <a:lnTo>
                  <a:pt x="232" y="203"/>
                </a:lnTo>
                <a:lnTo>
                  <a:pt x="220" y="219"/>
                </a:lnTo>
                <a:lnTo>
                  <a:pt x="203" y="232"/>
                </a:lnTo>
                <a:lnTo>
                  <a:pt x="185" y="243"/>
                </a:lnTo>
                <a:lnTo>
                  <a:pt x="165" y="248"/>
                </a:lnTo>
                <a:lnTo>
                  <a:pt x="154" y="250"/>
                </a:lnTo>
                <a:lnTo>
                  <a:pt x="144" y="252"/>
                </a:lnTo>
                <a:lnTo>
                  <a:pt x="144" y="252"/>
                </a:lnTo>
                <a:close/>
                <a:moveTo>
                  <a:pt x="232" y="143"/>
                </a:moveTo>
                <a:lnTo>
                  <a:pt x="232" y="143"/>
                </a:lnTo>
                <a:lnTo>
                  <a:pt x="231" y="150"/>
                </a:lnTo>
                <a:lnTo>
                  <a:pt x="227" y="156"/>
                </a:lnTo>
                <a:lnTo>
                  <a:pt x="222" y="159"/>
                </a:lnTo>
                <a:lnTo>
                  <a:pt x="214" y="161"/>
                </a:lnTo>
                <a:lnTo>
                  <a:pt x="144" y="161"/>
                </a:lnTo>
                <a:lnTo>
                  <a:pt x="144" y="161"/>
                </a:lnTo>
                <a:lnTo>
                  <a:pt x="136" y="159"/>
                </a:lnTo>
                <a:lnTo>
                  <a:pt x="131" y="156"/>
                </a:lnTo>
                <a:lnTo>
                  <a:pt x="127" y="150"/>
                </a:lnTo>
                <a:lnTo>
                  <a:pt x="125" y="143"/>
                </a:lnTo>
                <a:lnTo>
                  <a:pt x="125" y="72"/>
                </a:lnTo>
                <a:lnTo>
                  <a:pt x="125" y="72"/>
                </a:lnTo>
                <a:lnTo>
                  <a:pt x="127" y="65"/>
                </a:lnTo>
                <a:lnTo>
                  <a:pt x="131" y="60"/>
                </a:lnTo>
                <a:lnTo>
                  <a:pt x="136" y="56"/>
                </a:lnTo>
                <a:lnTo>
                  <a:pt x="144" y="54"/>
                </a:lnTo>
                <a:lnTo>
                  <a:pt x="144" y="54"/>
                </a:lnTo>
                <a:lnTo>
                  <a:pt x="151" y="56"/>
                </a:lnTo>
                <a:lnTo>
                  <a:pt x="156" y="60"/>
                </a:lnTo>
                <a:lnTo>
                  <a:pt x="160" y="65"/>
                </a:lnTo>
                <a:lnTo>
                  <a:pt x="162" y="72"/>
                </a:lnTo>
                <a:lnTo>
                  <a:pt x="162" y="125"/>
                </a:lnTo>
                <a:lnTo>
                  <a:pt x="214" y="125"/>
                </a:lnTo>
                <a:lnTo>
                  <a:pt x="214" y="125"/>
                </a:lnTo>
                <a:lnTo>
                  <a:pt x="222" y="127"/>
                </a:lnTo>
                <a:lnTo>
                  <a:pt x="227" y="130"/>
                </a:lnTo>
                <a:lnTo>
                  <a:pt x="231" y="136"/>
                </a:lnTo>
                <a:lnTo>
                  <a:pt x="232" y="143"/>
                </a:lnTo>
                <a:lnTo>
                  <a:pt x="232" y="143"/>
                </a:lnTo>
                <a:close/>
              </a:path>
            </a:pathLst>
          </a:custGeom>
          <a:solidFill>
            <a:schemeClr val="bg1"/>
          </a:solidFill>
          <a:ln w="9525">
            <a:noFill/>
            <a:round/>
          </a:ln>
        </p:spPr>
        <p:txBody>
          <a:bodyPr lIns="162560" tIns="81280" rIns="162560" bIns="81280"/>
          <a:lstStyle/>
          <a:p>
            <a:pPr defTabSz="1219200">
              <a:defRPr/>
            </a:pPr>
            <a:endParaRPr lang="en-US" sz="4265">
              <a:solidFill>
                <a:prstClr val="black"/>
              </a:solidFill>
              <a:cs typeface="+mn-ea"/>
              <a:sym typeface="+mn-lt"/>
            </a:endParaRPr>
          </a:p>
        </p:txBody>
      </p:sp>
      <p:sp>
        <p:nvSpPr>
          <p:cNvPr id="58" name="Freeform 106"/>
          <p:cNvSpPr>
            <a:spLocks noEditPoints="1"/>
          </p:cNvSpPr>
          <p:nvPr/>
        </p:nvSpPr>
        <p:spPr bwMode="auto">
          <a:xfrm>
            <a:off x="2844165" y="2376805"/>
            <a:ext cx="393065" cy="292100"/>
          </a:xfrm>
          <a:custGeom>
            <a:avLst/>
            <a:gdLst/>
            <a:ahLst/>
            <a:cxnLst>
              <a:cxn ang="0">
                <a:pos x="41" y="0"/>
              </a:cxn>
              <a:cxn ang="0">
                <a:pos x="34" y="0"/>
              </a:cxn>
              <a:cxn ang="0">
                <a:pos x="18" y="7"/>
              </a:cxn>
              <a:cxn ang="0">
                <a:pos x="7" y="18"/>
              </a:cxn>
              <a:cxn ang="0">
                <a:pos x="0" y="33"/>
              </a:cxn>
              <a:cxn ang="0">
                <a:pos x="0" y="214"/>
              </a:cxn>
              <a:cxn ang="0">
                <a:pos x="0" y="221"/>
              </a:cxn>
              <a:cxn ang="0">
                <a:pos x="7" y="237"/>
              </a:cxn>
              <a:cxn ang="0">
                <a:pos x="18" y="248"/>
              </a:cxn>
              <a:cxn ang="0">
                <a:pos x="34" y="256"/>
              </a:cxn>
              <a:cxn ang="0">
                <a:pos x="299" y="256"/>
              </a:cxn>
              <a:cxn ang="0">
                <a:pos x="308" y="256"/>
              </a:cxn>
              <a:cxn ang="0">
                <a:pos x="322" y="248"/>
              </a:cxn>
              <a:cxn ang="0">
                <a:pos x="335" y="237"/>
              </a:cxn>
              <a:cxn ang="0">
                <a:pos x="340" y="221"/>
              </a:cxn>
              <a:cxn ang="0">
                <a:pos x="342" y="42"/>
              </a:cxn>
              <a:cxn ang="0">
                <a:pos x="340" y="33"/>
              </a:cxn>
              <a:cxn ang="0">
                <a:pos x="335" y="18"/>
              </a:cxn>
              <a:cxn ang="0">
                <a:pos x="322" y="7"/>
              </a:cxn>
              <a:cxn ang="0">
                <a:pos x="308" y="0"/>
              </a:cxn>
              <a:cxn ang="0">
                <a:pos x="299" y="0"/>
              </a:cxn>
              <a:cxn ang="0">
                <a:pos x="319" y="36"/>
              </a:cxn>
              <a:cxn ang="0">
                <a:pos x="320" y="42"/>
              </a:cxn>
              <a:cxn ang="0">
                <a:pos x="320" y="214"/>
              </a:cxn>
              <a:cxn ang="0">
                <a:pos x="228" y="114"/>
              </a:cxn>
              <a:cxn ang="0">
                <a:pos x="299" y="20"/>
              </a:cxn>
              <a:cxn ang="0">
                <a:pos x="170" y="134"/>
              </a:cxn>
              <a:cxn ang="0">
                <a:pos x="38" y="22"/>
              </a:cxn>
              <a:cxn ang="0">
                <a:pos x="299" y="20"/>
              </a:cxn>
              <a:cxn ang="0">
                <a:pos x="21" y="218"/>
              </a:cxn>
              <a:cxn ang="0">
                <a:pos x="21" y="42"/>
              </a:cxn>
              <a:cxn ang="0">
                <a:pos x="21" y="36"/>
              </a:cxn>
              <a:cxn ang="0">
                <a:pos x="21" y="218"/>
              </a:cxn>
              <a:cxn ang="0">
                <a:pos x="41" y="234"/>
              </a:cxn>
              <a:cxn ang="0">
                <a:pos x="128" y="127"/>
              </a:cxn>
              <a:cxn ang="0">
                <a:pos x="163" y="158"/>
              </a:cxn>
              <a:cxn ang="0">
                <a:pos x="170" y="160"/>
              </a:cxn>
              <a:cxn ang="0">
                <a:pos x="174" y="160"/>
              </a:cxn>
              <a:cxn ang="0">
                <a:pos x="212" y="127"/>
              </a:cxn>
              <a:cxn ang="0">
                <a:pos x="306" y="234"/>
              </a:cxn>
              <a:cxn ang="0">
                <a:pos x="41" y="234"/>
              </a:cxn>
            </a:cxnLst>
            <a:rect l="0" t="0" r="r" b="b"/>
            <a:pathLst>
              <a:path w="342" h="256">
                <a:moveTo>
                  <a:pt x="299" y="0"/>
                </a:moveTo>
                <a:lnTo>
                  <a:pt x="41" y="0"/>
                </a:lnTo>
                <a:lnTo>
                  <a:pt x="41" y="0"/>
                </a:lnTo>
                <a:lnTo>
                  <a:pt x="34" y="0"/>
                </a:lnTo>
                <a:lnTo>
                  <a:pt x="25" y="2"/>
                </a:lnTo>
                <a:lnTo>
                  <a:pt x="18" y="7"/>
                </a:lnTo>
                <a:lnTo>
                  <a:pt x="12" y="11"/>
                </a:lnTo>
                <a:lnTo>
                  <a:pt x="7" y="18"/>
                </a:lnTo>
                <a:lnTo>
                  <a:pt x="3" y="25"/>
                </a:lnTo>
                <a:lnTo>
                  <a:pt x="0" y="33"/>
                </a:lnTo>
                <a:lnTo>
                  <a:pt x="0" y="42"/>
                </a:lnTo>
                <a:lnTo>
                  <a:pt x="0" y="214"/>
                </a:lnTo>
                <a:lnTo>
                  <a:pt x="0" y="214"/>
                </a:lnTo>
                <a:lnTo>
                  <a:pt x="0" y="221"/>
                </a:lnTo>
                <a:lnTo>
                  <a:pt x="3" y="230"/>
                </a:lnTo>
                <a:lnTo>
                  <a:pt x="7" y="237"/>
                </a:lnTo>
                <a:lnTo>
                  <a:pt x="12" y="243"/>
                </a:lnTo>
                <a:lnTo>
                  <a:pt x="18" y="248"/>
                </a:lnTo>
                <a:lnTo>
                  <a:pt x="25" y="252"/>
                </a:lnTo>
                <a:lnTo>
                  <a:pt x="34" y="256"/>
                </a:lnTo>
                <a:lnTo>
                  <a:pt x="41" y="256"/>
                </a:lnTo>
                <a:lnTo>
                  <a:pt x="299" y="256"/>
                </a:lnTo>
                <a:lnTo>
                  <a:pt x="299" y="256"/>
                </a:lnTo>
                <a:lnTo>
                  <a:pt x="308" y="256"/>
                </a:lnTo>
                <a:lnTo>
                  <a:pt x="315" y="252"/>
                </a:lnTo>
                <a:lnTo>
                  <a:pt x="322" y="248"/>
                </a:lnTo>
                <a:lnTo>
                  <a:pt x="330" y="243"/>
                </a:lnTo>
                <a:lnTo>
                  <a:pt x="335" y="237"/>
                </a:lnTo>
                <a:lnTo>
                  <a:pt x="339" y="230"/>
                </a:lnTo>
                <a:lnTo>
                  <a:pt x="340" y="221"/>
                </a:lnTo>
                <a:lnTo>
                  <a:pt x="342" y="214"/>
                </a:lnTo>
                <a:lnTo>
                  <a:pt x="342" y="42"/>
                </a:lnTo>
                <a:lnTo>
                  <a:pt x="342" y="42"/>
                </a:lnTo>
                <a:lnTo>
                  <a:pt x="340" y="33"/>
                </a:lnTo>
                <a:lnTo>
                  <a:pt x="339" y="25"/>
                </a:lnTo>
                <a:lnTo>
                  <a:pt x="335" y="18"/>
                </a:lnTo>
                <a:lnTo>
                  <a:pt x="330" y="11"/>
                </a:lnTo>
                <a:lnTo>
                  <a:pt x="322" y="7"/>
                </a:lnTo>
                <a:lnTo>
                  <a:pt x="315" y="2"/>
                </a:lnTo>
                <a:lnTo>
                  <a:pt x="308" y="0"/>
                </a:lnTo>
                <a:lnTo>
                  <a:pt x="299" y="0"/>
                </a:lnTo>
                <a:lnTo>
                  <a:pt x="299" y="0"/>
                </a:lnTo>
                <a:close/>
                <a:moveTo>
                  <a:pt x="228" y="114"/>
                </a:moveTo>
                <a:lnTo>
                  <a:pt x="319" y="36"/>
                </a:lnTo>
                <a:lnTo>
                  <a:pt x="319" y="36"/>
                </a:lnTo>
                <a:lnTo>
                  <a:pt x="320" y="42"/>
                </a:lnTo>
                <a:lnTo>
                  <a:pt x="320" y="214"/>
                </a:lnTo>
                <a:lnTo>
                  <a:pt x="320" y="214"/>
                </a:lnTo>
                <a:lnTo>
                  <a:pt x="320" y="218"/>
                </a:lnTo>
                <a:lnTo>
                  <a:pt x="228" y="114"/>
                </a:lnTo>
                <a:close/>
                <a:moveTo>
                  <a:pt x="299" y="20"/>
                </a:moveTo>
                <a:lnTo>
                  <a:pt x="299" y="20"/>
                </a:lnTo>
                <a:lnTo>
                  <a:pt x="302" y="22"/>
                </a:lnTo>
                <a:lnTo>
                  <a:pt x="170" y="134"/>
                </a:lnTo>
                <a:lnTo>
                  <a:pt x="38" y="22"/>
                </a:lnTo>
                <a:lnTo>
                  <a:pt x="38" y="22"/>
                </a:lnTo>
                <a:lnTo>
                  <a:pt x="41" y="20"/>
                </a:lnTo>
                <a:lnTo>
                  <a:pt x="299" y="20"/>
                </a:lnTo>
                <a:close/>
                <a:moveTo>
                  <a:pt x="21" y="218"/>
                </a:moveTo>
                <a:lnTo>
                  <a:pt x="21" y="218"/>
                </a:lnTo>
                <a:lnTo>
                  <a:pt x="21" y="214"/>
                </a:lnTo>
                <a:lnTo>
                  <a:pt x="21" y="42"/>
                </a:lnTo>
                <a:lnTo>
                  <a:pt x="21" y="42"/>
                </a:lnTo>
                <a:lnTo>
                  <a:pt x="21" y="36"/>
                </a:lnTo>
                <a:lnTo>
                  <a:pt x="112" y="114"/>
                </a:lnTo>
                <a:lnTo>
                  <a:pt x="21" y="218"/>
                </a:lnTo>
                <a:close/>
                <a:moveTo>
                  <a:pt x="41" y="234"/>
                </a:moveTo>
                <a:lnTo>
                  <a:pt x="41" y="234"/>
                </a:lnTo>
                <a:lnTo>
                  <a:pt x="36" y="234"/>
                </a:lnTo>
                <a:lnTo>
                  <a:pt x="128" y="127"/>
                </a:lnTo>
                <a:lnTo>
                  <a:pt x="163" y="158"/>
                </a:lnTo>
                <a:lnTo>
                  <a:pt x="163" y="158"/>
                </a:lnTo>
                <a:lnTo>
                  <a:pt x="166" y="160"/>
                </a:lnTo>
                <a:lnTo>
                  <a:pt x="170" y="160"/>
                </a:lnTo>
                <a:lnTo>
                  <a:pt x="170" y="160"/>
                </a:lnTo>
                <a:lnTo>
                  <a:pt x="174" y="160"/>
                </a:lnTo>
                <a:lnTo>
                  <a:pt x="177" y="158"/>
                </a:lnTo>
                <a:lnTo>
                  <a:pt x="212" y="127"/>
                </a:lnTo>
                <a:lnTo>
                  <a:pt x="306" y="234"/>
                </a:lnTo>
                <a:lnTo>
                  <a:pt x="306" y="234"/>
                </a:lnTo>
                <a:lnTo>
                  <a:pt x="299" y="234"/>
                </a:lnTo>
                <a:lnTo>
                  <a:pt x="41" y="234"/>
                </a:lnTo>
                <a:close/>
              </a:path>
            </a:pathLst>
          </a:custGeom>
          <a:solidFill>
            <a:schemeClr val="bg1"/>
          </a:solidFill>
          <a:ln w="9525">
            <a:noFill/>
            <a:round/>
          </a:ln>
        </p:spPr>
        <p:txBody>
          <a:bodyPr lIns="162560" tIns="81280" rIns="162560" bIns="81280"/>
          <a:lstStyle/>
          <a:p>
            <a:pPr defTabSz="1219200">
              <a:defRPr/>
            </a:pPr>
            <a:endParaRPr lang="en-US" sz="4265">
              <a:solidFill>
                <a:prstClr val="black"/>
              </a:solidFill>
              <a:cs typeface="+mn-ea"/>
              <a:sym typeface="+mn-lt"/>
            </a:endParaRPr>
          </a:p>
        </p:txBody>
      </p:sp>
      <p:sp>
        <p:nvSpPr>
          <p:cNvPr id="71" name="Freeform 13"/>
          <p:cNvSpPr>
            <a:spLocks noEditPoints="1"/>
          </p:cNvSpPr>
          <p:nvPr/>
        </p:nvSpPr>
        <p:spPr bwMode="auto">
          <a:xfrm>
            <a:off x="9008110" y="2292350"/>
            <a:ext cx="384810" cy="353060"/>
          </a:xfrm>
          <a:custGeom>
            <a:avLst/>
            <a:gdLst>
              <a:gd name="T0" fmla="*/ 53 w 110"/>
              <a:gd name="T1" fmla="*/ 85 h 101"/>
              <a:gd name="T2" fmla="*/ 18 w 110"/>
              <a:gd name="T3" fmla="*/ 74 h 101"/>
              <a:gd name="T4" fmla="*/ 18 w 110"/>
              <a:gd name="T5" fmla="*/ 2 h 101"/>
              <a:gd name="T6" fmla="*/ 53 w 110"/>
              <a:gd name="T7" fmla="*/ 12 h 101"/>
              <a:gd name="T8" fmla="*/ 53 w 110"/>
              <a:gd name="T9" fmla="*/ 85 h 101"/>
              <a:gd name="T10" fmla="*/ 49 w 110"/>
              <a:gd name="T11" fmla="*/ 99 h 101"/>
              <a:gd name="T12" fmla="*/ 5 w 110"/>
              <a:gd name="T13" fmla="*/ 96 h 101"/>
              <a:gd name="T14" fmla="*/ 0 w 110"/>
              <a:gd name="T15" fmla="*/ 96 h 101"/>
              <a:gd name="T16" fmla="*/ 0 w 110"/>
              <a:gd name="T17" fmla="*/ 14 h 101"/>
              <a:gd name="T18" fmla="*/ 5 w 110"/>
              <a:gd name="T19" fmla="*/ 14 h 101"/>
              <a:gd name="T20" fmla="*/ 5 w 110"/>
              <a:gd name="T21" fmla="*/ 87 h 101"/>
              <a:gd name="T22" fmla="*/ 49 w 110"/>
              <a:gd name="T23" fmla="*/ 94 h 101"/>
              <a:gd name="T24" fmla="*/ 49 w 110"/>
              <a:gd name="T25" fmla="*/ 92 h 101"/>
              <a:gd name="T26" fmla="*/ 14 w 110"/>
              <a:gd name="T27" fmla="*/ 83 h 101"/>
              <a:gd name="T28" fmla="*/ 10 w 110"/>
              <a:gd name="T29" fmla="*/ 83 h 101"/>
              <a:gd name="T30" fmla="*/ 10 w 110"/>
              <a:gd name="T31" fmla="*/ 10 h 101"/>
              <a:gd name="T32" fmla="*/ 14 w 110"/>
              <a:gd name="T33" fmla="*/ 10 h 101"/>
              <a:gd name="T34" fmla="*/ 14 w 110"/>
              <a:gd name="T35" fmla="*/ 78 h 101"/>
              <a:gd name="T36" fmla="*/ 52 w 110"/>
              <a:gd name="T37" fmla="*/ 90 h 101"/>
              <a:gd name="T38" fmla="*/ 58 w 110"/>
              <a:gd name="T39" fmla="*/ 90 h 101"/>
              <a:gd name="T40" fmla="*/ 96 w 110"/>
              <a:gd name="T41" fmla="*/ 78 h 101"/>
              <a:gd name="T42" fmla="*/ 96 w 110"/>
              <a:gd name="T43" fmla="*/ 10 h 101"/>
              <a:gd name="T44" fmla="*/ 100 w 110"/>
              <a:gd name="T45" fmla="*/ 10 h 101"/>
              <a:gd name="T46" fmla="*/ 100 w 110"/>
              <a:gd name="T47" fmla="*/ 83 h 101"/>
              <a:gd name="T48" fmla="*/ 96 w 110"/>
              <a:gd name="T49" fmla="*/ 83 h 101"/>
              <a:gd name="T50" fmla="*/ 61 w 110"/>
              <a:gd name="T51" fmla="*/ 92 h 101"/>
              <a:gd name="T52" fmla="*/ 61 w 110"/>
              <a:gd name="T53" fmla="*/ 94 h 101"/>
              <a:gd name="T54" fmla="*/ 105 w 110"/>
              <a:gd name="T55" fmla="*/ 87 h 101"/>
              <a:gd name="T56" fmla="*/ 105 w 110"/>
              <a:gd name="T57" fmla="*/ 14 h 101"/>
              <a:gd name="T58" fmla="*/ 110 w 110"/>
              <a:gd name="T59" fmla="*/ 14 h 101"/>
              <a:gd name="T60" fmla="*/ 110 w 110"/>
              <a:gd name="T61" fmla="*/ 96 h 101"/>
              <a:gd name="T62" fmla="*/ 105 w 110"/>
              <a:gd name="T63" fmla="*/ 96 h 101"/>
              <a:gd name="T64" fmla="*/ 61 w 110"/>
              <a:gd name="T65" fmla="*/ 99 h 101"/>
              <a:gd name="T66" fmla="*/ 49 w 110"/>
              <a:gd name="T67" fmla="*/ 99 h 101"/>
              <a:gd name="T68" fmla="*/ 57 w 110"/>
              <a:gd name="T69" fmla="*/ 85 h 101"/>
              <a:gd name="T70" fmla="*/ 93 w 110"/>
              <a:gd name="T71" fmla="*/ 74 h 101"/>
              <a:gd name="T72" fmla="*/ 93 w 110"/>
              <a:gd name="T73" fmla="*/ 2 h 101"/>
              <a:gd name="T74" fmla="*/ 57 w 110"/>
              <a:gd name="T75" fmla="*/ 12 h 101"/>
              <a:gd name="T76" fmla="*/ 57 w 110"/>
              <a:gd name="T77" fmla="*/ 85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0" h="101">
                <a:moveTo>
                  <a:pt x="53" y="85"/>
                </a:moveTo>
                <a:cubicBezTo>
                  <a:pt x="43" y="76"/>
                  <a:pt x="31" y="73"/>
                  <a:pt x="18" y="74"/>
                </a:cubicBezTo>
                <a:cubicBezTo>
                  <a:pt x="18" y="50"/>
                  <a:pt x="18" y="26"/>
                  <a:pt x="18" y="2"/>
                </a:cubicBezTo>
                <a:cubicBezTo>
                  <a:pt x="32" y="0"/>
                  <a:pt x="45" y="4"/>
                  <a:pt x="53" y="12"/>
                </a:cubicBezTo>
                <a:cubicBezTo>
                  <a:pt x="53" y="36"/>
                  <a:pt x="53" y="61"/>
                  <a:pt x="53" y="85"/>
                </a:cubicBezTo>
                <a:close/>
                <a:moveTo>
                  <a:pt x="49" y="99"/>
                </a:moveTo>
                <a:cubicBezTo>
                  <a:pt x="40" y="95"/>
                  <a:pt x="22" y="93"/>
                  <a:pt x="5" y="96"/>
                </a:cubicBezTo>
                <a:cubicBezTo>
                  <a:pt x="0" y="96"/>
                  <a:pt x="0" y="96"/>
                  <a:pt x="0" y="96"/>
                </a:cubicBezTo>
                <a:cubicBezTo>
                  <a:pt x="0" y="14"/>
                  <a:pt x="0" y="14"/>
                  <a:pt x="0" y="14"/>
                </a:cubicBezTo>
                <a:cubicBezTo>
                  <a:pt x="5" y="14"/>
                  <a:pt x="5" y="14"/>
                  <a:pt x="5" y="14"/>
                </a:cubicBezTo>
                <a:cubicBezTo>
                  <a:pt x="5" y="87"/>
                  <a:pt x="5" y="87"/>
                  <a:pt x="5" y="87"/>
                </a:cubicBezTo>
                <a:cubicBezTo>
                  <a:pt x="21" y="86"/>
                  <a:pt x="37" y="86"/>
                  <a:pt x="49" y="94"/>
                </a:cubicBezTo>
                <a:cubicBezTo>
                  <a:pt x="49" y="94"/>
                  <a:pt x="49" y="93"/>
                  <a:pt x="49" y="92"/>
                </a:cubicBezTo>
                <a:cubicBezTo>
                  <a:pt x="41" y="86"/>
                  <a:pt x="32" y="83"/>
                  <a:pt x="14" y="83"/>
                </a:cubicBezTo>
                <a:cubicBezTo>
                  <a:pt x="10" y="83"/>
                  <a:pt x="10" y="83"/>
                  <a:pt x="10" y="83"/>
                </a:cubicBezTo>
                <a:cubicBezTo>
                  <a:pt x="10" y="10"/>
                  <a:pt x="10" y="10"/>
                  <a:pt x="10" y="10"/>
                </a:cubicBezTo>
                <a:cubicBezTo>
                  <a:pt x="14" y="10"/>
                  <a:pt x="14" y="10"/>
                  <a:pt x="14" y="10"/>
                </a:cubicBezTo>
                <a:cubicBezTo>
                  <a:pt x="14" y="78"/>
                  <a:pt x="14" y="78"/>
                  <a:pt x="14" y="78"/>
                </a:cubicBezTo>
                <a:cubicBezTo>
                  <a:pt x="30" y="76"/>
                  <a:pt x="45" y="81"/>
                  <a:pt x="52" y="90"/>
                </a:cubicBezTo>
                <a:cubicBezTo>
                  <a:pt x="54" y="89"/>
                  <a:pt x="56" y="89"/>
                  <a:pt x="58" y="90"/>
                </a:cubicBezTo>
                <a:cubicBezTo>
                  <a:pt x="65" y="81"/>
                  <a:pt x="80" y="76"/>
                  <a:pt x="96" y="78"/>
                </a:cubicBezTo>
                <a:cubicBezTo>
                  <a:pt x="96" y="10"/>
                  <a:pt x="96" y="10"/>
                  <a:pt x="96" y="10"/>
                </a:cubicBezTo>
                <a:cubicBezTo>
                  <a:pt x="100" y="10"/>
                  <a:pt x="100" y="10"/>
                  <a:pt x="100" y="10"/>
                </a:cubicBezTo>
                <a:cubicBezTo>
                  <a:pt x="100" y="83"/>
                  <a:pt x="100" y="83"/>
                  <a:pt x="100" y="83"/>
                </a:cubicBezTo>
                <a:cubicBezTo>
                  <a:pt x="96" y="83"/>
                  <a:pt x="96" y="83"/>
                  <a:pt x="96" y="83"/>
                </a:cubicBezTo>
                <a:cubicBezTo>
                  <a:pt x="78" y="83"/>
                  <a:pt x="69" y="86"/>
                  <a:pt x="61" y="92"/>
                </a:cubicBezTo>
                <a:cubicBezTo>
                  <a:pt x="61" y="93"/>
                  <a:pt x="61" y="94"/>
                  <a:pt x="61" y="94"/>
                </a:cubicBezTo>
                <a:cubicBezTo>
                  <a:pt x="74" y="86"/>
                  <a:pt x="89" y="86"/>
                  <a:pt x="105" y="87"/>
                </a:cubicBezTo>
                <a:cubicBezTo>
                  <a:pt x="105" y="14"/>
                  <a:pt x="105" y="14"/>
                  <a:pt x="105" y="14"/>
                </a:cubicBezTo>
                <a:cubicBezTo>
                  <a:pt x="110" y="14"/>
                  <a:pt x="110" y="14"/>
                  <a:pt x="110" y="14"/>
                </a:cubicBezTo>
                <a:cubicBezTo>
                  <a:pt x="110" y="96"/>
                  <a:pt x="110" y="96"/>
                  <a:pt x="110" y="96"/>
                </a:cubicBezTo>
                <a:cubicBezTo>
                  <a:pt x="105" y="96"/>
                  <a:pt x="105" y="96"/>
                  <a:pt x="105" y="96"/>
                </a:cubicBezTo>
                <a:cubicBezTo>
                  <a:pt x="89" y="93"/>
                  <a:pt x="70" y="95"/>
                  <a:pt x="61" y="99"/>
                </a:cubicBezTo>
                <a:cubicBezTo>
                  <a:pt x="61" y="101"/>
                  <a:pt x="49" y="101"/>
                  <a:pt x="49" y="99"/>
                </a:cubicBezTo>
                <a:close/>
                <a:moveTo>
                  <a:pt x="57" y="85"/>
                </a:moveTo>
                <a:cubicBezTo>
                  <a:pt x="67" y="76"/>
                  <a:pt x="79" y="73"/>
                  <a:pt x="93" y="74"/>
                </a:cubicBezTo>
                <a:cubicBezTo>
                  <a:pt x="93" y="50"/>
                  <a:pt x="93" y="26"/>
                  <a:pt x="93" y="2"/>
                </a:cubicBezTo>
                <a:cubicBezTo>
                  <a:pt x="78" y="0"/>
                  <a:pt x="66" y="4"/>
                  <a:pt x="57" y="12"/>
                </a:cubicBezTo>
                <a:cubicBezTo>
                  <a:pt x="57" y="36"/>
                  <a:pt x="57" y="61"/>
                  <a:pt x="57" y="85"/>
                </a:cubicBezTo>
                <a:close/>
              </a:path>
            </a:pathLst>
          </a:custGeom>
          <a:solidFill>
            <a:schemeClr val="bg1"/>
          </a:solidFill>
          <a:ln>
            <a:noFill/>
          </a:ln>
        </p:spPr>
        <p:txBody>
          <a:bodyPr vert="horz" wrap="square" lIns="121920" tIns="60960" rIns="121920" bIns="60960" numCol="1" anchor="t" anchorCtr="0" compatLnSpc="1"/>
          <a:lstStyle/>
          <a:p>
            <a:pPr defTabSz="1219200">
              <a:defRPr/>
            </a:pPr>
            <a:endParaRPr lang="zh-CN" altLang="en-US" sz="2400">
              <a:solidFill>
                <a:srgbClr val="25282B"/>
              </a:solidFill>
              <a:cs typeface="+mn-ea"/>
              <a:sym typeface="+mn-lt"/>
            </a:endParaRPr>
          </a:p>
        </p:txBody>
      </p:sp>
      <p:sp>
        <p:nvSpPr>
          <p:cNvPr id="72" name="Freeform 53"/>
          <p:cNvSpPr>
            <a:spLocks noEditPoints="1"/>
          </p:cNvSpPr>
          <p:nvPr/>
        </p:nvSpPr>
        <p:spPr bwMode="auto">
          <a:xfrm>
            <a:off x="6963410" y="2295525"/>
            <a:ext cx="377825" cy="355600"/>
          </a:xfrm>
          <a:custGeom>
            <a:avLst/>
            <a:gdLst>
              <a:gd name="T0" fmla="*/ 38 w 128"/>
              <a:gd name="T1" fmla="*/ 99 h 120"/>
              <a:gd name="T2" fmla="*/ 55 w 128"/>
              <a:gd name="T3" fmla="*/ 99 h 120"/>
              <a:gd name="T4" fmla="*/ 55 w 128"/>
              <a:gd name="T5" fmla="*/ 103 h 120"/>
              <a:gd name="T6" fmla="*/ 38 w 128"/>
              <a:gd name="T7" fmla="*/ 103 h 120"/>
              <a:gd name="T8" fmla="*/ 38 w 128"/>
              <a:gd name="T9" fmla="*/ 99 h 120"/>
              <a:gd name="T10" fmla="*/ 88 w 128"/>
              <a:gd name="T11" fmla="*/ 98 h 120"/>
              <a:gd name="T12" fmla="*/ 60 w 128"/>
              <a:gd name="T13" fmla="*/ 103 h 120"/>
              <a:gd name="T14" fmla="*/ 65 w 128"/>
              <a:gd name="T15" fmla="*/ 76 h 120"/>
              <a:gd name="T16" fmla="*/ 105 w 128"/>
              <a:gd name="T17" fmla="*/ 35 h 120"/>
              <a:gd name="T18" fmla="*/ 128 w 128"/>
              <a:gd name="T19" fmla="*/ 57 h 120"/>
              <a:gd name="T20" fmla="*/ 88 w 128"/>
              <a:gd name="T21" fmla="*/ 98 h 120"/>
              <a:gd name="T22" fmla="*/ 83 w 128"/>
              <a:gd name="T23" fmla="*/ 87 h 120"/>
              <a:gd name="T24" fmla="*/ 117 w 128"/>
              <a:gd name="T25" fmla="*/ 52 h 120"/>
              <a:gd name="T26" fmla="*/ 114 w 128"/>
              <a:gd name="T27" fmla="*/ 49 h 120"/>
              <a:gd name="T28" fmla="*/ 80 w 128"/>
              <a:gd name="T29" fmla="*/ 84 h 120"/>
              <a:gd name="T30" fmla="*/ 83 w 128"/>
              <a:gd name="T31" fmla="*/ 87 h 120"/>
              <a:gd name="T32" fmla="*/ 85 w 128"/>
              <a:gd name="T33" fmla="*/ 95 h 120"/>
              <a:gd name="T34" fmla="*/ 73 w 128"/>
              <a:gd name="T35" fmla="*/ 97 h 120"/>
              <a:gd name="T36" fmla="*/ 66 w 128"/>
              <a:gd name="T37" fmla="*/ 90 h 120"/>
              <a:gd name="T38" fmla="*/ 68 w 128"/>
              <a:gd name="T39" fmla="*/ 78 h 120"/>
              <a:gd name="T40" fmla="*/ 85 w 128"/>
              <a:gd name="T41" fmla="*/ 95 h 120"/>
              <a:gd name="T42" fmla="*/ 74 w 128"/>
              <a:gd name="T43" fmla="*/ 78 h 120"/>
              <a:gd name="T44" fmla="*/ 108 w 128"/>
              <a:gd name="T45" fmla="*/ 43 h 120"/>
              <a:gd name="T46" fmla="*/ 106 w 128"/>
              <a:gd name="T47" fmla="*/ 40 h 120"/>
              <a:gd name="T48" fmla="*/ 71 w 128"/>
              <a:gd name="T49" fmla="*/ 76 h 120"/>
              <a:gd name="T50" fmla="*/ 74 w 128"/>
              <a:gd name="T51" fmla="*/ 78 h 120"/>
              <a:gd name="T52" fmla="*/ 3 w 128"/>
              <a:gd name="T53" fmla="*/ 120 h 120"/>
              <a:gd name="T54" fmla="*/ 92 w 128"/>
              <a:gd name="T55" fmla="*/ 120 h 120"/>
              <a:gd name="T56" fmla="*/ 96 w 128"/>
              <a:gd name="T57" fmla="*/ 120 h 120"/>
              <a:gd name="T58" fmla="*/ 96 w 128"/>
              <a:gd name="T59" fmla="*/ 117 h 120"/>
              <a:gd name="T60" fmla="*/ 96 w 128"/>
              <a:gd name="T61" fmla="*/ 96 h 120"/>
              <a:gd name="T62" fmla="*/ 89 w 128"/>
              <a:gd name="T63" fmla="*/ 103 h 120"/>
              <a:gd name="T64" fmla="*/ 89 w 128"/>
              <a:gd name="T65" fmla="*/ 114 h 120"/>
              <a:gd name="T66" fmla="*/ 7 w 128"/>
              <a:gd name="T67" fmla="*/ 114 h 120"/>
              <a:gd name="T68" fmla="*/ 7 w 128"/>
              <a:gd name="T69" fmla="*/ 49 h 120"/>
              <a:gd name="T70" fmla="*/ 45 w 128"/>
              <a:gd name="T71" fmla="*/ 49 h 120"/>
              <a:gd name="T72" fmla="*/ 47 w 128"/>
              <a:gd name="T73" fmla="*/ 46 h 120"/>
              <a:gd name="T74" fmla="*/ 47 w 128"/>
              <a:gd name="T75" fmla="*/ 7 h 120"/>
              <a:gd name="T76" fmla="*/ 89 w 128"/>
              <a:gd name="T77" fmla="*/ 7 h 120"/>
              <a:gd name="T78" fmla="*/ 89 w 128"/>
              <a:gd name="T79" fmla="*/ 44 h 120"/>
              <a:gd name="T80" fmla="*/ 96 w 128"/>
              <a:gd name="T81" fmla="*/ 38 h 120"/>
              <a:gd name="T82" fmla="*/ 96 w 128"/>
              <a:gd name="T83" fmla="*/ 4 h 120"/>
              <a:gd name="T84" fmla="*/ 96 w 128"/>
              <a:gd name="T85" fmla="*/ 0 h 120"/>
              <a:gd name="T86" fmla="*/ 92 w 128"/>
              <a:gd name="T87" fmla="*/ 0 h 120"/>
              <a:gd name="T88" fmla="*/ 42 w 128"/>
              <a:gd name="T89" fmla="*/ 0 h 120"/>
              <a:gd name="T90" fmla="*/ 0 w 128"/>
              <a:gd name="T91" fmla="*/ 43 h 120"/>
              <a:gd name="T92" fmla="*/ 0 w 128"/>
              <a:gd name="T93" fmla="*/ 117 h 120"/>
              <a:gd name="T94" fmla="*/ 0 w 128"/>
              <a:gd name="T95" fmla="*/ 120 h 120"/>
              <a:gd name="T96" fmla="*/ 3 w 128"/>
              <a:gd name="T97"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120">
                <a:moveTo>
                  <a:pt x="38" y="99"/>
                </a:moveTo>
                <a:cubicBezTo>
                  <a:pt x="55" y="99"/>
                  <a:pt x="55" y="99"/>
                  <a:pt x="55" y="99"/>
                </a:cubicBezTo>
                <a:cubicBezTo>
                  <a:pt x="55" y="103"/>
                  <a:pt x="55" y="103"/>
                  <a:pt x="55" y="103"/>
                </a:cubicBezTo>
                <a:cubicBezTo>
                  <a:pt x="38" y="103"/>
                  <a:pt x="38" y="103"/>
                  <a:pt x="38" y="103"/>
                </a:cubicBezTo>
                <a:cubicBezTo>
                  <a:pt x="38" y="99"/>
                  <a:pt x="38" y="99"/>
                  <a:pt x="38" y="99"/>
                </a:cubicBezTo>
                <a:close/>
                <a:moveTo>
                  <a:pt x="88" y="98"/>
                </a:moveTo>
                <a:cubicBezTo>
                  <a:pt x="60" y="103"/>
                  <a:pt x="60" y="103"/>
                  <a:pt x="60" y="103"/>
                </a:cubicBezTo>
                <a:cubicBezTo>
                  <a:pt x="65" y="76"/>
                  <a:pt x="65" y="76"/>
                  <a:pt x="65" y="76"/>
                </a:cubicBezTo>
                <a:cubicBezTo>
                  <a:pt x="105" y="35"/>
                  <a:pt x="105" y="35"/>
                  <a:pt x="105" y="35"/>
                </a:cubicBezTo>
                <a:cubicBezTo>
                  <a:pt x="128" y="57"/>
                  <a:pt x="128" y="57"/>
                  <a:pt x="128" y="57"/>
                </a:cubicBezTo>
                <a:cubicBezTo>
                  <a:pt x="88" y="98"/>
                  <a:pt x="88" y="98"/>
                  <a:pt x="88" y="98"/>
                </a:cubicBezTo>
                <a:close/>
                <a:moveTo>
                  <a:pt x="83" y="87"/>
                </a:moveTo>
                <a:cubicBezTo>
                  <a:pt x="117" y="52"/>
                  <a:pt x="117" y="52"/>
                  <a:pt x="117" y="52"/>
                </a:cubicBezTo>
                <a:cubicBezTo>
                  <a:pt x="114" y="49"/>
                  <a:pt x="114" y="49"/>
                  <a:pt x="114" y="49"/>
                </a:cubicBezTo>
                <a:cubicBezTo>
                  <a:pt x="80" y="84"/>
                  <a:pt x="80" y="84"/>
                  <a:pt x="80" y="84"/>
                </a:cubicBezTo>
                <a:cubicBezTo>
                  <a:pt x="83" y="87"/>
                  <a:pt x="83" y="87"/>
                  <a:pt x="83" y="87"/>
                </a:cubicBezTo>
                <a:close/>
                <a:moveTo>
                  <a:pt x="85" y="95"/>
                </a:moveTo>
                <a:cubicBezTo>
                  <a:pt x="73" y="97"/>
                  <a:pt x="73" y="97"/>
                  <a:pt x="73" y="97"/>
                </a:cubicBezTo>
                <a:cubicBezTo>
                  <a:pt x="66" y="90"/>
                  <a:pt x="66" y="90"/>
                  <a:pt x="66" y="90"/>
                </a:cubicBezTo>
                <a:cubicBezTo>
                  <a:pt x="68" y="78"/>
                  <a:pt x="68" y="78"/>
                  <a:pt x="68" y="78"/>
                </a:cubicBezTo>
                <a:cubicBezTo>
                  <a:pt x="85" y="95"/>
                  <a:pt x="85" y="95"/>
                  <a:pt x="85" y="95"/>
                </a:cubicBezTo>
                <a:close/>
                <a:moveTo>
                  <a:pt x="74" y="78"/>
                </a:moveTo>
                <a:cubicBezTo>
                  <a:pt x="108" y="43"/>
                  <a:pt x="108" y="43"/>
                  <a:pt x="108" y="43"/>
                </a:cubicBezTo>
                <a:cubicBezTo>
                  <a:pt x="106" y="40"/>
                  <a:pt x="106" y="40"/>
                  <a:pt x="106" y="40"/>
                </a:cubicBezTo>
                <a:cubicBezTo>
                  <a:pt x="71" y="76"/>
                  <a:pt x="71" y="76"/>
                  <a:pt x="71" y="76"/>
                </a:cubicBezTo>
                <a:cubicBezTo>
                  <a:pt x="74" y="78"/>
                  <a:pt x="74" y="78"/>
                  <a:pt x="74" y="78"/>
                </a:cubicBezTo>
                <a:close/>
                <a:moveTo>
                  <a:pt x="3" y="120"/>
                </a:moveTo>
                <a:cubicBezTo>
                  <a:pt x="92" y="120"/>
                  <a:pt x="92" y="120"/>
                  <a:pt x="92" y="120"/>
                </a:cubicBezTo>
                <a:cubicBezTo>
                  <a:pt x="96" y="120"/>
                  <a:pt x="96" y="120"/>
                  <a:pt x="96" y="120"/>
                </a:cubicBezTo>
                <a:cubicBezTo>
                  <a:pt x="96" y="117"/>
                  <a:pt x="96" y="117"/>
                  <a:pt x="96" y="117"/>
                </a:cubicBezTo>
                <a:cubicBezTo>
                  <a:pt x="96" y="96"/>
                  <a:pt x="96" y="96"/>
                  <a:pt x="96" y="96"/>
                </a:cubicBezTo>
                <a:cubicBezTo>
                  <a:pt x="89" y="103"/>
                  <a:pt x="89" y="103"/>
                  <a:pt x="89" y="103"/>
                </a:cubicBezTo>
                <a:cubicBezTo>
                  <a:pt x="89" y="114"/>
                  <a:pt x="89" y="114"/>
                  <a:pt x="89" y="114"/>
                </a:cubicBezTo>
                <a:cubicBezTo>
                  <a:pt x="7" y="114"/>
                  <a:pt x="7" y="114"/>
                  <a:pt x="7" y="114"/>
                </a:cubicBezTo>
                <a:cubicBezTo>
                  <a:pt x="7" y="49"/>
                  <a:pt x="7" y="49"/>
                  <a:pt x="7" y="49"/>
                </a:cubicBezTo>
                <a:cubicBezTo>
                  <a:pt x="19" y="49"/>
                  <a:pt x="32" y="49"/>
                  <a:pt x="45" y="49"/>
                </a:cubicBezTo>
                <a:cubicBezTo>
                  <a:pt x="46" y="49"/>
                  <a:pt x="47" y="48"/>
                  <a:pt x="47" y="46"/>
                </a:cubicBezTo>
                <a:cubicBezTo>
                  <a:pt x="47" y="33"/>
                  <a:pt x="47" y="20"/>
                  <a:pt x="47" y="7"/>
                </a:cubicBezTo>
                <a:cubicBezTo>
                  <a:pt x="89" y="7"/>
                  <a:pt x="89" y="7"/>
                  <a:pt x="89" y="7"/>
                </a:cubicBezTo>
                <a:cubicBezTo>
                  <a:pt x="89" y="44"/>
                  <a:pt x="89" y="44"/>
                  <a:pt x="89" y="44"/>
                </a:cubicBezTo>
                <a:cubicBezTo>
                  <a:pt x="96" y="38"/>
                  <a:pt x="96" y="38"/>
                  <a:pt x="96" y="38"/>
                </a:cubicBezTo>
                <a:cubicBezTo>
                  <a:pt x="96" y="4"/>
                  <a:pt x="96" y="4"/>
                  <a:pt x="96" y="4"/>
                </a:cubicBezTo>
                <a:cubicBezTo>
                  <a:pt x="96" y="0"/>
                  <a:pt x="96" y="0"/>
                  <a:pt x="96" y="0"/>
                </a:cubicBezTo>
                <a:cubicBezTo>
                  <a:pt x="92" y="0"/>
                  <a:pt x="92" y="0"/>
                  <a:pt x="92" y="0"/>
                </a:cubicBezTo>
                <a:cubicBezTo>
                  <a:pt x="42" y="0"/>
                  <a:pt x="42" y="0"/>
                  <a:pt x="42" y="0"/>
                </a:cubicBezTo>
                <a:cubicBezTo>
                  <a:pt x="0" y="43"/>
                  <a:pt x="0" y="43"/>
                  <a:pt x="0" y="43"/>
                </a:cubicBezTo>
                <a:cubicBezTo>
                  <a:pt x="0" y="117"/>
                  <a:pt x="0" y="117"/>
                  <a:pt x="0" y="117"/>
                </a:cubicBezTo>
                <a:cubicBezTo>
                  <a:pt x="0" y="120"/>
                  <a:pt x="0" y="120"/>
                  <a:pt x="0" y="120"/>
                </a:cubicBezTo>
                <a:cubicBezTo>
                  <a:pt x="3" y="120"/>
                  <a:pt x="3" y="120"/>
                  <a:pt x="3" y="120"/>
                </a:cubicBezTo>
                <a:close/>
              </a:path>
            </a:pathLst>
          </a:custGeom>
          <a:solidFill>
            <a:schemeClr val="bg1"/>
          </a:solidFill>
          <a:ln>
            <a:noFill/>
          </a:ln>
        </p:spPr>
        <p:txBody>
          <a:bodyPr vert="horz" wrap="square" lIns="121920" tIns="60960" rIns="121920" bIns="60960" numCol="1" anchor="t" anchorCtr="0" compatLnSpc="1"/>
          <a:lstStyle/>
          <a:p>
            <a:pPr defTabSz="1219200">
              <a:defRPr/>
            </a:pPr>
            <a:endParaRPr lang="zh-CN" altLang="en-US" sz="2400">
              <a:solidFill>
                <a:srgbClr val="25282B"/>
              </a:solidFill>
              <a:cs typeface="+mn-ea"/>
              <a:sym typeface="+mn-lt"/>
            </a:endParaRPr>
          </a:p>
        </p:txBody>
      </p:sp>
      <p:sp>
        <p:nvSpPr>
          <p:cNvPr id="47" name="TextBox 76"/>
          <p:cNvSpPr txBox="1"/>
          <p:nvPr/>
        </p:nvSpPr>
        <p:spPr>
          <a:xfrm>
            <a:off x="2151380" y="3118485"/>
            <a:ext cx="1842770" cy="337185"/>
          </a:xfrm>
          <a:prstGeom prst="rect">
            <a:avLst/>
          </a:prstGeom>
          <a:noFill/>
        </p:spPr>
        <p:txBody>
          <a:bodyPr wrap="square" rtlCol="0">
            <a:spAutoFit/>
          </a:bodyPr>
          <a:lstStyle/>
          <a:p>
            <a:pPr algn="ctr"/>
            <a:r>
              <a:rPr lang="zh-CN" altLang="en-US" sz="1600" b="1" dirty="0">
                <a:solidFill>
                  <a:schemeClr val="tx1">
                    <a:lumMod val="50000"/>
                  </a:schemeClr>
                </a:solidFill>
                <a:cs typeface="+mn-ea"/>
                <a:sym typeface="+mn-lt"/>
              </a:rPr>
              <a:t>建设工程管理</a:t>
            </a:r>
          </a:p>
        </p:txBody>
      </p:sp>
      <p:grpSp>
        <p:nvGrpSpPr>
          <p:cNvPr id="37" name="组合 36"/>
          <p:cNvGrpSpPr/>
          <p:nvPr/>
        </p:nvGrpSpPr>
        <p:grpSpPr>
          <a:xfrm rot="20932037" flipH="1">
            <a:off x="10437887" y="5321909"/>
            <a:ext cx="1804027" cy="1603342"/>
            <a:chOff x="176073" y="436443"/>
            <a:chExt cx="3814267" cy="3954252"/>
          </a:xfrm>
        </p:grpSpPr>
        <p:sp>
          <p:nvSpPr>
            <p:cNvPr id="39" name="等腰三角形 38"/>
            <p:cNvSpPr/>
            <p:nvPr/>
          </p:nvSpPr>
          <p:spPr>
            <a:xfrm rot="4706719">
              <a:off x="779420" y="328112"/>
              <a:ext cx="3102590" cy="331925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8" name="等腰三角形 47"/>
            <p:cNvSpPr/>
            <p:nvPr/>
          </p:nvSpPr>
          <p:spPr>
            <a:xfrm rot="4706719">
              <a:off x="1566438" y="3122874"/>
              <a:ext cx="1321558" cy="121408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9" name="等腰三角形 48"/>
            <p:cNvSpPr/>
            <p:nvPr/>
          </p:nvSpPr>
          <p:spPr>
            <a:xfrm rot="4706719">
              <a:off x="35615" y="1079874"/>
              <a:ext cx="1924335" cy="1643419"/>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50" name="组合 49"/>
          <p:cNvGrpSpPr/>
          <p:nvPr/>
        </p:nvGrpSpPr>
        <p:grpSpPr>
          <a:xfrm rot="667963">
            <a:off x="108807" y="165330"/>
            <a:ext cx="1804027" cy="1603342"/>
            <a:chOff x="176073" y="436443"/>
            <a:chExt cx="3814267" cy="3954252"/>
          </a:xfrm>
        </p:grpSpPr>
        <p:sp>
          <p:nvSpPr>
            <p:cNvPr id="51" name="等腰三角形 50"/>
            <p:cNvSpPr/>
            <p:nvPr/>
          </p:nvSpPr>
          <p:spPr>
            <a:xfrm rot="4706719">
              <a:off x="779420" y="328112"/>
              <a:ext cx="3102590" cy="3319251"/>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2" name="等腰三角形 51"/>
            <p:cNvSpPr/>
            <p:nvPr/>
          </p:nvSpPr>
          <p:spPr>
            <a:xfrm rot="4706719">
              <a:off x="1566438" y="3122874"/>
              <a:ext cx="1321558" cy="1214084"/>
            </a:xfrm>
            <a:prstGeom prst="triangl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3" name="等腰三角形 52"/>
            <p:cNvSpPr/>
            <p:nvPr/>
          </p:nvSpPr>
          <p:spPr>
            <a:xfrm rot="4706719">
              <a:off x="35615" y="1079874"/>
              <a:ext cx="1924335" cy="1643419"/>
            </a:xfrm>
            <a:prstGeom prst="triangle">
              <a:avLst/>
            </a:prstGeom>
            <a:noFill/>
            <a:ln>
              <a:solidFill>
                <a:srgbClr val="DD79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4" name="TextBox 8"/>
          <p:cNvSpPr txBox="1"/>
          <p:nvPr/>
        </p:nvSpPr>
        <p:spPr>
          <a:xfrm>
            <a:off x="3921760" y="574040"/>
            <a:ext cx="4349115" cy="492125"/>
          </a:xfrm>
          <a:prstGeom prst="rect">
            <a:avLst/>
          </a:prstGeom>
          <a:noFill/>
        </p:spPr>
        <p:txBody>
          <a:bodyPr wrap="square" lIns="0" tIns="0" rIns="0" bIns="0" rtlCol="0" anchor="ctr">
            <a:spAutoFit/>
          </a:bodyPr>
          <a:lstStyle/>
          <a:p>
            <a:pPr algn="ctr"/>
            <a:r>
              <a:rPr lang="zh-CN" altLang="en-US" sz="3200" spc="600" dirty="0">
                <a:solidFill>
                  <a:schemeClr val="tx1">
                    <a:lumMod val="75000"/>
                    <a:lumOff val="25000"/>
                  </a:schemeClr>
                </a:solidFill>
                <a:cs typeface="+mn-ea"/>
                <a:sym typeface="+mn-lt"/>
              </a:rPr>
              <a:t>四、选题（选题方向）</a:t>
            </a:r>
          </a:p>
        </p:txBody>
      </p:sp>
      <p:sp>
        <p:nvSpPr>
          <p:cNvPr id="9" name="TextBox 8"/>
          <p:cNvSpPr txBox="1"/>
          <p:nvPr/>
        </p:nvSpPr>
        <p:spPr>
          <a:xfrm>
            <a:off x="4182067" y="1156649"/>
            <a:ext cx="3744178" cy="307340"/>
          </a:xfrm>
          <a:prstGeom prst="rect">
            <a:avLst/>
          </a:prstGeom>
          <a:noFill/>
        </p:spPr>
        <p:txBody>
          <a:bodyPr wrap="square" lIns="0" tIns="0" rIns="0" bIns="0" rtlCol="0" anchor="ctr">
            <a:spAutoFit/>
          </a:bodyPr>
          <a:lstStyle/>
          <a:p>
            <a:pPr algn="ctr"/>
            <a:r>
              <a:rPr lang="zh-CN" altLang="en-US" sz="2000" spc="600" dirty="0">
                <a:solidFill>
                  <a:schemeClr val="tx1">
                    <a:lumMod val="75000"/>
                    <a:lumOff val="25000"/>
                  </a:schemeClr>
                </a:solidFill>
                <a:cs typeface="+mn-ea"/>
                <a:sym typeface="+mn-lt"/>
              </a:rPr>
              <a:t>工程管理</a:t>
            </a:r>
          </a:p>
        </p:txBody>
      </p:sp>
      <p:sp>
        <p:nvSpPr>
          <p:cNvPr id="12" name="TextBox 76"/>
          <p:cNvSpPr txBox="1"/>
          <p:nvPr/>
        </p:nvSpPr>
        <p:spPr>
          <a:xfrm>
            <a:off x="4424045" y="3118485"/>
            <a:ext cx="1426210" cy="337185"/>
          </a:xfrm>
          <a:prstGeom prst="rect">
            <a:avLst/>
          </a:prstGeom>
          <a:noFill/>
        </p:spPr>
        <p:txBody>
          <a:bodyPr wrap="square" rtlCol="0">
            <a:spAutoFit/>
          </a:bodyPr>
          <a:lstStyle/>
          <a:p>
            <a:pPr algn="l"/>
            <a:r>
              <a:rPr lang="zh-CN" altLang="en-US" sz="1600" b="1" dirty="0">
                <a:solidFill>
                  <a:schemeClr val="tx1">
                    <a:lumMod val="50000"/>
                  </a:schemeClr>
                </a:solidFill>
                <a:cs typeface="+mn-ea"/>
                <a:sym typeface="+mn-lt"/>
              </a:rPr>
              <a:t>施工项目管理</a:t>
            </a:r>
          </a:p>
        </p:txBody>
      </p:sp>
      <p:sp>
        <p:nvSpPr>
          <p:cNvPr id="15" name="TextBox 76"/>
          <p:cNvSpPr txBox="1"/>
          <p:nvPr/>
        </p:nvSpPr>
        <p:spPr>
          <a:xfrm>
            <a:off x="6214745" y="3118485"/>
            <a:ext cx="1874520" cy="583565"/>
          </a:xfrm>
          <a:prstGeom prst="rect">
            <a:avLst/>
          </a:prstGeom>
          <a:noFill/>
        </p:spPr>
        <p:txBody>
          <a:bodyPr wrap="square" rtlCol="0">
            <a:spAutoFit/>
          </a:bodyPr>
          <a:lstStyle/>
          <a:p>
            <a:pPr algn="ctr"/>
            <a:r>
              <a:rPr lang="zh-CN" altLang="en-US" sz="1600" b="1" dirty="0">
                <a:solidFill>
                  <a:schemeClr val="tx1">
                    <a:lumMod val="50000"/>
                  </a:schemeClr>
                </a:solidFill>
                <a:cs typeface="+mn-ea"/>
                <a:sym typeface="+mn-lt"/>
              </a:rPr>
              <a:t>工程项目进度、成本、质量控制</a:t>
            </a:r>
          </a:p>
        </p:txBody>
      </p:sp>
      <p:sp>
        <p:nvSpPr>
          <p:cNvPr id="18" name="TextBox 76"/>
          <p:cNvSpPr txBox="1"/>
          <p:nvPr/>
        </p:nvSpPr>
        <p:spPr>
          <a:xfrm>
            <a:off x="8284210" y="3217545"/>
            <a:ext cx="1833245" cy="583565"/>
          </a:xfrm>
          <a:prstGeom prst="rect">
            <a:avLst/>
          </a:prstGeom>
          <a:noFill/>
        </p:spPr>
        <p:txBody>
          <a:bodyPr wrap="square" rtlCol="0">
            <a:spAutoFit/>
          </a:bodyPr>
          <a:lstStyle/>
          <a:p>
            <a:pPr algn="ctr"/>
            <a:r>
              <a:rPr lang="zh-CN" altLang="en-US" sz="1600" b="1" dirty="0">
                <a:solidFill>
                  <a:schemeClr val="tx1">
                    <a:lumMod val="50000"/>
                  </a:schemeClr>
                </a:solidFill>
                <a:cs typeface="+mn-ea"/>
                <a:sym typeface="+mn-lt"/>
              </a:rPr>
              <a:t>招投标管理、合同管理</a:t>
            </a:r>
          </a:p>
        </p:txBody>
      </p:sp>
      <p:sp>
        <p:nvSpPr>
          <p:cNvPr id="6" name="Rectangle 8"/>
          <p:cNvSpPr/>
          <p:nvPr/>
        </p:nvSpPr>
        <p:spPr>
          <a:xfrm>
            <a:off x="2031365" y="4408170"/>
            <a:ext cx="1963420" cy="1770380"/>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7" name="Trapezoid 10@|1FFC:3506772|FBC:16777215|LFC:16777215|LBC:16777215"/>
          <p:cNvSpPr/>
          <p:nvPr/>
        </p:nvSpPr>
        <p:spPr>
          <a:xfrm>
            <a:off x="2414270" y="420179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8" name="Pentagon 9@|1FFC:4308095|FBC:16777215|LFC:16777215|LBC:16777215"/>
          <p:cNvSpPr/>
          <p:nvPr/>
        </p:nvSpPr>
        <p:spPr>
          <a:xfrm rot="5400000">
            <a:off x="2642870" y="4110990"/>
            <a:ext cx="795655" cy="974725"/>
          </a:xfrm>
          <a:prstGeom prst="homePlate">
            <a:avLst>
              <a:gd name="adj" fmla="val 31720"/>
            </a:avLst>
          </a:prstGeom>
          <a:solidFill>
            <a:schemeClr val="accent2">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22" name="Rectangle 15"/>
          <p:cNvSpPr/>
          <p:nvPr/>
        </p:nvSpPr>
        <p:spPr>
          <a:xfrm>
            <a:off x="4114800" y="4408170"/>
            <a:ext cx="1963420" cy="1771015"/>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23" name="Trapezoid 17@|1FFC:1137349|FBC:16777215|LFC:16777215|LBC:16777215"/>
          <p:cNvSpPr/>
          <p:nvPr/>
        </p:nvSpPr>
        <p:spPr>
          <a:xfrm>
            <a:off x="4510405" y="420179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24" name="Pentagon 18@|1FFC:1554685|FBC:16777215|LFC:16777215|LBC:16777215"/>
          <p:cNvSpPr/>
          <p:nvPr/>
        </p:nvSpPr>
        <p:spPr>
          <a:xfrm rot="5400000">
            <a:off x="4739640" y="4110990"/>
            <a:ext cx="795655" cy="974725"/>
          </a:xfrm>
          <a:prstGeom prst="homePlate">
            <a:avLst>
              <a:gd name="adj" fmla="val 31720"/>
            </a:avLst>
          </a:prstGeom>
          <a:solidFill>
            <a:schemeClr val="accent1">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25" name="Rectangle 21"/>
          <p:cNvSpPr/>
          <p:nvPr/>
        </p:nvSpPr>
        <p:spPr>
          <a:xfrm>
            <a:off x="6179185" y="4408170"/>
            <a:ext cx="1963420" cy="1771015"/>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26" name="Trapezoid 23@|1FFC:192|FBC:16777215|LFC:16777215|LBC:16777215"/>
          <p:cNvSpPr/>
          <p:nvPr/>
        </p:nvSpPr>
        <p:spPr>
          <a:xfrm>
            <a:off x="6525895" y="420179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0" name="Pentagon 24@|1FFC:2381804|FBC:16777215|LFC:16777215|LBC:16777215"/>
          <p:cNvSpPr/>
          <p:nvPr/>
        </p:nvSpPr>
        <p:spPr>
          <a:xfrm rot="5400000">
            <a:off x="6754495" y="4110990"/>
            <a:ext cx="795655" cy="974725"/>
          </a:xfrm>
          <a:prstGeom prst="homePlate">
            <a:avLst>
              <a:gd name="adj" fmla="val 31720"/>
            </a:avLst>
          </a:prstGeom>
          <a:solidFill>
            <a:schemeClr val="accent4">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1" name="Rectangle 21"/>
          <p:cNvSpPr/>
          <p:nvPr/>
        </p:nvSpPr>
        <p:spPr>
          <a:xfrm>
            <a:off x="8213725" y="4408170"/>
            <a:ext cx="1963420" cy="1770380"/>
          </a:xfrm>
          <a:prstGeom prst="rect">
            <a:avLst/>
          </a:prstGeom>
          <a:noFill/>
          <a:ln w="12700" cap="flat" cmpd="sng" algn="ctr">
            <a:solidFill>
              <a:sysClr val="window" lastClr="FFFFFF">
                <a:lumMod val="75000"/>
              </a:sysClr>
            </a:solid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2" name="Trapezoid 23@|1FFC:192|FBC:16777215|LFC:16777215|LBC:16777215"/>
          <p:cNvSpPr/>
          <p:nvPr/>
        </p:nvSpPr>
        <p:spPr>
          <a:xfrm>
            <a:off x="8573770" y="4201795"/>
            <a:ext cx="1197610" cy="166370"/>
          </a:xfrm>
          <a:prstGeom prst="trapezoid">
            <a:avLst>
              <a:gd name="adj" fmla="val 67927"/>
            </a:avLst>
          </a:prstGeom>
          <a:solidFill>
            <a:schemeClr val="bg1">
              <a:lumMod val="5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36" name="Pentagon 24@|1FFC:2381804|FBC:16777215|LFC:16777215|LBC:16777215"/>
          <p:cNvSpPr/>
          <p:nvPr/>
        </p:nvSpPr>
        <p:spPr>
          <a:xfrm rot="5400000">
            <a:off x="8802370" y="4110990"/>
            <a:ext cx="795655" cy="974725"/>
          </a:xfrm>
          <a:prstGeom prst="homePlate">
            <a:avLst>
              <a:gd name="adj" fmla="val 31720"/>
            </a:avLst>
          </a:prstGeom>
          <a:solidFill>
            <a:schemeClr val="accent1">
              <a:lumMod val="100000"/>
            </a:schemeClr>
          </a:solidFill>
          <a:ln w="12700" cap="flat" cmpd="sng" algn="ctr">
            <a:noFill/>
            <a:prstDash val="solid"/>
            <a:miter lim="800000"/>
          </a:ln>
          <a:effectLst/>
        </p:spPr>
        <p:txBody>
          <a:bodyPr rtlCol="0" anchor="ctr"/>
          <a:lstStyle/>
          <a:p>
            <a:pPr algn="ctr" defTabSz="914400">
              <a:defRPr/>
            </a:pPr>
            <a:endParaRPr lang="en-US" sz="3190" kern="0">
              <a:solidFill>
                <a:prstClr val="white"/>
              </a:solidFill>
              <a:cs typeface="+mn-ea"/>
              <a:sym typeface="+mn-lt"/>
            </a:endParaRPr>
          </a:p>
        </p:txBody>
      </p:sp>
      <p:sp>
        <p:nvSpPr>
          <p:cNvPr id="55" name="Freeform 59"/>
          <p:cNvSpPr>
            <a:spLocks noEditPoints="1"/>
          </p:cNvSpPr>
          <p:nvPr/>
        </p:nvSpPr>
        <p:spPr bwMode="auto">
          <a:xfrm>
            <a:off x="4945380" y="4411345"/>
            <a:ext cx="384810" cy="384810"/>
          </a:xfrm>
          <a:custGeom>
            <a:avLst/>
            <a:gdLst/>
            <a:ahLst/>
            <a:cxnLst>
              <a:cxn ang="0">
                <a:pos x="129" y="1"/>
              </a:cxn>
              <a:cxn ang="0">
                <a:pos x="87" y="12"/>
              </a:cxn>
              <a:cxn ang="0">
                <a:pos x="53" y="32"/>
              </a:cxn>
              <a:cxn ang="0">
                <a:pos x="26" y="63"/>
              </a:cxn>
              <a:cxn ang="0">
                <a:pos x="8" y="101"/>
              </a:cxn>
              <a:cxn ang="0">
                <a:pos x="0" y="143"/>
              </a:cxn>
              <a:cxn ang="0">
                <a:pos x="4" y="172"/>
              </a:cxn>
              <a:cxn ang="0">
                <a:pos x="19" y="212"/>
              </a:cxn>
              <a:cxn ang="0">
                <a:pos x="42" y="244"/>
              </a:cxn>
              <a:cxn ang="0">
                <a:pos x="75" y="270"/>
              </a:cxn>
              <a:cxn ang="0">
                <a:pos x="115" y="284"/>
              </a:cxn>
              <a:cxn ang="0">
                <a:pos x="144" y="286"/>
              </a:cxn>
              <a:cxn ang="0">
                <a:pos x="185" y="281"/>
              </a:cxn>
              <a:cxn ang="0">
                <a:pos x="223" y="263"/>
              </a:cxn>
              <a:cxn ang="0">
                <a:pos x="254" y="235"/>
              </a:cxn>
              <a:cxn ang="0">
                <a:pos x="276" y="199"/>
              </a:cxn>
              <a:cxn ang="0">
                <a:pos x="285" y="157"/>
              </a:cxn>
              <a:cxn ang="0">
                <a:pos x="285" y="128"/>
              </a:cxn>
              <a:cxn ang="0">
                <a:pos x="276" y="89"/>
              </a:cxn>
              <a:cxn ang="0">
                <a:pos x="254" y="52"/>
              </a:cxn>
              <a:cxn ang="0">
                <a:pos x="223" y="25"/>
              </a:cxn>
              <a:cxn ang="0">
                <a:pos x="185" y="7"/>
              </a:cxn>
              <a:cxn ang="0">
                <a:pos x="144" y="0"/>
              </a:cxn>
              <a:cxn ang="0">
                <a:pos x="144" y="252"/>
              </a:cxn>
              <a:cxn ang="0">
                <a:pos x="102" y="243"/>
              </a:cxn>
              <a:cxn ang="0">
                <a:pos x="55" y="203"/>
              </a:cxn>
              <a:cxn ang="0">
                <a:pos x="37" y="154"/>
              </a:cxn>
              <a:cxn ang="0">
                <a:pos x="37" y="132"/>
              </a:cxn>
              <a:cxn ang="0">
                <a:pos x="55" y="83"/>
              </a:cxn>
              <a:cxn ang="0">
                <a:pos x="102" y="45"/>
              </a:cxn>
              <a:cxn ang="0">
                <a:pos x="144" y="36"/>
              </a:cxn>
              <a:cxn ang="0">
                <a:pos x="165" y="38"/>
              </a:cxn>
              <a:cxn ang="0">
                <a:pos x="220" y="67"/>
              </a:cxn>
              <a:cxn ang="0">
                <a:pos x="249" y="121"/>
              </a:cxn>
              <a:cxn ang="0">
                <a:pos x="251" y="143"/>
              </a:cxn>
              <a:cxn ang="0">
                <a:pos x="241" y="185"/>
              </a:cxn>
              <a:cxn ang="0">
                <a:pos x="203" y="232"/>
              </a:cxn>
              <a:cxn ang="0">
                <a:pos x="154" y="250"/>
              </a:cxn>
              <a:cxn ang="0">
                <a:pos x="232" y="143"/>
              </a:cxn>
              <a:cxn ang="0">
                <a:pos x="227" y="156"/>
              </a:cxn>
              <a:cxn ang="0">
                <a:pos x="144" y="161"/>
              </a:cxn>
              <a:cxn ang="0">
                <a:pos x="131" y="156"/>
              </a:cxn>
              <a:cxn ang="0">
                <a:pos x="125" y="72"/>
              </a:cxn>
              <a:cxn ang="0">
                <a:pos x="131" y="60"/>
              </a:cxn>
              <a:cxn ang="0">
                <a:pos x="144" y="54"/>
              </a:cxn>
              <a:cxn ang="0">
                <a:pos x="160" y="65"/>
              </a:cxn>
              <a:cxn ang="0">
                <a:pos x="214" y="125"/>
              </a:cxn>
              <a:cxn ang="0">
                <a:pos x="227" y="130"/>
              </a:cxn>
              <a:cxn ang="0">
                <a:pos x="232" y="143"/>
              </a:cxn>
            </a:cxnLst>
            <a:rect l="0" t="0" r="r" b="b"/>
            <a:pathLst>
              <a:path w="287" h="286">
                <a:moveTo>
                  <a:pt x="144" y="0"/>
                </a:moveTo>
                <a:lnTo>
                  <a:pt x="144" y="0"/>
                </a:lnTo>
                <a:lnTo>
                  <a:pt x="129" y="1"/>
                </a:lnTo>
                <a:lnTo>
                  <a:pt x="115" y="3"/>
                </a:lnTo>
                <a:lnTo>
                  <a:pt x="100" y="7"/>
                </a:lnTo>
                <a:lnTo>
                  <a:pt x="87" y="12"/>
                </a:lnTo>
                <a:lnTo>
                  <a:pt x="75" y="18"/>
                </a:lnTo>
                <a:lnTo>
                  <a:pt x="64" y="25"/>
                </a:lnTo>
                <a:lnTo>
                  <a:pt x="53" y="32"/>
                </a:lnTo>
                <a:lnTo>
                  <a:pt x="42" y="43"/>
                </a:lnTo>
                <a:lnTo>
                  <a:pt x="33" y="52"/>
                </a:lnTo>
                <a:lnTo>
                  <a:pt x="26" y="63"/>
                </a:lnTo>
                <a:lnTo>
                  <a:pt x="19" y="76"/>
                </a:lnTo>
                <a:lnTo>
                  <a:pt x="11" y="89"/>
                </a:lnTo>
                <a:lnTo>
                  <a:pt x="8" y="101"/>
                </a:lnTo>
                <a:lnTo>
                  <a:pt x="4" y="114"/>
                </a:lnTo>
                <a:lnTo>
                  <a:pt x="0" y="128"/>
                </a:lnTo>
                <a:lnTo>
                  <a:pt x="0" y="143"/>
                </a:lnTo>
                <a:lnTo>
                  <a:pt x="0" y="143"/>
                </a:lnTo>
                <a:lnTo>
                  <a:pt x="0" y="157"/>
                </a:lnTo>
                <a:lnTo>
                  <a:pt x="4" y="172"/>
                </a:lnTo>
                <a:lnTo>
                  <a:pt x="8" y="186"/>
                </a:lnTo>
                <a:lnTo>
                  <a:pt x="11" y="199"/>
                </a:lnTo>
                <a:lnTo>
                  <a:pt x="19" y="212"/>
                </a:lnTo>
                <a:lnTo>
                  <a:pt x="26" y="223"/>
                </a:lnTo>
                <a:lnTo>
                  <a:pt x="33" y="235"/>
                </a:lnTo>
                <a:lnTo>
                  <a:pt x="42" y="244"/>
                </a:lnTo>
                <a:lnTo>
                  <a:pt x="53" y="253"/>
                </a:lnTo>
                <a:lnTo>
                  <a:pt x="64" y="263"/>
                </a:lnTo>
                <a:lnTo>
                  <a:pt x="75" y="270"/>
                </a:lnTo>
                <a:lnTo>
                  <a:pt x="87" y="275"/>
                </a:lnTo>
                <a:lnTo>
                  <a:pt x="100" y="281"/>
                </a:lnTo>
                <a:lnTo>
                  <a:pt x="115" y="284"/>
                </a:lnTo>
                <a:lnTo>
                  <a:pt x="129" y="286"/>
                </a:lnTo>
                <a:lnTo>
                  <a:pt x="144" y="286"/>
                </a:lnTo>
                <a:lnTo>
                  <a:pt x="144" y="286"/>
                </a:lnTo>
                <a:lnTo>
                  <a:pt x="158" y="286"/>
                </a:lnTo>
                <a:lnTo>
                  <a:pt x="173" y="284"/>
                </a:lnTo>
                <a:lnTo>
                  <a:pt x="185" y="281"/>
                </a:lnTo>
                <a:lnTo>
                  <a:pt x="200" y="275"/>
                </a:lnTo>
                <a:lnTo>
                  <a:pt x="212" y="270"/>
                </a:lnTo>
                <a:lnTo>
                  <a:pt x="223" y="263"/>
                </a:lnTo>
                <a:lnTo>
                  <a:pt x="234" y="253"/>
                </a:lnTo>
                <a:lnTo>
                  <a:pt x="245" y="244"/>
                </a:lnTo>
                <a:lnTo>
                  <a:pt x="254" y="235"/>
                </a:lnTo>
                <a:lnTo>
                  <a:pt x="261" y="223"/>
                </a:lnTo>
                <a:lnTo>
                  <a:pt x="269" y="212"/>
                </a:lnTo>
                <a:lnTo>
                  <a:pt x="276" y="199"/>
                </a:lnTo>
                <a:lnTo>
                  <a:pt x="280" y="186"/>
                </a:lnTo>
                <a:lnTo>
                  <a:pt x="283" y="172"/>
                </a:lnTo>
                <a:lnTo>
                  <a:pt x="285" y="157"/>
                </a:lnTo>
                <a:lnTo>
                  <a:pt x="287" y="143"/>
                </a:lnTo>
                <a:lnTo>
                  <a:pt x="287" y="143"/>
                </a:lnTo>
                <a:lnTo>
                  <a:pt x="285" y="128"/>
                </a:lnTo>
                <a:lnTo>
                  <a:pt x="283" y="114"/>
                </a:lnTo>
                <a:lnTo>
                  <a:pt x="280" y="101"/>
                </a:lnTo>
                <a:lnTo>
                  <a:pt x="276" y="89"/>
                </a:lnTo>
                <a:lnTo>
                  <a:pt x="269" y="76"/>
                </a:lnTo>
                <a:lnTo>
                  <a:pt x="261" y="63"/>
                </a:lnTo>
                <a:lnTo>
                  <a:pt x="254" y="52"/>
                </a:lnTo>
                <a:lnTo>
                  <a:pt x="245" y="43"/>
                </a:lnTo>
                <a:lnTo>
                  <a:pt x="234" y="32"/>
                </a:lnTo>
                <a:lnTo>
                  <a:pt x="223" y="25"/>
                </a:lnTo>
                <a:lnTo>
                  <a:pt x="212" y="18"/>
                </a:lnTo>
                <a:lnTo>
                  <a:pt x="200" y="12"/>
                </a:lnTo>
                <a:lnTo>
                  <a:pt x="185" y="7"/>
                </a:lnTo>
                <a:lnTo>
                  <a:pt x="173" y="3"/>
                </a:lnTo>
                <a:lnTo>
                  <a:pt x="158" y="1"/>
                </a:lnTo>
                <a:lnTo>
                  <a:pt x="144" y="0"/>
                </a:lnTo>
                <a:lnTo>
                  <a:pt x="144" y="0"/>
                </a:lnTo>
                <a:close/>
                <a:moveTo>
                  <a:pt x="144" y="252"/>
                </a:moveTo>
                <a:lnTo>
                  <a:pt x="144" y="252"/>
                </a:lnTo>
                <a:lnTo>
                  <a:pt x="133" y="250"/>
                </a:lnTo>
                <a:lnTo>
                  <a:pt x="122" y="248"/>
                </a:lnTo>
                <a:lnTo>
                  <a:pt x="102" y="243"/>
                </a:lnTo>
                <a:lnTo>
                  <a:pt x="84" y="232"/>
                </a:lnTo>
                <a:lnTo>
                  <a:pt x="67" y="219"/>
                </a:lnTo>
                <a:lnTo>
                  <a:pt x="55" y="203"/>
                </a:lnTo>
                <a:lnTo>
                  <a:pt x="44" y="185"/>
                </a:lnTo>
                <a:lnTo>
                  <a:pt x="38" y="165"/>
                </a:lnTo>
                <a:lnTo>
                  <a:pt x="37" y="154"/>
                </a:lnTo>
                <a:lnTo>
                  <a:pt x="37" y="143"/>
                </a:lnTo>
                <a:lnTo>
                  <a:pt x="37" y="143"/>
                </a:lnTo>
                <a:lnTo>
                  <a:pt x="37" y="132"/>
                </a:lnTo>
                <a:lnTo>
                  <a:pt x="38" y="121"/>
                </a:lnTo>
                <a:lnTo>
                  <a:pt x="44" y="101"/>
                </a:lnTo>
                <a:lnTo>
                  <a:pt x="55" y="83"/>
                </a:lnTo>
                <a:lnTo>
                  <a:pt x="67" y="67"/>
                </a:lnTo>
                <a:lnTo>
                  <a:pt x="84" y="54"/>
                </a:lnTo>
                <a:lnTo>
                  <a:pt x="102" y="45"/>
                </a:lnTo>
                <a:lnTo>
                  <a:pt x="122" y="38"/>
                </a:lnTo>
                <a:lnTo>
                  <a:pt x="133" y="36"/>
                </a:lnTo>
                <a:lnTo>
                  <a:pt x="144" y="36"/>
                </a:lnTo>
                <a:lnTo>
                  <a:pt x="144" y="36"/>
                </a:lnTo>
                <a:lnTo>
                  <a:pt x="154" y="36"/>
                </a:lnTo>
                <a:lnTo>
                  <a:pt x="165" y="38"/>
                </a:lnTo>
                <a:lnTo>
                  <a:pt x="185" y="45"/>
                </a:lnTo>
                <a:lnTo>
                  <a:pt x="203" y="54"/>
                </a:lnTo>
                <a:lnTo>
                  <a:pt x="220" y="67"/>
                </a:lnTo>
                <a:lnTo>
                  <a:pt x="232" y="83"/>
                </a:lnTo>
                <a:lnTo>
                  <a:pt x="241" y="101"/>
                </a:lnTo>
                <a:lnTo>
                  <a:pt x="249" y="121"/>
                </a:lnTo>
                <a:lnTo>
                  <a:pt x="251" y="132"/>
                </a:lnTo>
                <a:lnTo>
                  <a:pt x="251" y="143"/>
                </a:lnTo>
                <a:lnTo>
                  <a:pt x="251" y="143"/>
                </a:lnTo>
                <a:lnTo>
                  <a:pt x="251" y="154"/>
                </a:lnTo>
                <a:lnTo>
                  <a:pt x="249" y="165"/>
                </a:lnTo>
                <a:lnTo>
                  <a:pt x="241" y="185"/>
                </a:lnTo>
                <a:lnTo>
                  <a:pt x="232" y="203"/>
                </a:lnTo>
                <a:lnTo>
                  <a:pt x="220" y="219"/>
                </a:lnTo>
                <a:lnTo>
                  <a:pt x="203" y="232"/>
                </a:lnTo>
                <a:lnTo>
                  <a:pt x="185" y="243"/>
                </a:lnTo>
                <a:lnTo>
                  <a:pt x="165" y="248"/>
                </a:lnTo>
                <a:lnTo>
                  <a:pt x="154" y="250"/>
                </a:lnTo>
                <a:lnTo>
                  <a:pt x="144" y="252"/>
                </a:lnTo>
                <a:lnTo>
                  <a:pt x="144" y="252"/>
                </a:lnTo>
                <a:close/>
                <a:moveTo>
                  <a:pt x="232" y="143"/>
                </a:moveTo>
                <a:lnTo>
                  <a:pt x="232" y="143"/>
                </a:lnTo>
                <a:lnTo>
                  <a:pt x="231" y="150"/>
                </a:lnTo>
                <a:lnTo>
                  <a:pt x="227" y="156"/>
                </a:lnTo>
                <a:lnTo>
                  <a:pt x="222" y="159"/>
                </a:lnTo>
                <a:lnTo>
                  <a:pt x="214" y="161"/>
                </a:lnTo>
                <a:lnTo>
                  <a:pt x="144" y="161"/>
                </a:lnTo>
                <a:lnTo>
                  <a:pt x="144" y="161"/>
                </a:lnTo>
                <a:lnTo>
                  <a:pt x="136" y="159"/>
                </a:lnTo>
                <a:lnTo>
                  <a:pt x="131" y="156"/>
                </a:lnTo>
                <a:lnTo>
                  <a:pt x="127" y="150"/>
                </a:lnTo>
                <a:lnTo>
                  <a:pt x="125" y="143"/>
                </a:lnTo>
                <a:lnTo>
                  <a:pt x="125" y="72"/>
                </a:lnTo>
                <a:lnTo>
                  <a:pt x="125" y="72"/>
                </a:lnTo>
                <a:lnTo>
                  <a:pt x="127" y="65"/>
                </a:lnTo>
                <a:lnTo>
                  <a:pt x="131" y="60"/>
                </a:lnTo>
                <a:lnTo>
                  <a:pt x="136" y="56"/>
                </a:lnTo>
                <a:lnTo>
                  <a:pt x="144" y="54"/>
                </a:lnTo>
                <a:lnTo>
                  <a:pt x="144" y="54"/>
                </a:lnTo>
                <a:lnTo>
                  <a:pt x="151" y="56"/>
                </a:lnTo>
                <a:lnTo>
                  <a:pt x="156" y="60"/>
                </a:lnTo>
                <a:lnTo>
                  <a:pt x="160" y="65"/>
                </a:lnTo>
                <a:lnTo>
                  <a:pt x="162" y="72"/>
                </a:lnTo>
                <a:lnTo>
                  <a:pt x="162" y="125"/>
                </a:lnTo>
                <a:lnTo>
                  <a:pt x="214" y="125"/>
                </a:lnTo>
                <a:lnTo>
                  <a:pt x="214" y="125"/>
                </a:lnTo>
                <a:lnTo>
                  <a:pt x="222" y="127"/>
                </a:lnTo>
                <a:lnTo>
                  <a:pt x="227" y="130"/>
                </a:lnTo>
                <a:lnTo>
                  <a:pt x="231" y="136"/>
                </a:lnTo>
                <a:lnTo>
                  <a:pt x="232" y="143"/>
                </a:lnTo>
                <a:lnTo>
                  <a:pt x="232" y="143"/>
                </a:lnTo>
                <a:close/>
              </a:path>
            </a:pathLst>
          </a:custGeom>
          <a:solidFill>
            <a:schemeClr val="bg1"/>
          </a:solidFill>
          <a:ln w="9525">
            <a:noFill/>
            <a:round/>
          </a:ln>
        </p:spPr>
        <p:txBody>
          <a:bodyPr lIns="162560" tIns="81280" rIns="162560" bIns="81280"/>
          <a:lstStyle/>
          <a:p>
            <a:pPr defTabSz="1219200">
              <a:defRPr/>
            </a:pPr>
            <a:endParaRPr lang="en-US" sz="4265">
              <a:solidFill>
                <a:prstClr val="black"/>
              </a:solidFill>
              <a:cs typeface="+mn-ea"/>
              <a:sym typeface="+mn-lt"/>
            </a:endParaRPr>
          </a:p>
        </p:txBody>
      </p:sp>
      <p:sp>
        <p:nvSpPr>
          <p:cNvPr id="57" name="Freeform 106"/>
          <p:cNvSpPr>
            <a:spLocks noEditPoints="1"/>
          </p:cNvSpPr>
          <p:nvPr/>
        </p:nvSpPr>
        <p:spPr bwMode="auto">
          <a:xfrm>
            <a:off x="2844165" y="4492625"/>
            <a:ext cx="393065" cy="292100"/>
          </a:xfrm>
          <a:custGeom>
            <a:avLst/>
            <a:gdLst/>
            <a:ahLst/>
            <a:cxnLst>
              <a:cxn ang="0">
                <a:pos x="41" y="0"/>
              </a:cxn>
              <a:cxn ang="0">
                <a:pos x="34" y="0"/>
              </a:cxn>
              <a:cxn ang="0">
                <a:pos x="18" y="7"/>
              </a:cxn>
              <a:cxn ang="0">
                <a:pos x="7" y="18"/>
              </a:cxn>
              <a:cxn ang="0">
                <a:pos x="0" y="33"/>
              </a:cxn>
              <a:cxn ang="0">
                <a:pos x="0" y="214"/>
              </a:cxn>
              <a:cxn ang="0">
                <a:pos x="0" y="221"/>
              </a:cxn>
              <a:cxn ang="0">
                <a:pos x="7" y="237"/>
              </a:cxn>
              <a:cxn ang="0">
                <a:pos x="18" y="248"/>
              </a:cxn>
              <a:cxn ang="0">
                <a:pos x="34" y="256"/>
              </a:cxn>
              <a:cxn ang="0">
                <a:pos x="299" y="256"/>
              </a:cxn>
              <a:cxn ang="0">
                <a:pos x="308" y="256"/>
              </a:cxn>
              <a:cxn ang="0">
                <a:pos x="322" y="248"/>
              </a:cxn>
              <a:cxn ang="0">
                <a:pos x="335" y="237"/>
              </a:cxn>
              <a:cxn ang="0">
                <a:pos x="340" y="221"/>
              </a:cxn>
              <a:cxn ang="0">
                <a:pos x="342" y="42"/>
              </a:cxn>
              <a:cxn ang="0">
                <a:pos x="340" y="33"/>
              </a:cxn>
              <a:cxn ang="0">
                <a:pos x="335" y="18"/>
              </a:cxn>
              <a:cxn ang="0">
                <a:pos x="322" y="7"/>
              </a:cxn>
              <a:cxn ang="0">
                <a:pos x="308" y="0"/>
              </a:cxn>
              <a:cxn ang="0">
                <a:pos x="299" y="0"/>
              </a:cxn>
              <a:cxn ang="0">
                <a:pos x="319" y="36"/>
              </a:cxn>
              <a:cxn ang="0">
                <a:pos x="320" y="42"/>
              </a:cxn>
              <a:cxn ang="0">
                <a:pos x="320" y="214"/>
              </a:cxn>
              <a:cxn ang="0">
                <a:pos x="228" y="114"/>
              </a:cxn>
              <a:cxn ang="0">
                <a:pos x="299" y="20"/>
              </a:cxn>
              <a:cxn ang="0">
                <a:pos x="170" y="134"/>
              </a:cxn>
              <a:cxn ang="0">
                <a:pos x="38" y="22"/>
              </a:cxn>
              <a:cxn ang="0">
                <a:pos x="299" y="20"/>
              </a:cxn>
              <a:cxn ang="0">
                <a:pos x="21" y="218"/>
              </a:cxn>
              <a:cxn ang="0">
                <a:pos x="21" y="42"/>
              </a:cxn>
              <a:cxn ang="0">
                <a:pos x="21" y="36"/>
              </a:cxn>
              <a:cxn ang="0">
                <a:pos x="21" y="218"/>
              </a:cxn>
              <a:cxn ang="0">
                <a:pos x="41" y="234"/>
              </a:cxn>
              <a:cxn ang="0">
                <a:pos x="128" y="127"/>
              </a:cxn>
              <a:cxn ang="0">
                <a:pos x="163" y="158"/>
              </a:cxn>
              <a:cxn ang="0">
                <a:pos x="170" y="160"/>
              </a:cxn>
              <a:cxn ang="0">
                <a:pos x="174" y="160"/>
              </a:cxn>
              <a:cxn ang="0">
                <a:pos x="212" y="127"/>
              </a:cxn>
              <a:cxn ang="0">
                <a:pos x="306" y="234"/>
              </a:cxn>
              <a:cxn ang="0">
                <a:pos x="41" y="234"/>
              </a:cxn>
            </a:cxnLst>
            <a:rect l="0" t="0" r="r" b="b"/>
            <a:pathLst>
              <a:path w="342" h="256">
                <a:moveTo>
                  <a:pt x="299" y="0"/>
                </a:moveTo>
                <a:lnTo>
                  <a:pt x="41" y="0"/>
                </a:lnTo>
                <a:lnTo>
                  <a:pt x="41" y="0"/>
                </a:lnTo>
                <a:lnTo>
                  <a:pt x="34" y="0"/>
                </a:lnTo>
                <a:lnTo>
                  <a:pt x="25" y="2"/>
                </a:lnTo>
                <a:lnTo>
                  <a:pt x="18" y="7"/>
                </a:lnTo>
                <a:lnTo>
                  <a:pt x="12" y="11"/>
                </a:lnTo>
                <a:lnTo>
                  <a:pt x="7" y="18"/>
                </a:lnTo>
                <a:lnTo>
                  <a:pt x="3" y="25"/>
                </a:lnTo>
                <a:lnTo>
                  <a:pt x="0" y="33"/>
                </a:lnTo>
                <a:lnTo>
                  <a:pt x="0" y="42"/>
                </a:lnTo>
                <a:lnTo>
                  <a:pt x="0" y="214"/>
                </a:lnTo>
                <a:lnTo>
                  <a:pt x="0" y="214"/>
                </a:lnTo>
                <a:lnTo>
                  <a:pt x="0" y="221"/>
                </a:lnTo>
                <a:lnTo>
                  <a:pt x="3" y="230"/>
                </a:lnTo>
                <a:lnTo>
                  <a:pt x="7" y="237"/>
                </a:lnTo>
                <a:lnTo>
                  <a:pt x="12" y="243"/>
                </a:lnTo>
                <a:lnTo>
                  <a:pt x="18" y="248"/>
                </a:lnTo>
                <a:lnTo>
                  <a:pt x="25" y="252"/>
                </a:lnTo>
                <a:lnTo>
                  <a:pt x="34" y="256"/>
                </a:lnTo>
                <a:lnTo>
                  <a:pt x="41" y="256"/>
                </a:lnTo>
                <a:lnTo>
                  <a:pt x="299" y="256"/>
                </a:lnTo>
                <a:lnTo>
                  <a:pt x="299" y="256"/>
                </a:lnTo>
                <a:lnTo>
                  <a:pt x="308" y="256"/>
                </a:lnTo>
                <a:lnTo>
                  <a:pt x="315" y="252"/>
                </a:lnTo>
                <a:lnTo>
                  <a:pt x="322" y="248"/>
                </a:lnTo>
                <a:lnTo>
                  <a:pt x="330" y="243"/>
                </a:lnTo>
                <a:lnTo>
                  <a:pt x="335" y="237"/>
                </a:lnTo>
                <a:lnTo>
                  <a:pt x="339" y="230"/>
                </a:lnTo>
                <a:lnTo>
                  <a:pt x="340" y="221"/>
                </a:lnTo>
                <a:lnTo>
                  <a:pt x="342" y="214"/>
                </a:lnTo>
                <a:lnTo>
                  <a:pt x="342" y="42"/>
                </a:lnTo>
                <a:lnTo>
                  <a:pt x="342" y="42"/>
                </a:lnTo>
                <a:lnTo>
                  <a:pt x="340" y="33"/>
                </a:lnTo>
                <a:lnTo>
                  <a:pt x="339" y="25"/>
                </a:lnTo>
                <a:lnTo>
                  <a:pt x="335" y="18"/>
                </a:lnTo>
                <a:lnTo>
                  <a:pt x="330" y="11"/>
                </a:lnTo>
                <a:lnTo>
                  <a:pt x="322" y="7"/>
                </a:lnTo>
                <a:lnTo>
                  <a:pt x="315" y="2"/>
                </a:lnTo>
                <a:lnTo>
                  <a:pt x="308" y="0"/>
                </a:lnTo>
                <a:lnTo>
                  <a:pt x="299" y="0"/>
                </a:lnTo>
                <a:lnTo>
                  <a:pt x="299" y="0"/>
                </a:lnTo>
                <a:close/>
                <a:moveTo>
                  <a:pt x="228" y="114"/>
                </a:moveTo>
                <a:lnTo>
                  <a:pt x="319" y="36"/>
                </a:lnTo>
                <a:lnTo>
                  <a:pt x="319" y="36"/>
                </a:lnTo>
                <a:lnTo>
                  <a:pt x="320" y="42"/>
                </a:lnTo>
                <a:lnTo>
                  <a:pt x="320" y="214"/>
                </a:lnTo>
                <a:lnTo>
                  <a:pt x="320" y="214"/>
                </a:lnTo>
                <a:lnTo>
                  <a:pt x="320" y="218"/>
                </a:lnTo>
                <a:lnTo>
                  <a:pt x="228" y="114"/>
                </a:lnTo>
                <a:close/>
                <a:moveTo>
                  <a:pt x="299" y="20"/>
                </a:moveTo>
                <a:lnTo>
                  <a:pt x="299" y="20"/>
                </a:lnTo>
                <a:lnTo>
                  <a:pt x="302" y="22"/>
                </a:lnTo>
                <a:lnTo>
                  <a:pt x="170" y="134"/>
                </a:lnTo>
                <a:lnTo>
                  <a:pt x="38" y="22"/>
                </a:lnTo>
                <a:lnTo>
                  <a:pt x="38" y="22"/>
                </a:lnTo>
                <a:lnTo>
                  <a:pt x="41" y="20"/>
                </a:lnTo>
                <a:lnTo>
                  <a:pt x="299" y="20"/>
                </a:lnTo>
                <a:close/>
                <a:moveTo>
                  <a:pt x="21" y="218"/>
                </a:moveTo>
                <a:lnTo>
                  <a:pt x="21" y="218"/>
                </a:lnTo>
                <a:lnTo>
                  <a:pt x="21" y="214"/>
                </a:lnTo>
                <a:lnTo>
                  <a:pt x="21" y="42"/>
                </a:lnTo>
                <a:lnTo>
                  <a:pt x="21" y="42"/>
                </a:lnTo>
                <a:lnTo>
                  <a:pt x="21" y="36"/>
                </a:lnTo>
                <a:lnTo>
                  <a:pt x="112" y="114"/>
                </a:lnTo>
                <a:lnTo>
                  <a:pt x="21" y="218"/>
                </a:lnTo>
                <a:close/>
                <a:moveTo>
                  <a:pt x="41" y="234"/>
                </a:moveTo>
                <a:lnTo>
                  <a:pt x="41" y="234"/>
                </a:lnTo>
                <a:lnTo>
                  <a:pt x="36" y="234"/>
                </a:lnTo>
                <a:lnTo>
                  <a:pt x="128" y="127"/>
                </a:lnTo>
                <a:lnTo>
                  <a:pt x="163" y="158"/>
                </a:lnTo>
                <a:lnTo>
                  <a:pt x="163" y="158"/>
                </a:lnTo>
                <a:lnTo>
                  <a:pt x="166" y="160"/>
                </a:lnTo>
                <a:lnTo>
                  <a:pt x="170" y="160"/>
                </a:lnTo>
                <a:lnTo>
                  <a:pt x="170" y="160"/>
                </a:lnTo>
                <a:lnTo>
                  <a:pt x="174" y="160"/>
                </a:lnTo>
                <a:lnTo>
                  <a:pt x="177" y="158"/>
                </a:lnTo>
                <a:lnTo>
                  <a:pt x="212" y="127"/>
                </a:lnTo>
                <a:lnTo>
                  <a:pt x="306" y="234"/>
                </a:lnTo>
                <a:lnTo>
                  <a:pt x="306" y="234"/>
                </a:lnTo>
                <a:lnTo>
                  <a:pt x="299" y="234"/>
                </a:lnTo>
                <a:lnTo>
                  <a:pt x="41" y="234"/>
                </a:lnTo>
                <a:close/>
              </a:path>
            </a:pathLst>
          </a:custGeom>
          <a:solidFill>
            <a:schemeClr val="bg1"/>
          </a:solidFill>
          <a:ln w="9525">
            <a:noFill/>
            <a:round/>
          </a:ln>
        </p:spPr>
        <p:txBody>
          <a:bodyPr lIns="162560" tIns="81280" rIns="162560" bIns="81280"/>
          <a:lstStyle/>
          <a:p>
            <a:pPr defTabSz="1219200">
              <a:defRPr/>
            </a:pPr>
            <a:endParaRPr lang="en-US" sz="4265">
              <a:solidFill>
                <a:prstClr val="black"/>
              </a:solidFill>
              <a:cs typeface="+mn-ea"/>
              <a:sym typeface="+mn-lt"/>
            </a:endParaRPr>
          </a:p>
        </p:txBody>
      </p:sp>
      <p:sp>
        <p:nvSpPr>
          <p:cNvPr id="59" name="Freeform 13"/>
          <p:cNvSpPr>
            <a:spLocks noEditPoints="1"/>
          </p:cNvSpPr>
          <p:nvPr/>
        </p:nvSpPr>
        <p:spPr bwMode="auto">
          <a:xfrm>
            <a:off x="9008110" y="4408170"/>
            <a:ext cx="384810" cy="353060"/>
          </a:xfrm>
          <a:custGeom>
            <a:avLst/>
            <a:gdLst>
              <a:gd name="T0" fmla="*/ 53 w 110"/>
              <a:gd name="T1" fmla="*/ 85 h 101"/>
              <a:gd name="T2" fmla="*/ 18 w 110"/>
              <a:gd name="T3" fmla="*/ 74 h 101"/>
              <a:gd name="T4" fmla="*/ 18 w 110"/>
              <a:gd name="T5" fmla="*/ 2 h 101"/>
              <a:gd name="T6" fmla="*/ 53 w 110"/>
              <a:gd name="T7" fmla="*/ 12 h 101"/>
              <a:gd name="T8" fmla="*/ 53 w 110"/>
              <a:gd name="T9" fmla="*/ 85 h 101"/>
              <a:gd name="T10" fmla="*/ 49 w 110"/>
              <a:gd name="T11" fmla="*/ 99 h 101"/>
              <a:gd name="T12" fmla="*/ 5 w 110"/>
              <a:gd name="T13" fmla="*/ 96 h 101"/>
              <a:gd name="T14" fmla="*/ 0 w 110"/>
              <a:gd name="T15" fmla="*/ 96 h 101"/>
              <a:gd name="T16" fmla="*/ 0 w 110"/>
              <a:gd name="T17" fmla="*/ 14 h 101"/>
              <a:gd name="T18" fmla="*/ 5 w 110"/>
              <a:gd name="T19" fmla="*/ 14 h 101"/>
              <a:gd name="T20" fmla="*/ 5 w 110"/>
              <a:gd name="T21" fmla="*/ 87 h 101"/>
              <a:gd name="T22" fmla="*/ 49 w 110"/>
              <a:gd name="T23" fmla="*/ 94 h 101"/>
              <a:gd name="T24" fmla="*/ 49 w 110"/>
              <a:gd name="T25" fmla="*/ 92 h 101"/>
              <a:gd name="T26" fmla="*/ 14 w 110"/>
              <a:gd name="T27" fmla="*/ 83 h 101"/>
              <a:gd name="T28" fmla="*/ 10 w 110"/>
              <a:gd name="T29" fmla="*/ 83 h 101"/>
              <a:gd name="T30" fmla="*/ 10 w 110"/>
              <a:gd name="T31" fmla="*/ 10 h 101"/>
              <a:gd name="T32" fmla="*/ 14 w 110"/>
              <a:gd name="T33" fmla="*/ 10 h 101"/>
              <a:gd name="T34" fmla="*/ 14 w 110"/>
              <a:gd name="T35" fmla="*/ 78 h 101"/>
              <a:gd name="T36" fmla="*/ 52 w 110"/>
              <a:gd name="T37" fmla="*/ 90 h 101"/>
              <a:gd name="T38" fmla="*/ 58 w 110"/>
              <a:gd name="T39" fmla="*/ 90 h 101"/>
              <a:gd name="T40" fmla="*/ 96 w 110"/>
              <a:gd name="T41" fmla="*/ 78 h 101"/>
              <a:gd name="T42" fmla="*/ 96 w 110"/>
              <a:gd name="T43" fmla="*/ 10 h 101"/>
              <a:gd name="T44" fmla="*/ 100 w 110"/>
              <a:gd name="T45" fmla="*/ 10 h 101"/>
              <a:gd name="T46" fmla="*/ 100 w 110"/>
              <a:gd name="T47" fmla="*/ 83 h 101"/>
              <a:gd name="T48" fmla="*/ 96 w 110"/>
              <a:gd name="T49" fmla="*/ 83 h 101"/>
              <a:gd name="T50" fmla="*/ 61 w 110"/>
              <a:gd name="T51" fmla="*/ 92 h 101"/>
              <a:gd name="T52" fmla="*/ 61 w 110"/>
              <a:gd name="T53" fmla="*/ 94 h 101"/>
              <a:gd name="T54" fmla="*/ 105 w 110"/>
              <a:gd name="T55" fmla="*/ 87 h 101"/>
              <a:gd name="T56" fmla="*/ 105 w 110"/>
              <a:gd name="T57" fmla="*/ 14 h 101"/>
              <a:gd name="T58" fmla="*/ 110 w 110"/>
              <a:gd name="T59" fmla="*/ 14 h 101"/>
              <a:gd name="T60" fmla="*/ 110 w 110"/>
              <a:gd name="T61" fmla="*/ 96 h 101"/>
              <a:gd name="T62" fmla="*/ 105 w 110"/>
              <a:gd name="T63" fmla="*/ 96 h 101"/>
              <a:gd name="T64" fmla="*/ 61 w 110"/>
              <a:gd name="T65" fmla="*/ 99 h 101"/>
              <a:gd name="T66" fmla="*/ 49 w 110"/>
              <a:gd name="T67" fmla="*/ 99 h 101"/>
              <a:gd name="T68" fmla="*/ 57 w 110"/>
              <a:gd name="T69" fmla="*/ 85 h 101"/>
              <a:gd name="T70" fmla="*/ 93 w 110"/>
              <a:gd name="T71" fmla="*/ 74 h 101"/>
              <a:gd name="T72" fmla="*/ 93 w 110"/>
              <a:gd name="T73" fmla="*/ 2 h 101"/>
              <a:gd name="T74" fmla="*/ 57 w 110"/>
              <a:gd name="T75" fmla="*/ 12 h 101"/>
              <a:gd name="T76" fmla="*/ 57 w 110"/>
              <a:gd name="T77" fmla="*/ 85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0" h="101">
                <a:moveTo>
                  <a:pt x="53" y="85"/>
                </a:moveTo>
                <a:cubicBezTo>
                  <a:pt x="43" y="76"/>
                  <a:pt x="31" y="73"/>
                  <a:pt x="18" y="74"/>
                </a:cubicBezTo>
                <a:cubicBezTo>
                  <a:pt x="18" y="50"/>
                  <a:pt x="18" y="26"/>
                  <a:pt x="18" y="2"/>
                </a:cubicBezTo>
                <a:cubicBezTo>
                  <a:pt x="32" y="0"/>
                  <a:pt x="45" y="4"/>
                  <a:pt x="53" y="12"/>
                </a:cubicBezTo>
                <a:cubicBezTo>
                  <a:pt x="53" y="36"/>
                  <a:pt x="53" y="61"/>
                  <a:pt x="53" y="85"/>
                </a:cubicBezTo>
                <a:close/>
                <a:moveTo>
                  <a:pt x="49" y="99"/>
                </a:moveTo>
                <a:cubicBezTo>
                  <a:pt x="40" y="95"/>
                  <a:pt x="22" y="93"/>
                  <a:pt x="5" y="96"/>
                </a:cubicBezTo>
                <a:cubicBezTo>
                  <a:pt x="0" y="96"/>
                  <a:pt x="0" y="96"/>
                  <a:pt x="0" y="96"/>
                </a:cubicBezTo>
                <a:cubicBezTo>
                  <a:pt x="0" y="14"/>
                  <a:pt x="0" y="14"/>
                  <a:pt x="0" y="14"/>
                </a:cubicBezTo>
                <a:cubicBezTo>
                  <a:pt x="5" y="14"/>
                  <a:pt x="5" y="14"/>
                  <a:pt x="5" y="14"/>
                </a:cubicBezTo>
                <a:cubicBezTo>
                  <a:pt x="5" y="87"/>
                  <a:pt x="5" y="87"/>
                  <a:pt x="5" y="87"/>
                </a:cubicBezTo>
                <a:cubicBezTo>
                  <a:pt x="21" y="86"/>
                  <a:pt x="37" y="86"/>
                  <a:pt x="49" y="94"/>
                </a:cubicBezTo>
                <a:cubicBezTo>
                  <a:pt x="49" y="94"/>
                  <a:pt x="49" y="93"/>
                  <a:pt x="49" y="92"/>
                </a:cubicBezTo>
                <a:cubicBezTo>
                  <a:pt x="41" y="86"/>
                  <a:pt x="32" y="83"/>
                  <a:pt x="14" y="83"/>
                </a:cubicBezTo>
                <a:cubicBezTo>
                  <a:pt x="10" y="83"/>
                  <a:pt x="10" y="83"/>
                  <a:pt x="10" y="83"/>
                </a:cubicBezTo>
                <a:cubicBezTo>
                  <a:pt x="10" y="10"/>
                  <a:pt x="10" y="10"/>
                  <a:pt x="10" y="10"/>
                </a:cubicBezTo>
                <a:cubicBezTo>
                  <a:pt x="14" y="10"/>
                  <a:pt x="14" y="10"/>
                  <a:pt x="14" y="10"/>
                </a:cubicBezTo>
                <a:cubicBezTo>
                  <a:pt x="14" y="78"/>
                  <a:pt x="14" y="78"/>
                  <a:pt x="14" y="78"/>
                </a:cubicBezTo>
                <a:cubicBezTo>
                  <a:pt x="30" y="76"/>
                  <a:pt x="45" y="81"/>
                  <a:pt x="52" y="90"/>
                </a:cubicBezTo>
                <a:cubicBezTo>
                  <a:pt x="54" y="89"/>
                  <a:pt x="56" y="89"/>
                  <a:pt x="58" y="90"/>
                </a:cubicBezTo>
                <a:cubicBezTo>
                  <a:pt x="65" y="81"/>
                  <a:pt x="80" y="76"/>
                  <a:pt x="96" y="78"/>
                </a:cubicBezTo>
                <a:cubicBezTo>
                  <a:pt x="96" y="10"/>
                  <a:pt x="96" y="10"/>
                  <a:pt x="96" y="10"/>
                </a:cubicBezTo>
                <a:cubicBezTo>
                  <a:pt x="100" y="10"/>
                  <a:pt x="100" y="10"/>
                  <a:pt x="100" y="10"/>
                </a:cubicBezTo>
                <a:cubicBezTo>
                  <a:pt x="100" y="83"/>
                  <a:pt x="100" y="83"/>
                  <a:pt x="100" y="83"/>
                </a:cubicBezTo>
                <a:cubicBezTo>
                  <a:pt x="96" y="83"/>
                  <a:pt x="96" y="83"/>
                  <a:pt x="96" y="83"/>
                </a:cubicBezTo>
                <a:cubicBezTo>
                  <a:pt x="78" y="83"/>
                  <a:pt x="69" y="86"/>
                  <a:pt x="61" y="92"/>
                </a:cubicBezTo>
                <a:cubicBezTo>
                  <a:pt x="61" y="93"/>
                  <a:pt x="61" y="94"/>
                  <a:pt x="61" y="94"/>
                </a:cubicBezTo>
                <a:cubicBezTo>
                  <a:pt x="74" y="86"/>
                  <a:pt x="89" y="86"/>
                  <a:pt x="105" y="87"/>
                </a:cubicBezTo>
                <a:cubicBezTo>
                  <a:pt x="105" y="14"/>
                  <a:pt x="105" y="14"/>
                  <a:pt x="105" y="14"/>
                </a:cubicBezTo>
                <a:cubicBezTo>
                  <a:pt x="110" y="14"/>
                  <a:pt x="110" y="14"/>
                  <a:pt x="110" y="14"/>
                </a:cubicBezTo>
                <a:cubicBezTo>
                  <a:pt x="110" y="96"/>
                  <a:pt x="110" y="96"/>
                  <a:pt x="110" y="96"/>
                </a:cubicBezTo>
                <a:cubicBezTo>
                  <a:pt x="105" y="96"/>
                  <a:pt x="105" y="96"/>
                  <a:pt x="105" y="96"/>
                </a:cubicBezTo>
                <a:cubicBezTo>
                  <a:pt x="89" y="93"/>
                  <a:pt x="70" y="95"/>
                  <a:pt x="61" y="99"/>
                </a:cubicBezTo>
                <a:cubicBezTo>
                  <a:pt x="61" y="101"/>
                  <a:pt x="49" y="101"/>
                  <a:pt x="49" y="99"/>
                </a:cubicBezTo>
                <a:close/>
                <a:moveTo>
                  <a:pt x="57" y="85"/>
                </a:moveTo>
                <a:cubicBezTo>
                  <a:pt x="67" y="76"/>
                  <a:pt x="79" y="73"/>
                  <a:pt x="93" y="74"/>
                </a:cubicBezTo>
                <a:cubicBezTo>
                  <a:pt x="93" y="50"/>
                  <a:pt x="93" y="26"/>
                  <a:pt x="93" y="2"/>
                </a:cubicBezTo>
                <a:cubicBezTo>
                  <a:pt x="78" y="0"/>
                  <a:pt x="66" y="4"/>
                  <a:pt x="57" y="12"/>
                </a:cubicBezTo>
                <a:cubicBezTo>
                  <a:pt x="57" y="36"/>
                  <a:pt x="57" y="61"/>
                  <a:pt x="57" y="85"/>
                </a:cubicBezTo>
                <a:close/>
              </a:path>
            </a:pathLst>
          </a:custGeom>
          <a:solidFill>
            <a:schemeClr val="bg1"/>
          </a:solidFill>
          <a:ln>
            <a:noFill/>
          </a:ln>
        </p:spPr>
        <p:txBody>
          <a:bodyPr vert="horz" wrap="square" lIns="121920" tIns="60960" rIns="121920" bIns="60960" numCol="1" anchor="t" anchorCtr="0" compatLnSpc="1"/>
          <a:lstStyle/>
          <a:p>
            <a:pPr defTabSz="1219200">
              <a:defRPr/>
            </a:pPr>
            <a:endParaRPr lang="zh-CN" altLang="en-US" sz="2400">
              <a:solidFill>
                <a:srgbClr val="25282B"/>
              </a:solidFill>
              <a:cs typeface="+mn-ea"/>
              <a:sym typeface="+mn-lt"/>
            </a:endParaRPr>
          </a:p>
        </p:txBody>
      </p:sp>
      <p:sp>
        <p:nvSpPr>
          <p:cNvPr id="60" name="Freeform 53"/>
          <p:cNvSpPr>
            <a:spLocks noEditPoints="1"/>
          </p:cNvSpPr>
          <p:nvPr/>
        </p:nvSpPr>
        <p:spPr bwMode="auto">
          <a:xfrm>
            <a:off x="6963410" y="4411345"/>
            <a:ext cx="377825" cy="355600"/>
          </a:xfrm>
          <a:custGeom>
            <a:avLst/>
            <a:gdLst>
              <a:gd name="T0" fmla="*/ 38 w 128"/>
              <a:gd name="T1" fmla="*/ 99 h 120"/>
              <a:gd name="T2" fmla="*/ 55 w 128"/>
              <a:gd name="T3" fmla="*/ 99 h 120"/>
              <a:gd name="T4" fmla="*/ 55 w 128"/>
              <a:gd name="T5" fmla="*/ 103 h 120"/>
              <a:gd name="T6" fmla="*/ 38 w 128"/>
              <a:gd name="T7" fmla="*/ 103 h 120"/>
              <a:gd name="T8" fmla="*/ 38 w 128"/>
              <a:gd name="T9" fmla="*/ 99 h 120"/>
              <a:gd name="T10" fmla="*/ 88 w 128"/>
              <a:gd name="T11" fmla="*/ 98 h 120"/>
              <a:gd name="T12" fmla="*/ 60 w 128"/>
              <a:gd name="T13" fmla="*/ 103 h 120"/>
              <a:gd name="T14" fmla="*/ 65 w 128"/>
              <a:gd name="T15" fmla="*/ 76 h 120"/>
              <a:gd name="T16" fmla="*/ 105 w 128"/>
              <a:gd name="T17" fmla="*/ 35 h 120"/>
              <a:gd name="T18" fmla="*/ 128 w 128"/>
              <a:gd name="T19" fmla="*/ 57 h 120"/>
              <a:gd name="T20" fmla="*/ 88 w 128"/>
              <a:gd name="T21" fmla="*/ 98 h 120"/>
              <a:gd name="T22" fmla="*/ 83 w 128"/>
              <a:gd name="T23" fmla="*/ 87 h 120"/>
              <a:gd name="T24" fmla="*/ 117 w 128"/>
              <a:gd name="T25" fmla="*/ 52 h 120"/>
              <a:gd name="T26" fmla="*/ 114 w 128"/>
              <a:gd name="T27" fmla="*/ 49 h 120"/>
              <a:gd name="T28" fmla="*/ 80 w 128"/>
              <a:gd name="T29" fmla="*/ 84 h 120"/>
              <a:gd name="T30" fmla="*/ 83 w 128"/>
              <a:gd name="T31" fmla="*/ 87 h 120"/>
              <a:gd name="T32" fmla="*/ 85 w 128"/>
              <a:gd name="T33" fmla="*/ 95 h 120"/>
              <a:gd name="T34" fmla="*/ 73 w 128"/>
              <a:gd name="T35" fmla="*/ 97 h 120"/>
              <a:gd name="T36" fmla="*/ 66 w 128"/>
              <a:gd name="T37" fmla="*/ 90 h 120"/>
              <a:gd name="T38" fmla="*/ 68 w 128"/>
              <a:gd name="T39" fmla="*/ 78 h 120"/>
              <a:gd name="T40" fmla="*/ 85 w 128"/>
              <a:gd name="T41" fmla="*/ 95 h 120"/>
              <a:gd name="T42" fmla="*/ 74 w 128"/>
              <a:gd name="T43" fmla="*/ 78 h 120"/>
              <a:gd name="T44" fmla="*/ 108 w 128"/>
              <a:gd name="T45" fmla="*/ 43 h 120"/>
              <a:gd name="T46" fmla="*/ 106 w 128"/>
              <a:gd name="T47" fmla="*/ 40 h 120"/>
              <a:gd name="T48" fmla="*/ 71 w 128"/>
              <a:gd name="T49" fmla="*/ 76 h 120"/>
              <a:gd name="T50" fmla="*/ 74 w 128"/>
              <a:gd name="T51" fmla="*/ 78 h 120"/>
              <a:gd name="T52" fmla="*/ 3 w 128"/>
              <a:gd name="T53" fmla="*/ 120 h 120"/>
              <a:gd name="T54" fmla="*/ 92 w 128"/>
              <a:gd name="T55" fmla="*/ 120 h 120"/>
              <a:gd name="T56" fmla="*/ 96 w 128"/>
              <a:gd name="T57" fmla="*/ 120 h 120"/>
              <a:gd name="T58" fmla="*/ 96 w 128"/>
              <a:gd name="T59" fmla="*/ 117 h 120"/>
              <a:gd name="T60" fmla="*/ 96 w 128"/>
              <a:gd name="T61" fmla="*/ 96 h 120"/>
              <a:gd name="T62" fmla="*/ 89 w 128"/>
              <a:gd name="T63" fmla="*/ 103 h 120"/>
              <a:gd name="T64" fmla="*/ 89 w 128"/>
              <a:gd name="T65" fmla="*/ 114 h 120"/>
              <a:gd name="T66" fmla="*/ 7 w 128"/>
              <a:gd name="T67" fmla="*/ 114 h 120"/>
              <a:gd name="T68" fmla="*/ 7 w 128"/>
              <a:gd name="T69" fmla="*/ 49 h 120"/>
              <a:gd name="T70" fmla="*/ 45 w 128"/>
              <a:gd name="T71" fmla="*/ 49 h 120"/>
              <a:gd name="T72" fmla="*/ 47 w 128"/>
              <a:gd name="T73" fmla="*/ 46 h 120"/>
              <a:gd name="T74" fmla="*/ 47 w 128"/>
              <a:gd name="T75" fmla="*/ 7 h 120"/>
              <a:gd name="T76" fmla="*/ 89 w 128"/>
              <a:gd name="T77" fmla="*/ 7 h 120"/>
              <a:gd name="T78" fmla="*/ 89 w 128"/>
              <a:gd name="T79" fmla="*/ 44 h 120"/>
              <a:gd name="T80" fmla="*/ 96 w 128"/>
              <a:gd name="T81" fmla="*/ 38 h 120"/>
              <a:gd name="T82" fmla="*/ 96 w 128"/>
              <a:gd name="T83" fmla="*/ 4 h 120"/>
              <a:gd name="T84" fmla="*/ 96 w 128"/>
              <a:gd name="T85" fmla="*/ 0 h 120"/>
              <a:gd name="T86" fmla="*/ 92 w 128"/>
              <a:gd name="T87" fmla="*/ 0 h 120"/>
              <a:gd name="T88" fmla="*/ 42 w 128"/>
              <a:gd name="T89" fmla="*/ 0 h 120"/>
              <a:gd name="T90" fmla="*/ 0 w 128"/>
              <a:gd name="T91" fmla="*/ 43 h 120"/>
              <a:gd name="T92" fmla="*/ 0 w 128"/>
              <a:gd name="T93" fmla="*/ 117 h 120"/>
              <a:gd name="T94" fmla="*/ 0 w 128"/>
              <a:gd name="T95" fmla="*/ 120 h 120"/>
              <a:gd name="T96" fmla="*/ 3 w 128"/>
              <a:gd name="T97"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120">
                <a:moveTo>
                  <a:pt x="38" y="99"/>
                </a:moveTo>
                <a:cubicBezTo>
                  <a:pt x="55" y="99"/>
                  <a:pt x="55" y="99"/>
                  <a:pt x="55" y="99"/>
                </a:cubicBezTo>
                <a:cubicBezTo>
                  <a:pt x="55" y="103"/>
                  <a:pt x="55" y="103"/>
                  <a:pt x="55" y="103"/>
                </a:cubicBezTo>
                <a:cubicBezTo>
                  <a:pt x="38" y="103"/>
                  <a:pt x="38" y="103"/>
                  <a:pt x="38" y="103"/>
                </a:cubicBezTo>
                <a:cubicBezTo>
                  <a:pt x="38" y="99"/>
                  <a:pt x="38" y="99"/>
                  <a:pt x="38" y="99"/>
                </a:cubicBezTo>
                <a:close/>
                <a:moveTo>
                  <a:pt x="88" y="98"/>
                </a:moveTo>
                <a:cubicBezTo>
                  <a:pt x="60" y="103"/>
                  <a:pt x="60" y="103"/>
                  <a:pt x="60" y="103"/>
                </a:cubicBezTo>
                <a:cubicBezTo>
                  <a:pt x="65" y="76"/>
                  <a:pt x="65" y="76"/>
                  <a:pt x="65" y="76"/>
                </a:cubicBezTo>
                <a:cubicBezTo>
                  <a:pt x="105" y="35"/>
                  <a:pt x="105" y="35"/>
                  <a:pt x="105" y="35"/>
                </a:cubicBezTo>
                <a:cubicBezTo>
                  <a:pt x="128" y="57"/>
                  <a:pt x="128" y="57"/>
                  <a:pt x="128" y="57"/>
                </a:cubicBezTo>
                <a:cubicBezTo>
                  <a:pt x="88" y="98"/>
                  <a:pt x="88" y="98"/>
                  <a:pt x="88" y="98"/>
                </a:cubicBezTo>
                <a:close/>
                <a:moveTo>
                  <a:pt x="83" y="87"/>
                </a:moveTo>
                <a:cubicBezTo>
                  <a:pt x="117" y="52"/>
                  <a:pt x="117" y="52"/>
                  <a:pt x="117" y="52"/>
                </a:cubicBezTo>
                <a:cubicBezTo>
                  <a:pt x="114" y="49"/>
                  <a:pt x="114" y="49"/>
                  <a:pt x="114" y="49"/>
                </a:cubicBezTo>
                <a:cubicBezTo>
                  <a:pt x="80" y="84"/>
                  <a:pt x="80" y="84"/>
                  <a:pt x="80" y="84"/>
                </a:cubicBezTo>
                <a:cubicBezTo>
                  <a:pt x="83" y="87"/>
                  <a:pt x="83" y="87"/>
                  <a:pt x="83" y="87"/>
                </a:cubicBezTo>
                <a:close/>
                <a:moveTo>
                  <a:pt x="85" y="95"/>
                </a:moveTo>
                <a:cubicBezTo>
                  <a:pt x="73" y="97"/>
                  <a:pt x="73" y="97"/>
                  <a:pt x="73" y="97"/>
                </a:cubicBezTo>
                <a:cubicBezTo>
                  <a:pt x="66" y="90"/>
                  <a:pt x="66" y="90"/>
                  <a:pt x="66" y="90"/>
                </a:cubicBezTo>
                <a:cubicBezTo>
                  <a:pt x="68" y="78"/>
                  <a:pt x="68" y="78"/>
                  <a:pt x="68" y="78"/>
                </a:cubicBezTo>
                <a:cubicBezTo>
                  <a:pt x="85" y="95"/>
                  <a:pt x="85" y="95"/>
                  <a:pt x="85" y="95"/>
                </a:cubicBezTo>
                <a:close/>
                <a:moveTo>
                  <a:pt x="74" y="78"/>
                </a:moveTo>
                <a:cubicBezTo>
                  <a:pt x="108" y="43"/>
                  <a:pt x="108" y="43"/>
                  <a:pt x="108" y="43"/>
                </a:cubicBezTo>
                <a:cubicBezTo>
                  <a:pt x="106" y="40"/>
                  <a:pt x="106" y="40"/>
                  <a:pt x="106" y="40"/>
                </a:cubicBezTo>
                <a:cubicBezTo>
                  <a:pt x="71" y="76"/>
                  <a:pt x="71" y="76"/>
                  <a:pt x="71" y="76"/>
                </a:cubicBezTo>
                <a:cubicBezTo>
                  <a:pt x="74" y="78"/>
                  <a:pt x="74" y="78"/>
                  <a:pt x="74" y="78"/>
                </a:cubicBezTo>
                <a:close/>
                <a:moveTo>
                  <a:pt x="3" y="120"/>
                </a:moveTo>
                <a:cubicBezTo>
                  <a:pt x="92" y="120"/>
                  <a:pt x="92" y="120"/>
                  <a:pt x="92" y="120"/>
                </a:cubicBezTo>
                <a:cubicBezTo>
                  <a:pt x="96" y="120"/>
                  <a:pt x="96" y="120"/>
                  <a:pt x="96" y="120"/>
                </a:cubicBezTo>
                <a:cubicBezTo>
                  <a:pt x="96" y="117"/>
                  <a:pt x="96" y="117"/>
                  <a:pt x="96" y="117"/>
                </a:cubicBezTo>
                <a:cubicBezTo>
                  <a:pt x="96" y="96"/>
                  <a:pt x="96" y="96"/>
                  <a:pt x="96" y="96"/>
                </a:cubicBezTo>
                <a:cubicBezTo>
                  <a:pt x="89" y="103"/>
                  <a:pt x="89" y="103"/>
                  <a:pt x="89" y="103"/>
                </a:cubicBezTo>
                <a:cubicBezTo>
                  <a:pt x="89" y="114"/>
                  <a:pt x="89" y="114"/>
                  <a:pt x="89" y="114"/>
                </a:cubicBezTo>
                <a:cubicBezTo>
                  <a:pt x="7" y="114"/>
                  <a:pt x="7" y="114"/>
                  <a:pt x="7" y="114"/>
                </a:cubicBezTo>
                <a:cubicBezTo>
                  <a:pt x="7" y="49"/>
                  <a:pt x="7" y="49"/>
                  <a:pt x="7" y="49"/>
                </a:cubicBezTo>
                <a:cubicBezTo>
                  <a:pt x="19" y="49"/>
                  <a:pt x="32" y="49"/>
                  <a:pt x="45" y="49"/>
                </a:cubicBezTo>
                <a:cubicBezTo>
                  <a:pt x="46" y="49"/>
                  <a:pt x="47" y="48"/>
                  <a:pt x="47" y="46"/>
                </a:cubicBezTo>
                <a:cubicBezTo>
                  <a:pt x="47" y="33"/>
                  <a:pt x="47" y="20"/>
                  <a:pt x="47" y="7"/>
                </a:cubicBezTo>
                <a:cubicBezTo>
                  <a:pt x="89" y="7"/>
                  <a:pt x="89" y="7"/>
                  <a:pt x="89" y="7"/>
                </a:cubicBezTo>
                <a:cubicBezTo>
                  <a:pt x="89" y="44"/>
                  <a:pt x="89" y="44"/>
                  <a:pt x="89" y="44"/>
                </a:cubicBezTo>
                <a:cubicBezTo>
                  <a:pt x="96" y="38"/>
                  <a:pt x="96" y="38"/>
                  <a:pt x="96" y="38"/>
                </a:cubicBezTo>
                <a:cubicBezTo>
                  <a:pt x="96" y="4"/>
                  <a:pt x="96" y="4"/>
                  <a:pt x="96" y="4"/>
                </a:cubicBezTo>
                <a:cubicBezTo>
                  <a:pt x="96" y="0"/>
                  <a:pt x="96" y="0"/>
                  <a:pt x="96" y="0"/>
                </a:cubicBezTo>
                <a:cubicBezTo>
                  <a:pt x="92" y="0"/>
                  <a:pt x="92" y="0"/>
                  <a:pt x="92" y="0"/>
                </a:cubicBezTo>
                <a:cubicBezTo>
                  <a:pt x="42" y="0"/>
                  <a:pt x="42" y="0"/>
                  <a:pt x="42" y="0"/>
                </a:cubicBezTo>
                <a:cubicBezTo>
                  <a:pt x="0" y="43"/>
                  <a:pt x="0" y="43"/>
                  <a:pt x="0" y="43"/>
                </a:cubicBezTo>
                <a:cubicBezTo>
                  <a:pt x="0" y="117"/>
                  <a:pt x="0" y="117"/>
                  <a:pt x="0" y="117"/>
                </a:cubicBezTo>
                <a:cubicBezTo>
                  <a:pt x="0" y="120"/>
                  <a:pt x="0" y="120"/>
                  <a:pt x="0" y="120"/>
                </a:cubicBezTo>
                <a:cubicBezTo>
                  <a:pt x="3" y="120"/>
                  <a:pt x="3" y="120"/>
                  <a:pt x="3" y="120"/>
                </a:cubicBezTo>
                <a:close/>
              </a:path>
            </a:pathLst>
          </a:custGeom>
          <a:solidFill>
            <a:schemeClr val="bg1"/>
          </a:solidFill>
          <a:ln>
            <a:noFill/>
          </a:ln>
        </p:spPr>
        <p:txBody>
          <a:bodyPr vert="horz" wrap="square" lIns="121920" tIns="60960" rIns="121920" bIns="60960" numCol="1" anchor="t" anchorCtr="0" compatLnSpc="1"/>
          <a:lstStyle/>
          <a:p>
            <a:pPr defTabSz="1219200">
              <a:defRPr/>
            </a:pPr>
            <a:endParaRPr lang="zh-CN" altLang="en-US" sz="2400">
              <a:solidFill>
                <a:srgbClr val="25282B"/>
              </a:solidFill>
              <a:cs typeface="+mn-ea"/>
              <a:sym typeface="+mn-lt"/>
            </a:endParaRPr>
          </a:p>
        </p:txBody>
      </p:sp>
      <p:sp>
        <p:nvSpPr>
          <p:cNvPr id="63" name="TextBox 76"/>
          <p:cNvSpPr txBox="1"/>
          <p:nvPr/>
        </p:nvSpPr>
        <p:spPr>
          <a:xfrm>
            <a:off x="2151380" y="5132705"/>
            <a:ext cx="1713230" cy="337185"/>
          </a:xfrm>
          <a:prstGeom prst="rect">
            <a:avLst/>
          </a:prstGeom>
          <a:noFill/>
        </p:spPr>
        <p:txBody>
          <a:bodyPr wrap="square" rtlCol="0">
            <a:spAutoFit/>
          </a:bodyPr>
          <a:lstStyle/>
          <a:p>
            <a:pPr algn="ctr"/>
            <a:r>
              <a:rPr lang="zh-CN" altLang="en-US" sz="1600" b="1" dirty="0">
                <a:solidFill>
                  <a:schemeClr val="tx1">
                    <a:lumMod val="50000"/>
                  </a:schemeClr>
                </a:solidFill>
                <a:ea typeface="宋体" panose="02010600030101010101" pitchFamily="2" charset="-122"/>
                <a:cs typeface="+mn-ea"/>
                <a:sym typeface="+mn-lt"/>
              </a:rPr>
              <a:t>工程造价管理</a:t>
            </a:r>
          </a:p>
        </p:txBody>
      </p:sp>
      <p:sp>
        <p:nvSpPr>
          <p:cNvPr id="70" name="TextBox 76"/>
          <p:cNvSpPr txBox="1"/>
          <p:nvPr/>
        </p:nvSpPr>
        <p:spPr>
          <a:xfrm>
            <a:off x="4252595" y="5110480"/>
            <a:ext cx="1713230" cy="583565"/>
          </a:xfrm>
          <a:prstGeom prst="rect">
            <a:avLst/>
          </a:prstGeom>
          <a:noFill/>
        </p:spPr>
        <p:txBody>
          <a:bodyPr wrap="square" rtlCol="0">
            <a:spAutoFit/>
          </a:bodyPr>
          <a:lstStyle/>
          <a:p>
            <a:pPr algn="ctr"/>
            <a:r>
              <a:rPr lang="zh-CN" altLang="en-US" sz="1600" b="1" dirty="0">
                <a:solidFill>
                  <a:schemeClr val="tx1">
                    <a:lumMod val="50000"/>
                  </a:schemeClr>
                </a:solidFill>
                <a:cs typeface="+mn-ea"/>
                <a:sym typeface="+mn-lt"/>
              </a:rPr>
              <a:t>工程项目投融资管理</a:t>
            </a:r>
          </a:p>
        </p:txBody>
      </p:sp>
      <p:sp>
        <p:nvSpPr>
          <p:cNvPr id="75" name="TextBox 76"/>
          <p:cNvSpPr txBox="1"/>
          <p:nvPr/>
        </p:nvSpPr>
        <p:spPr>
          <a:xfrm>
            <a:off x="6268085" y="5132705"/>
            <a:ext cx="1713230" cy="583565"/>
          </a:xfrm>
          <a:prstGeom prst="rect">
            <a:avLst/>
          </a:prstGeom>
          <a:noFill/>
        </p:spPr>
        <p:txBody>
          <a:bodyPr wrap="square" rtlCol="0">
            <a:spAutoFit/>
          </a:bodyPr>
          <a:lstStyle/>
          <a:p>
            <a:pPr algn="ctr"/>
            <a:r>
              <a:rPr lang="zh-CN" altLang="en-US" sz="1600" b="1" dirty="0">
                <a:solidFill>
                  <a:schemeClr val="tx1">
                    <a:lumMod val="50000"/>
                  </a:schemeClr>
                </a:solidFill>
                <a:cs typeface="+mn-ea"/>
                <a:sym typeface="+mn-lt"/>
              </a:rPr>
              <a:t>其他有管的建设工程管理</a:t>
            </a:r>
          </a:p>
        </p:txBody>
      </p:sp>
      <p:sp>
        <p:nvSpPr>
          <p:cNvPr id="78" name="TextBox 76"/>
          <p:cNvSpPr txBox="1"/>
          <p:nvPr/>
        </p:nvSpPr>
        <p:spPr>
          <a:xfrm>
            <a:off x="8213725" y="5132705"/>
            <a:ext cx="1885315" cy="829945"/>
          </a:xfrm>
          <a:prstGeom prst="rect">
            <a:avLst/>
          </a:prstGeom>
          <a:noFill/>
        </p:spPr>
        <p:txBody>
          <a:bodyPr wrap="square" rtlCol="0">
            <a:spAutoFit/>
          </a:bodyPr>
          <a:lstStyle/>
          <a:p>
            <a:pPr algn="ctr"/>
            <a:r>
              <a:rPr lang="zh-CN" altLang="en-US" sz="1600" b="1" dirty="0">
                <a:solidFill>
                  <a:schemeClr val="tx1">
                    <a:lumMod val="50000"/>
                  </a:schemeClr>
                </a:solidFill>
                <a:cs typeface="+mn-ea"/>
                <a:sym typeface="+mn-lt"/>
              </a:rPr>
              <a:t>施工组织设计、可行性研究以及投标文件设计等</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MMONDATA" val="eyJoZGlkIjoiMDA2ZGU3ZTZkMGIyZDNhZTBmOWIxM2NjNWVhMjcxODcifQ=="/>
</p:tagLst>
</file>

<file path=ppt/tags/tag10.xml><?xml version="1.0" encoding="utf-8"?>
<p:tagLst xmlns:a="http://schemas.openxmlformats.org/drawingml/2006/main" xmlns:r="http://schemas.openxmlformats.org/officeDocument/2006/relationships" xmlns:p="http://schemas.openxmlformats.org/presentationml/2006/main">
  <p:tag name="PA" val="v4.3.1"/>
</p:tagLst>
</file>

<file path=ppt/tags/tag2.xml><?xml version="1.0" encoding="utf-8"?>
<p:tagLst xmlns:a="http://schemas.openxmlformats.org/drawingml/2006/main" xmlns:r="http://schemas.openxmlformats.org/officeDocument/2006/relationships" xmlns:p="http://schemas.openxmlformats.org/presentationml/2006/main">
  <p:tag name="KSO_WM_SLIDE_MODEL_TYPE" val="cover"/>
</p:tagLst>
</file>

<file path=ppt/tags/tag3.xml><?xml version="1.0" encoding="utf-8"?>
<p:tagLst xmlns:a="http://schemas.openxmlformats.org/drawingml/2006/main" xmlns:r="http://schemas.openxmlformats.org/officeDocument/2006/relationships" xmlns:p="http://schemas.openxmlformats.org/presentationml/2006/main">
  <p:tag name="PA" val="v4.3.1"/>
</p:tagLst>
</file>

<file path=ppt/tags/tag4.xml><?xml version="1.0" encoding="utf-8"?>
<p:tagLst xmlns:a="http://schemas.openxmlformats.org/drawingml/2006/main" xmlns:r="http://schemas.openxmlformats.org/officeDocument/2006/relationships" xmlns:p="http://schemas.openxmlformats.org/presentationml/2006/main">
  <p:tag name="PA" val="v4.3.1"/>
</p:tagLst>
</file>

<file path=ppt/tags/tag5.xml><?xml version="1.0" encoding="utf-8"?>
<p:tagLst xmlns:a="http://schemas.openxmlformats.org/drawingml/2006/main" xmlns:r="http://schemas.openxmlformats.org/officeDocument/2006/relationships" xmlns:p="http://schemas.openxmlformats.org/presentationml/2006/main">
  <p:tag name="PA" val="v4.3.1"/>
</p:tagLst>
</file>

<file path=ppt/tags/tag6.xml><?xml version="1.0" encoding="utf-8"?>
<p:tagLst xmlns:a="http://schemas.openxmlformats.org/drawingml/2006/main" xmlns:r="http://schemas.openxmlformats.org/officeDocument/2006/relationships" xmlns:p="http://schemas.openxmlformats.org/presentationml/2006/main">
  <p:tag name="PA" val="v4.3.1"/>
</p:tagLst>
</file>

<file path=ppt/tags/tag7.xml><?xml version="1.0" encoding="utf-8"?>
<p:tagLst xmlns:a="http://schemas.openxmlformats.org/drawingml/2006/main" xmlns:r="http://schemas.openxmlformats.org/officeDocument/2006/relationships" xmlns:p="http://schemas.openxmlformats.org/presentationml/2006/main">
  <p:tag name="PA" val="v4.3.1"/>
</p:tagLst>
</file>

<file path=ppt/tags/tag8.xml><?xml version="1.0" encoding="utf-8"?>
<p:tagLst xmlns:a="http://schemas.openxmlformats.org/drawingml/2006/main" xmlns:r="http://schemas.openxmlformats.org/officeDocument/2006/relationships" xmlns:p="http://schemas.openxmlformats.org/presentationml/2006/main">
  <p:tag name="PA" val="v4.3.1"/>
</p:tagLst>
</file>

<file path=ppt/tags/tag9.xml><?xml version="1.0" encoding="utf-8"?>
<p:tagLst xmlns:a="http://schemas.openxmlformats.org/drawingml/2006/main" xmlns:r="http://schemas.openxmlformats.org/officeDocument/2006/relationships" xmlns:p="http://schemas.openxmlformats.org/presentationml/2006/main">
  <p:tag name="PA" val="v4.3.1"/>
</p:tagLst>
</file>

<file path=ppt/theme/theme1.xml><?xml version="1.0" encoding="utf-8"?>
<a:theme xmlns:a="http://schemas.openxmlformats.org/drawingml/2006/main" name="Office 主题​​">
  <a:themeElements>
    <a:clrScheme name="自定义 1648">
      <a:dk1>
        <a:sysClr val="windowText" lastClr="000000"/>
      </a:dk1>
      <a:lt1>
        <a:sysClr val="window" lastClr="FFFFFF"/>
      </a:lt1>
      <a:dk2>
        <a:srgbClr val="44546A"/>
      </a:dk2>
      <a:lt2>
        <a:srgbClr val="E7E6E6"/>
      </a:lt2>
      <a:accent1>
        <a:srgbClr val="D37979"/>
      </a:accent1>
      <a:accent2>
        <a:srgbClr val="44546A"/>
      </a:accent2>
      <a:accent3>
        <a:srgbClr val="D37979"/>
      </a:accent3>
      <a:accent4>
        <a:srgbClr val="44546A"/>
      </a:accent4>
      <a:accent5>
        <a:srgbClr val="D37979"/>
      </a:accent5>
      <a:accent6>
        <a:srgbClr val="44645E"/>
      </a:accent6>
      <a:hlink>
        <a:srgbClr val="0563C1"/>
      </a:hlink>
      <a:folHlink>
        <a:srgbClr val="954F72"/>
      </a:folHlink>
    </a:clrScheme>
    <a:fontScheme name="m42sp2mc">
      <a:majorFont>
        <a:latin typeface="庞门正道标题体"/>
        <a:ea typeface="庞门正道标题体"/>
        <a:cs typeface=""/>
      </a:majorFont>
      <a:minorFont>
        <a:latin typeface="庞门正道标题体"/>
        <a:ea typeface="庞门正道标题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1752</Words>
  <Application>Microsoft Office PowerPoint</Application>
  <PresentationFormat>宽屏</PresentationFormat>
  <Paragraphs>188</Paragraphs>
  <Slides>18</Slides>
  <Notes>18</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18</vt:i4>
      </vt:variant>
    </vt:vector>
  </HeadingPairs>
  <TitlesOfParts>
    <vt:vector size="26" baseType="lpstr">
      <vt:lpstr>等线</vt:lpstr>
      <vt:lpstr>方正大黑_GBK</vt:lpstr>
      <vt:lpstr>庞门正道标题体</vt:lpstr>
      <vt:lpstr>宋体</vt:lpstr>
      <vt:lpstr>微软雅黑</vt:lpstr>
      <vt:lpstr>Arial</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sz</cp:lastModifiedBy>
  <cp:revision>57</cp:revision>
  <dcterms:created xsi:type="dcterms:W3CDTF">2019-05-07T15:53:00Z</dcterms:created>
  <dcterms:modified xsi:type="dcterms:W3CDTF">2022-09-27T12:59:48Z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2052-11.1.0.12358</vt:lpwstr>
  </property>
  <property fmtid="{D5CDD505-2E9C-101B-9397-08002B2CF9AE}" pid="3" name="ICV">
    <vt:lpwstr>DEA27ECDA6E64E41BC818D454F6D9B33</vt:lpwstr>
  </property>
  <property fmtid="{D5CDD505-2E9C-101B-9397-08002B2CF9AE}" pid="4" name="KSORubyTemplateID">
    <vt:lpwstr>8</vt:lpwstr>
  </property>
</Properties>
</file>