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8" r:id="rId5"/>
    <p:sldId id="261" r:id="rId6"/>
    <p:sldId id="264" r:id="rId7"/>
    <p:sldId id="286" r:id="rId8"/>
    <p:sldId id="296" r:id="rId9"/>
  </p:sldIdLst>
  <p:sldSz cx="9144000" cy="5143500"/>
  <p:notesSz cx="6858000" cy="9144000"/>
  <p:defaultTextStyle>
    <a:defPPr>
      <a:defRPr lang="zh-CN"/>
    </a:defPPr>
    <a:lvl1pPr marL="0" lvl="0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1pPr>
    <a:lvl2pPr marL="342900" lvl="1" indent="1143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2pPr>
    <a:lvl3pPr marL="685800" lvl="2" indent="2286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3pPr>
    <a:lvl4pPr marL="1028700" lvl="3" indent="3429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4pPr>
    <a:lvl5pPr marL="1371600" lvl="4" indent="4572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5pPr>
    <a:lvl6pPr marL="2286000" lvl="5" indent="4572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6pPr>
    <a:lvl7pPr marL="2743200" lvl="6" indent="4572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7pPr>
    <a:lvl8pPr marL="3200400" lvl="7" indent="4572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8pPr>
    <a:lvl9pPr marL="3657600" lvl="8" indent="45720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b="0" i="0" u="none" kern="1200" baseline="0">
        <a:solidFill>
          <a:schemeClr val="tx1"/>
        </a:solidFill>
        <a:latin typeface="Calibri" panose="020F0702030404030204" pitchFamily="34" charset="0"/>
        <a:ea typeface="等线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9"/>
    <p:restoredTop sz="94672"/>
  </p:normalViewPr>
  <p:slideViewPr>
    <p:cSldViewPr snapToGrid="0" showGuides="1">
      <p:cViewPr varScale="1">
        <p:scale>
          <a:sx n="165" d="100"/>
          <a:sy n="165" d="100"/>
        </p:scale>
        <p:origin x="54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7E41E7-BF2C-B047-B82B-150EEB8A5D6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>
                <a:latin typeface="等线" pitchFamily="2" charset="-122"/>
                <a:ea typeface="等线" pitchFamily="2" charset="-122"/>
                <a:cs typeface="+mn-cs"/>
              </a:rPr>
            </a:fld>
            <a:endParaRPr lang="zh-CN" altLang="en-US" sz="1200" strike="noStrike" noProof="1">
              <a:latin typeface="等线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C0ACFB-DEFD-1947-BD5B-1DBC0D73342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>
                <a:latin typeface="等线" pitchFamily="2" charset="-122"/>
                <a:ea typeface="等线" pitchFamily="2" charset="-122"/>
                <a:cs typeface="+mn-cs"/>
              </a:rPr>
            </a:fld>
            <a:endParaRPr lang="zh-CN" altLang="en-US" sz="1200" strike="noStrike" noProof="1">
              <a:latin typeface="等线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 eaLnBrk="1" hangingPunct="1"/>
            <a:r>
              <a:rPr lang="zh-CN" altLang="en-US" sz="1200">
                <a:latin typeface="等线" pitchFamily="2" charset="-122"/>
              </a:rPr>
              <a:t>*</a:t>
            </a:r>
            <a:endParaRPr lang="zh-CN" altLang="en-US" sz="1200">
              <a:latin typeface="等线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 eaLnBrk="1" hangingPunct="1"/>
            <a:r>
              <a:rPr lang="zh-CN" altLang="en-US" sz="1200">
                <a:latin typeface="等线" pitchFamily="2" charset="-122"/>
                <a:ea typeface="等线" pitchFamily="2" charset="-122"/>
              </a:rPr>
              <a:t>*</a:t>
            </a:r>
            <a:endParaRPr lang="zh-CN" altLang="en-US" sz="1200">
              <a:latin typeface="等线" pitchFamily="2" charset="-122"/>
              <a:ea typeface="等线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2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 eaLnBrk="1" hangingPunct="1"/>
            <a:r>
              <a:rPr lang="zh-CN" altLang="en-US" sz="1200">
                <a:latin typeface="等线" pitchFamily="2" charset="-122"/>
                <a:ea typeface="等线" pitchFamily="2" charset="-122"/>
              </a:rPr>
              <a:t>*</a:t>
            </a:r>
            <a:endParaRPr lang="zh-CN" altLang="en-US" sz="1200">
              <a:latin typeface="等线" pitchFamily="2" charset="-122"/>
              <a:ea typeface="等线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 eaLnBrk="1" hangingPunct="1"/>
            <a:r>
              <a:rPr lang="zh-CN" altLang="en-US" sz="1200">
                <a:latin typeface="等线" pitchFamily="2" charset="-122"/>
                <a:ea typeface="等线" pitchFamily="2" charset="-122"/>
              </a:rPr>
              <a:t>*</a:t>
            </a:r>
            <a:endParaRPr lang="zh-CN" altLang="en-US" sz="1200">
              <a:latin typeface="等线" pitchFamily="2" charset="-122"/>
              <a:ea typeface="等线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5362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536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 eaLnBrk="1" hangingPunct="1"/>
            <a:r>
              <a:rPr lang="zh-CN" altLang="en-US" sz="1200">
                <a:latin typeface="等线" pitchFamily="2" charset="-122"/>
                <a:ea typeface="等线" pitchFamily="2" charset="-122"/>
              </a:rPr>
              <a:t>*</a:t>
            </a:r>
            <a:endParaRPr lang="zh-CN" altLang="en-US" sz="1200">
              <a:latin typeface="等线" pitchFamily="2" charset="-122"/>
              <a:ea typeface="等线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单击以编辑母版副标题样式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6"/>
          <p:cNvSpPr/>
          <p:nvPr/>
        </p:nvSpPr>
        <p:spPr>
          <a:xfrm>
            <a:off x="6642100" y="3889375"/>
            <a:ext cx="774700" cy="2460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 defTabSz="914400" eaLnBrk="1" hangingPunct="1"/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模板下载：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www.1ppt.com/moban/     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行业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模板：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www.1ppt.com/hangye/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节日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模板：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素材下载：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www.1ppt.com/sucai/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背景图片：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图表下载：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www.1ppt.com/tubiao/     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优秀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教程： 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www.1ppt.com/powerpoint/     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Word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教程： 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教程：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www.1ppt.com/excel/ 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资料下载：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课件下载：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www.1ppt.com/kejian/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范文下载：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试卷下载：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www.1ppt.com/shiti/ 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教案下载：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www.1ppt.com/jiaoan/        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zh-CN" altLang="en-US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字体下载：</a:t>
            </a:r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www.1ppt.com/ziti/</a:t>
            </a:r>
            <a:endParaRPr lang="en-US" altLang="zh-CN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  <a:p>
            <a:pPr lvl="0" defTabSz="914400" eaLnBrk="1" hangingPunct="1"/>
            <a:r>
              <a:rPr lang="en-US" altLang="zh-CN" sz="100">
                <a:solidFill>
                  <a:srgbClr val="FFFFFF"/>
                </a:solidFill>
                <a:latin typeface="Calibri" panose="020F0702030404030204" pitchFamily="34" charset="0"/>
                <a:ea typeface="宋体" panose="02010600030101010101" pitchFamily="2" charset="-122"/>
              </a:rPr>
              <a:t> </a:t>
            </a:r>
            <a:endParaRPr lang="zh-CN" altLang="en-US" sz="100">
              <a:solidFill>
                <a:srgbClr val="FFFFFF"/>
              </a:solidFill>
              <a:latin typeface="Calibri" panose="020F070203040403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8169A86-C664-B04C-BF14-2E56DDB4110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Ovr>
    <a:masterClrMapping/>
  </p:clrMapOvr>
  <p:transition spd="slow" advClick="0" advTm="1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CFF591-EF3F-F641-83F9-CCCD08A7C33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>
                <a:latin typeface="Calibri" panose="020F0702030404030204" pitchFamily="34" charset="0"/>
                <a:ea typeface="等线" pitchFamily="2" charset="-122"/>
                <a:cs typeface="+mn-cs"/>
              </a:rPr>
            </a:fld>
            <a:endParaRPr lang="zh-CN" altLang="en-US" strike="noStrike" noProof="1">
              <a:latin typeface="Calibri" panose="020F07020304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 advTm="1000">
    <p:randomBar dir="vert"/>
  </p:transition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ea typeface="等线 Light" pitchFamily="2" charset="-122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5" name="组合 9"/>
          <p:cNvGrpSpPr/>
          <p:nvPr/>
        </p:nvGrpSpPr>
        <p:grpSpPr>
          <a:xfrm>
            <a:off x="-30162" y="-4762"/>
            <a:ext cx="9183687" cy="5175250"/>
            <a:chOff x="-29443" y="-4931"/>
            <a:chExt cx="9182587" cy="517586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 cstate="screen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-20299" y="-4931"/>
              <a:ext cx="9173443" cy="5157574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-29443" y="1452567"/>
              <a:ext cx="9173063" cy="17051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6148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8288" y="682703"/>
              <a:ext cx="3301380" cy="448822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" name="文本框 6"/>
          <p:cNvSpPr txBox="1"/>
          <p:nvPr/>
        </p:nvSpPr>
        <p:spPr>
          <a:xfrm>
            <a:off x="3863975" y="2370138"/>
            <a:ext cx="4827588" cy="522288"/>
          </a:xfrm>
          <a:prstGeom prst="rect">
            <a:avLst/>
          </a:prstGeom>
          <a:noFill/>
        </p:spPr>
        <p:txBody>
          <a:bodyPr>
            <a:spAutoFit/>
          </a:bodyPr>
          <a:p>
            <a:pPr marR="0" defTabSz="685800">
              <a:buClrTx/>
              <a:buSzTx/>
              <a:buFontTx/>
              <a:buNone/>
            </a:pPr>
            <a:r>
              <a:rPr kumimoji="0" lang="zh-CN" altLang="en-US" sz="2800" b="1" kern="1200" cap="none" spc="0" normalizeH="0" baseline="0" noProof="1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题目：</a:t>
            </a:r>
            <a:r>
              <a:rPr kumimoji="0" lang="en-US" altLang="zh-CN" sz="2800" b="1" kern="1200" cap="none" spc="0" normalizeH="0" baseline="0" noProof="1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*********</a:t>
            </a:r>
            <a:r>
              <a:rPr kumimoji="0" lang="zh-CN" altLang="en-US" sz="2800" b="1" kern="1200" cap="none" spc="0" normalizeH="0" baseline="0" noProof="1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问题探讨</a:t>
            </a:r>
            <a:endParaRPr kumimoji="0" lang="en-US" altLang="zh-CN" sz="2800" b="1" kern="1200" cap="none" spc="0" normalizeH="0" baseline="0" noProof="1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32275" y="1692275"/>
            <a:ext cx="3422650" cy="56070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中国地质大学（北京）继续教育学院</a:t>
            </a:r>
            <a:endParaRPr lang="en-US" altLang="zh-CN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2023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冬季本科毕业生论文答辩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51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650" y="114300"/>
            <a:ext cx="958850" cy="958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2" name="TextBox 1"/>
          <p:cNvSpPr txBox="1"/>
          <p:nvPr/>
        </p:nvSpPr>
        <p:spPr>
          <a:xfrm>
            <a:off x="4224338" y="3367088"/>
            <a:ext cx="3987800" cy="13239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姓    名：</a:t>
            </a:r>
            <a:r>
              <a:rPr lang="en-US" altLang="zh-CN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X X X</a:t>
            </a:r>
            <a:endParaRPr lang="en-US" altLang="zh-CN" sz="2000" b="1">
              <a:solidFill>
                <a:srgbClr val="1F4E79"/>
              </a:solidFill>
              <a:latin typeface="Calibri" panose="020F0702030404030204" pitchFamily="34" charset="0"/>
              <a:ea typeface="等线" pitchFamily="2" charset="-122"/>
            </a:endParaRPr>
          </a:p>
          <a:p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专    业：</a:t>
            </a:r>
            <a:r>
              <a:rPr lang="en-US" altLang="zh-CN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XXX</a:t>
            </a:r>
            <a:endParaRPr lang="en-US" altLang="zh-CN" sz="2000" b="1">
              <a:solidFill>
                <a:srgbClr val="1F4E79"/>
              </a:solidFill>
              <a:latin typeface="Calibri" panose="020F0702030404030204" pitchFamily="34" charset="0"/>
              <a:ea typeface="等线" pitchFamily="2" charset="-122"/>
            </a:endParaRPr>
          </a:p>
          <a:p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学习中心：知金广州学习中心</a:t>
            </a:r>
            <a:endParaRPr lang="zh-CN" altLang="en-US" sz="2000" b="1">
              <a:solidFill>
                <a:srgbClr val="1F4E79"/>
              </a:solidFill>
              <a:latin typeface="Calibri" panose="020F0702030404030204" pitchFamily="34" charset="0"/>
              <a:ea typeface="等线" pitchFamily="2" charset="-122"/>
            </a:endParaRPr>
          </a:p>
          <a:p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答辩日期：</a:t>
            </a:r>
            <a:r>
              <a:rPr lang="en-US" altLang="zh-CN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20**</a:t>
            </a:r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年</a:t>
            </a:r>
            <a:r>
              <a:rPr lang="en-US" altLang="zh-CN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**</a:t>
            </a:r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月</a:t>
            </a:r>
            <a:r>
              <a:rPr lang="en-US" altLang="zh-CN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**</a:t>
            </a:r>
            <a:r>
              <a:rPr lang="zh-CN" altLang="en-US" sz="2000" b="1">
                <a:solidFill>
                  <a:srgbClr val="1F4E79"/>
                </a:solidFill>
                <a:latin typeface="Calibri" panose="020F0702030404030204" pitchFamily="34" charset="0"/>
                <a:ea typeface="等线" pitchFamily="2" charset="-122"/>
              </a:rPr>
              <a:t>日</a:t>
            </a:r>
            <a:endParaRPr lang="zh-CN" altLang="en-US" sz="2000" b="1">
              <a:solidFill>
                <a:srgbClr val="1F4E79"/>
              </a:solidFill>
              <a:latin typeface="Calibri" panose="020F0702030404030204" pitchFamily="34" charset="0"/>
              <a:ea typeface="等线" pitchFamily="2" charset="-122"/>
            </a:endParaRPr>
          </a:p>
        </p:txBody>
      </p:sp>
    </p:spTree>
  </p:cSld>
  <p:clrMapOvr>
    <a:masterClrMapping/>
  </p:clrMapOvr>
  <p:transition spd="slow" advClick="0" advTm="1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4224338" y="900113"/>
            <a:ext cx="714375" cy="7112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68888" y="1017588"/>
            <a:ext cx="3349625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703060505090304" pitchFamily="18" charset="0"/>
              </a:rPr>
              <a:t>研究目的、思路</a:t>
            </a:r>
            <a:endParaRPr kumimoji="0" lang="zh-CN" altLang="en-US" sz="32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70306050509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224338" y="1776413"/>
            <a:ext cx="714375" cy="7127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89513" y="1881188"/>
            <a:ext cx="382905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703060505090304" pitchFamily="18" charset="0"/>
              </a:rPr>
              <a:t>主要研究工作</a:t>
            </a:r>
            <a:endParaRPr kumimoji="0" lang="zh-CN" altLang="en-US" sz="32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70306050509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224338" y="2654300"/>
            <a:ext cx="714375" cy="7127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38713" y="2744788"/>
            <a:ext cx="382905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703060505090304" pitchFamily="18" charset="0"/>
              </a:rPr>
              <a:t>总结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703060505090304" pitchFamily="18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224338" y="3532188"/>
            <a:ext cx="714375" cy="7112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38713" y="3606800"/>
            <a:ext cx="2405062" cy="5857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致谢</a:t>
            </a:r>
            <a:endParaRPr lang="zh-CN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-7937" y="-9525"/>
            <a:ext cx="2790825" cy="51704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703060505090304" pitchFamily="18" charset="0"/>
                <a:ea typeface="黑体" panose="02010609060101010101" pitchFamily="49" charset="-122"/>
                <a:cs typeface="Times New Roman" panose="02020703060505090304" pitchFamily="18" charset="0"/>
              </a:rPr>
              <a:t>         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74688" y="981075"/>
            <a:ext cx="1771650" cy="854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9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目 录</a:t>
            </a:r>
            <a:endParaRPr kumimoji="0" lang="zh-CN" altLang="en-US" sz="49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203" name="矩形 35"/>
          <p:cNvSpPr/>
          <p:nvPr/>
        </p:nvSpPr>
        <p:spPr>
          <a:xfrm>
            <a:off x="920750" y="1944688"/>
            <a:ext cx="1277938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altLang="zh-CN" sz="2400">
                <a:solidFill>
                  <a:schemeClr val="bg1"/>
                </a:solidFill>
                <a:latin typeface="Times New Roman" panose="02020703060505090304" pitchFamily="18" charset="0"/>
                <a:ea typeface="黑体" panose="02010609060101010101" pitchFamily="49" charset="-122"/>
              </a:rPr>
              <a:t>Contents</a:t>
            </a:r>
            <a:endParaRPr lang="en-US" altLang="zh-CN" sz="2400">
              <a:solidFill>
                <a:schemeClr val="bg1"/>
              </a:solidFill>
              <a:latin typeface="Times New Roman" panose="0202070306050509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363913" y="920750"/>
            <a:ext cx="565150" cy="565150"/>
            <a:chOff x="6535243" y="2524701"/>
            <a:chExt cx="717051" cy="717051"/>
          </a:xfrm>
        </p:grpSpPr>
        <p:sp>
          <p:nvSpPr>
            <p:cNvPr id="16" name="泪滴形 15"/>
            <p:cNvSpPr/>
            <p:nvPr/>
          </p:nvSpPr>
          <p:spPr>
            <a:xfrm rot="8247616">
              <a:off x="6535243" y="2524701"/>
              <a:ext cx="717051" cy="717051"/>
            </a:xfrm>
            <a:prstGeom prst="teardrop">
              <a:avLst/>
            </a:prstGeom>
            <a:solidFill>
              <a:srgbClr val="0062AC"/>
            </a:solidFill>
            <a:ln>
              <a:solidFill>
                <a:srgbClr val="0062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6604000" y="2588424"/>
              <a:ext cx="574014" cy="57401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62AC"/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5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8207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81938" y="125413"/>
            <a:ext cx="1071562" cy="10715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2 0.04135 L -1.66667E-6 4.19753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-21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2 0.04105 L -1.66667E-6 3.82716E-6 " pathEditMode="relative" rAng="0" ptsTypes="AA">
                                      <p:cBhvr>
                                        <p:cTn id="17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-21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2 0.04135 L -1.66667E-6 4.81481E-6 " pathEditMode="relative" rAng="0" ptsTypes="AA">
                                      <p:cBhvr>
                                        <p:cTn id="25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-21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2 0.04105 L -1.66667E-6 -4.19753E-6 " pathEditMode="relative" rAng="0" ptsTypes="AA">
                                      <p:cBhvr>
                                        <p:cTn id="33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-21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 animBg="1"/>
      <p:bldP spid="7" grpId="1" animBg="1"/>
      <p:bldP spid="8" grpId="0"/>
      <p:bldP spid="11" grpId="0" animBg="1"/>
      <p:bldP spid="11" grpId="1" animBg="1"/>
      <p:bldP spid="12" grpId="0"/>
      <p:bldP spid="13" grpId="0" animBg="1"/>
      <p:bldP spid="13" grpId="1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矩形 46"/>
          <p:cNvSpPr/>
          <p:nvPr/>
        </p:nvSpPr>
        <p:spPr>
          <a:xfrm>
            <a:off x="476250" y="177800"/>
            <a:ext cx="2338388" cy="461963"/>
          </a:xfrm>
          <a:prstGeom prst="rect">
            <a:avLst/>
          </a:prstGeom>
          <a:noFill/>
          <a:ln w="9525">
            <a:noFill/>
          </a:ln>
        </p:spPr>
        <p:txBody>
          <a:bodyPr wrap="none" lIns="91438" tIns="45719" rIns="91438" bIns="45719" anchor="t" anchorCtr="0">
            <a:spAutoFit/>
          </a:bodyPr>
          <a:p>
            <a:pPr>
              <a:spcBef>
                <a:spcPct val="20000"/>
              </a:spcBef>
              <a:buFont typeface="Arial" panose="020B0604020202090204" pitchFamily="34" charset="0"/>
            </a:pPr>
            <a:r>
              <a:rPr lang="zh-CN" altLang="en-US" sz="2400" b="1">
                <a:solidFill>
                  <a:schemeClr val="accent1"/>
                </a:solidFill>
                <a:latin typeface="Arial" panose="020B0604020202090204" pitchFamily="34" charset="0"/>
                <a:ea typeface="微软雅黑" panose="020B0503020204020204" pitchFamily="34" charset="-122"/>
                <a:sym typeface="Calibri" panose="020F0702030404030204" pitchFamily="34" charset="0"/>
              </a:rPr>
              <a:t>研究目的、思路</a:t>
            </a:r>
            <a:endParaRPr lang="zh-CN" altLang="en-US" sz="2400" b="1">
              <a:solidFill>
                <a:schemeClr val="accent1"/>
              </a:solidFill>
              <a:latin typeface="Arial" panose="020B0604020202090204" pitchFamily="34" charset="0"/>
              <a:ea typeface="微软雅黑" panose="020B0503020204020204" pitchFamily="34" charset="-122"/>
              <a:sym typeface="Calibri" panose="020F0702030404030204" pitchFamily="34" charset="0"/>
            </a:endParaRPr>
          </a:p>
        </p:txBody>
      </p:sp>
      <p:sp>
        <p:nvSpPr>
          <p:cNvPr id="16" name="等腰三角形 47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p>
            <a:pPr algn="ctr">
              <a:buFont typeface="Arial" panose="020B0604020202090204" pitchFamily="34" charset="0"/>
            </a:pPr>
            <a:endParaRPr lang="zh-CN" altLang="zh-CN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85988" y="1343025"/>
            <a:ext cx="5764212" cy="79057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在此录入上述图表的综合描述说明，在此录入上述图表的综合描述说明您的内容打在这里，或者通过复制您的文本后，在此框中选择粘贴，并选择只保留文字。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85988" y="3221038"/>
            <a:ext cx="5764212" cy="78898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在此录入上述图表的综合描述说明，在此录入上述图表的综合描述说明您的内容打在这里，或者通过复制您的文本后，在此框中选择粘贴，并选择只保留文字。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等腰三角形 2"/>
          <p:cNvSpPr/>
          <p:nvPr/>
        </p:nvSpPr>
        <p:spPr bwMode="auto">
          <a:xfrm rot="2747878">
            <a:off x="1047750" y="1296988"/>
            <a:ext cx="992188" cy="1147763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none" lIns="68580" tIns="34290" rIns="68580" bIns="3429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63638" y="1738313"/>
            <a:ext cx="642937" cy="369887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/>
          <a:p>
            <a:pPr algn="ctr"/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endParaRPr lang="en-US" altLang="zh-CN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等腰三角形 2"/>
          <p:cNvSpPr/>
          <p:nvPr/>
        </p:nvSpPr>
        <p:spPr bwMode="auto">
          <a:xfrm rot="3036074">
            <a:off x="1047750" y="3041650"/>
            <a:ext cx="992188" cy="1147763"/>
          </a:xfrm>
          <a:custGeom>
            <a:avLst/>
            <a:gdLst/>
            <a:ahLst/>
            <a:cxnLst/>
            <a:rect l="l" t="t" r="r" b="b"/>
            <a:pathLst>
              <a:path w="1152128" h="1333073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lIns="68580" tIns="34290" rIns="68580" bIns="3429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1575" y="3476625"/>
            <a:ext cx="642938" cy="369888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/>
          <a:p>
            <a:pPr algn="ctr"/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endParaRPr lang="en-US" altLang="zh-CN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思路</a:t>
            </a:r>
            <a:endParaRPr lang="zh-CN" altLang="en-US" sz="2000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49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94650" y="114300"/>
            <a:ext cx="958850" cy="958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3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5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21" grpId="0"/>
      <p:bldP spid="22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33" name="直接连接符 32"/>
          <p:cNvCxnSpPr/>
          <p:nvPr/>
        </p:nvCxnSpPr>
        <p:spPr>
          <a:xfrm>
            <a:off x="0" y="2722563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581025" y="1220788"/>
            <a:ext cx="1577975" cy="2994025"/>
            <a:chOff x="1595438" y="1219202"/>
            <a:chExt cx="2104056" cy="4419596"/>
          </a:xfrm>
        </p:grpSpPr>
        <p:sp>
          <p:nvSpPr>
            <p:cNvPr id="35" name="任意多边形 34"/>
            <p:cNvSpPr/>
            <p:nvPr/>
          </p:nvSpPr>
          <p:spPr>
            <a:xfrm>
              <a:off x="1595438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292" name="矩形 35"/>
            <p:cNvSpPr/>
            <p:nvPr/>
          </p:nvSpPr>
          <p:spPr>
            <a:xfrm>
              <a:off x="1694926" y="2409634"/>
              <a:ext cx="1922015" cy="231759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indent="228600"/>
              <a:r>
                <a:rPr lang="en-US" altLang="zh-CN" sz="2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en-US" altLang="zh-CN" sz="2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indent="228600" algn="ctr">
                <a:lnSpc>
                  <a:spcPct val="125000"/>
                </a:lnSpc>
              </a:pPr>
              <a:r>
                <a:rPr lang="zh-CN" altLang="en-US" sz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zh-CN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724150" y="1220788"/>
            <a:ext cx="1579563" cy="2994025"/>
            <a:chOff x="5043972" y="1219202"/>
            <a:chExt cx="2104056" cy="4419596"/>
          </a:xfrm>
        </p:grpSpPr>
        <p:sp>
          <p:nvSpPr>
            <p:cNvPr id="38" name="任意多边形 37"/>
            <p:cNvSpPr/>
            <p:nvPr/>
          </p:nvSpPr>
          <p:spPr>
            <a:xfrm>
              <a:off x="5043972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295" name="矩形 38"/>
            <p:cNvSpPr/>
            <p:nvPr/>
          </p:nvSpPr>
          <p:spPr>
            <a:xfrm>
              <a:off x="5139131" y="2348706"/>
              <a:ext cx="1924312" cy="243710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indent="228600" algn="ctr">
                <a:lnSpc>
                  <a:spcPct val="125000"/>
                </a:lnSpc>
              </a:pPr>
              <a:r>
                <a:rPr lang="en-US" altLang="zh-CN" sz="2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en-US" altLang="zh-CN" sz="2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indent="228600" algn="ctr">
                <a:lnSpc>
                  <a:spcPct val="125000"/>
                </a:lnSpc>
              </a:pPr>
              <a:r>
                <a:rPr lang="zh-CN" altLang="en-US" sz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zh-CN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852988" y="1220788"/>
            <a:ext cx="1577975" cy="2994025"/>
            <a:chOff x="8492507" y="1219202"/>
            <a:chExt cx="2104056" cy="4419596"/>
          </a:xfrm>
        </p:grpSpPr>
        <p:sp>
          <p:nvSpPr>
            <p:cNvPr id="41" name="任意多边形 40"/>
            <p:cNvSpPr/>
            <p:nvPr/>
          </p:nvSpPr>
          <p:spPr>
            <a:xfrm>
              <a:off x="8492507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298" name="矩形 47"/>
            <p:cNvSpPr/>
            <p:nvPr/>
          </p:nvSpPr>
          <p:spPr>
            <a:xfrm>
              <a:off x="8568710" y="2348706"/>
              <a:ext cx="1960117" cy="243710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indent="228600" algn="ctr">
                <a:lnSpc>
                  <a:spcPct val="125000"/>
                </a:lnSpc>
              </a:pPr>
              <a:r>
                <a:rPr lang="en-US" altLang="zh-CN" sz="2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en-US" altLang="zh-CN" sz="2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indent="228600" algn="ctr">
                <a:lnSpc>
                  <a:spcPct val="125000"/>
                </a:lnSpc>
              </a:pPr>
              <a:r>
                <a:rPr lang="zh-CN" altLang="en-US" sz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zh-CN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970713" y="1220788"/>
            <a:ext cx="1577975" cy="2994025"/>
            <a:chOff x="8492507" y="1219202"/>
            <a:chExt cx="2104056" cy="4419596"/>
          </a:xfrm>
        </p:grpSpPr>
        <p:sp>
          <p:nvSpPr>
            <p:cNvPr id="53" name="任意多边形 52"/>
            <p:cNvSpPr/>
            <p:nvPr/>
          </p:nvSpPr>
          <p:spPr>
            <a:xfrm>
              <a:off x="8492507" y="1219202"/>
              <a:ext cx="2104056" cy="44195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1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301" name="矩形 53"/>
            <p:cNvSpPr/>
            <p:nvPr/>
          </p:nvSpPr>
          <p:spPr>
            <a:xfrm>
              <a:off x="8558126" y="2348706"/>
              <a:ext cx="1998218" cy="243710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indent="228600" algn="ctr">
                <a:lnSpc>
                  <a:spcPct val="125000"/>
                </a:lnSpc>
              </a:pPr>
              <a:r>
                <a:rPr lang="en-US" altLang="zh-CN" sz="2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en-US" altLang="zh-CN" sz="2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indent="228600" algn="ctr">
                <a:lnSpc>
                  <a:spcPct val="125000"/>
                </a:lnSpc>
              </a:pPr>
              <a:r>
                <a:rPr lang="zh-CN" altLang="en-US" sz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zh-CN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6"/>
          <p:cNvSpPr/>
          <p:nvPr/>
        </p:nvSpPr>
        <p:spPr>
          <a:xfrm>
            <a:off x="476250" y="177800"/>
            <a:ext cx="2032000" cy="461963"/>
          </a:xfrm>
          <a:prstGeom prst="rect">
            <a:avLst/>
          </a:prstGeom>
          <a:noFill/>
          <a:ln w="9525">
            <a:noFill/>
          </a:ln>
        </p:spPr>
        <p:txBody>
          <a:bodyPr wrap="none" lIns="91438" tIns="45719" rIns="91438" bIns="45719" anchor="t" anchorCtr="0">
            <a:spAutoFit/>
          </a:bodyPr>
          <a:p>
            <a:pPr>
              <a:spcBef>
                <a:spcPct val="20000"/>
              </a:spcBef>
              <a:buFont typeface="Arial" panose="020B0604020202090204" pitchFamily="34" charset="0"/>
            </a:pPr>
            <a:r>
              <a:rPr lang="zh-CN" altLang="en-US" sz="2400" b="1">
                <a:solidFill>
                  <a:schemeClr val="accent1"/>
                </a:solidFill>
                <a:latin typeface="Arial" panose="020B0604020202090204" pitchFamily="34" charset="0"/>
                <a:ea typeface="微软雅黑" panose="020B0503020204020204" pitchFamily="34" charset="-122"/>
                <a:sym typeface="Calibri" panose="020F0702030404030204" pitchFamily="34" charset="0"/>
              </a:rPr>
              <a:t>主要研究工作</a:t>
            </a:r>
            <a:endParaRPr lang="zh-CN" altLang="en-US" sz="2400" b="1">
              <a:solidFill>
                <a:schemeClr val="accent1"/>
              </a:solidFill>
              <a:latin typeface="Arial" panose="020B0604020202090204" pitchFamily="34" charset="0"/>
              <a:ea typeface="微软雅黑" panose="020B0503020204020204" pitchFamily="34" charset="-122"/>
              <a:sym typeface="Calibri" panose="020F0702030404030204" pitchFamily="34" charset="0"/>
            </a:endParaRPr>
          </a:p>
        </p:txBody>
      </p:sp>
      <p:sp>
        <p:nvSpPr>
          <p:cNvPr id="20" name="等腰三角形 47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p>
            <a:pPr algn="ctr">
              <a:buFont typeface="Arial" panose="020B0604020202090204" pitchFamily="34" charset="0"/>
            </a:pPr>
            <a:endParaRPr lang="zh-CN" altLang="zh-CN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2304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94650" y="114300"/>
            <a:ext cx="958850" cy="958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922338" y="639763"/>
            <a:ext cx="5038725" cy="522288"/>
          </a:xfrm>
          <a:prstGeom prst="rect">
            <a:avLst/>
          </a:prstGeom>
          <a:noFill/>
        </p:spPr>
        <p:txBody>
          <a:bodyPr>
            <a:spAutoFit/>
          </a:bodyPr>
          <a:p>
            <a:pPr marR="0" defTabSz="685800">
              <a:buClrTx/>
              <a:buSzTx/>
              <a:buFontTx/>
              <a:buNone/>
            </a:pPr>
            <a:r>
              <a:rPr kumimoji="0" lang="zh-CN" altLang="en-US" kern="1200" cap="none" spc="0" normalizeH="0" baseline="0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en-US" sz="1400" kern="1200" cap="none" spc="0" normalizeH="0" baseline="0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阐述在本文中所做的主要工作、研究的主要内容及创新之处，可结合案例重点讲解</a:t>
            </a:r>
            <a:r>
              <a:rPr kumimoji="0" lang="zh-CN" altLang="en-US" kern="1200" cap="none" spc="0" normalizeH="0" baseline="0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endParaRPr kumimoji="0" lang="zh-CN" altLang="en-US" kern="1200" cap="none" spc="0" normalizeH="0" baseline="0" noProof="1">
              <a:latin typeface="Calibri" panose="020F0702030404030204" pitchFamily="34" charset="0"/>
              <a:ea typeface="等线" pitchFamily="2" charset="-122"/>
              <a:cs typeface="+mn-cs"/>
            </a:endParaRPr>
          </a:p>
        </p:txBody>
      </p:sp>
    </p:spTree>
  </p:cSld>
  <p:clrMapOvr>
    <a:masterClrMapping/>
  </p:clrMapOvr>
  <p:transition spd="slow"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矩形 6"/>
          <p:cNvSpPr/>
          <p:nvPr/>
        </p:nvSpPr>
        <p:spPr>
          <a:xfrm>
            <a:off x="995363" y="1473200"/>
            <a:ext cx="7161212" cy="10048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（本文已得出的结论及完成情况，对实际工作的指导意义，有待进一步研究的内容）</a:t>
            </a:r>
            <a:endParaRPr lang="zh-CN" altLang="zh-CN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6250" y="177800"/>
            <a:ext cx="800100" cy="461963"/>
          </a:xfrm>
          <a:prstGeom prst="rect">
            <a:avLst/>
          </a:prstGeom>
          <a:noFill/>
          <a:ln w="9525">
            <a:noFill/>
          </a:ln>
        </p:spPr>
        <p:txBody>
          <a:bodyPr wrap="none" lIns="91438" tIns="45719" rIns="91438" bIns="45719" anchor="t" anchorCtr="0">
            <a:spAutoFit/>
          </a:bodyPr>
          <a:p>
            <a:pPr>
              <a:spcBef>
                <a:spcPct val="20000"/>
              </a:spcBef>
              <a:buFont typeface="Arial" panose="020B0604020202090204" pitchFamily="34" charset="0"/>
            </a:pPr>
            <a:r>
              <a:rPr lang="zh-CN" altLang="en-US" sz="2400" b="1">
                <a:solidFill>
                  <a:schemeClr val="accent1"/>
                </a:solidFill>
                <a:latin typeface="Arial" panose="020B0604020202090204" pitchFamily="34" charset="0"/>
                <a:ea typeface="微软雅黑" panose="020B0503020204020204" pitchFamily="34" charset="-122"/>
                <a:sym typeface="Calibri" panose="020F0702030404030204" pitchFamily="34" charset="0"/>
              </a:rPr>
              <a:t>总结</a:t>
            </a:r>
            <a:endParaRPr lang="zh-CN" altLang="en-US" sz="2400" b="1">
              <a:solidFill>
                <a:schemeClr val="accent1"/>
              </a:solidFill>
              <a:latin typeface="Arial" panose="020B0604020202090204" pitchFamily="34" charset="0"/>
              <a:ea typeface="微软雅黑" panose="020B0503020204020204" pitchFamily="34" charset="-122"/>
              <a:sym typeface="Calibri" panose="020F0702030404030204" pitchFamily="34" charset="0"/>
            </a:endParaRPr>
          </a:p>
        </p:txBody>
      </p:sp>
      <p:sp>
        <p:nvSpPr>
          <p:cNvPr id="20" name="等腰三角形 19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p>
            <a:pPr algn="ctr">
              <a:buFont typeface="Arial" panose="020B0604020202090204" pitchFamily="34" charset="0"/>
            </a:pPr>
            <a:endParaRPr lang="zh-CN" altLang="zh-CN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4340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94650" y="114300"/>
            <a:ext cx="958850" cy="958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 cstate="screen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1866900"/>
            <a:ext cx="9144000" cy="2152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7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825"/>
            <a:ext cx="3695700" cy="5019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文本框 6"/>
          <p:cNvSpPr txBox="1"/>
          <p:nvPr/>
        </p:nvSpPr>
        <p:spPr>
          <a:xfrm>
            <a:off x="4183063" y="2133600"/>
            <a:ext cx="2954337" cy="646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感谢您的观看</a:t>
            </a:r>
            <a:endParaRPr lang="zh-CN" altLang="en-US" sz="3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8738" y="2943225"/>
            <a:ext cx="3708400" cy="769938"/>
          </a:xfrm>
          <a:prstGeom prst="rect">
            <a:avLst/>
          </a:prstGeom>
          <a:noFill/>
        </p:spPr>
        <p:txBody>
          <a:bodyPr>
            <a:spAutoFit/>
          </a:bodyPr>
          <a:p>
            <a:pPr marR="0" defTabSz="685800">
              <a:buClrTx/>
              <a:buSzTx/>
              <a:buFontTx/>
              <a:buNone/>
            </a:pPr>
            <a:r>
              <a:rPr kumimoji="0" lang="zh-CN" altLang="en-US" sz="4400" kern="1200" cap="none" spc="0" normalizeH="0" baseline="0" noProof="1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敬请批评指正！</a:t>
            </a:r>
            <a:endParaRPr kumimoji="0" lang="zh-CN" altLang="en-US" sz="4400" kern="1200" cap="none" spc="0" normalizeH="0" baseline="0" noProof="1">
              <a:solidFill>
                <a:schemeClr val="bg1"/>
              </a:solidFill>
              <a:latin typeface="Calibri" panose="020F0702030404030204" pitchFamily="34" charset="0"/>
              <a:ea typeface="等线" pitchFamily="2" charset="-122"/>
              <a:cs typeface="+mn-cs"/>
            </a:endParaRPr>
          </a:p>
        </p:txBody>
      </p:sp>
      <p:pic>
        <p:nvPicPr>
          <p:cNvPr id="16390" name="Picture 2" descr="C:\Users\Administrator\Documents\Tencent Files\2313852356\FileRecv\地大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650" y="114300"/>
            <a:ext cx="958850" cy="958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1000">
    <p:comb/>
  </p:transition>
</p:sld>
</file>

<file path=ppt/theme/theme1.xml><?xml version="1.0" encoding="utf-8"?>
<a:theme xmlns:a="http://schemas.openxmlformats.org/drawingml/2006/main" name="第一PPT，www.1ppt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641</Words>
  <Application>WPS 表格</Application>
  <PresentationFormat>ȫʾ(16:9)</PresentationFormat>
  <Paragraphs>80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等线</vt:lpstr>
      <vt:lpstr>汉仪中等线KW</vt:lpstr>
      <vt:lpstr>Calibri Light</vt:lpstr>
      <vt:lpstr>Helvetica Neue</vt:lpstr>
      <vt:lpstr>等线 Light</vt:lpstr>
      <vt:lpstr>微软雅黑</vt:lpstr>
      <vt:lpstr>Arial Unicode MS</vt:lpstr>
      <vt:lpstr>Times New Roman</vt:lpstr>
      <vt:lpstr>黑体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һPPTwww.1ppt.com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ҵ�</dc:title>
  <dc:creator>һPPT</dc:creator>
  <cp:keywords>www.1ppt.com</cp:keywords>
  <cp:lastModifiedBy>贞1393550454</cp:lastModifiedBy>
  <cp:revision>21</cp:revision>
  <dcterms:created xsi:type="dcterms:W3CDTF">2023-11-01T07:14:26Z</dcterms:created>
  <dcterms:modified xsi:type="dcterms:W3CDTF">2023-11-01T07:14:26Z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95D95B640A1E372E4AD04864AD3D3D14</vt:lpwstr>
  </property>
  <property fmtid="{D5CDD505-2E9C-101B-9397-08002B2CF9AE}" pid="3" name="KSOProductBuildVer">
    <vt:lpwstr>2052-6.2.2.8394</vt:lpwstr>
  </property>
</Properties>
</file>