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62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2021-1-15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000232" y="500042"/>
            <a:ext cx="4357718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毕业论文</a:t>
            </a:r>
            <a:r>
              <a:rPr lang="zh-CN" altLang="en-US" b="1" dirty="0" smtClean="0"/>
              <a:t>撰写需知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2411924"/>
            <a:ext cx="111612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论文</a:t>
            </a:r>
            <a:r>
              <a:rPr lang="zh-CN" altLang="en-US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基本结构一般包括三部分</a:t>
            </a:r>
            <a:r>
              <a:rPr lang="en-US" altLang="zh-CN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zh-CN" alt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论题</a:t>
            </a:r>
            <a:r>
              <a:rPr lang="zh-CN" alt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、</a:t>
            </a:r>
            <a:r>
              <a:rPr lang="zh-CN" alt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论证、结论</a:t>
            </a:r>
            <a:r>
              <a:rPr lang="en-US" altLang="zh-CN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altLang="zh-CN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altLang="zh-CN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论题</a:t>
            </a:r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zh-CN" altLang="en-US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题目应简洁、明确、有</a:t>
            </a:r>
            <a:r>
              <a:rPr lang="zh-CN" alt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概括性</a:t>
            </a:r>
            <a:endParaRPr lang="en-US" altLang="zh-CN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zh-CN" altLang="en-US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论证</a:t>
            </a:r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zh-CN" altLang="en-US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论述并证明</a:t>
            </a:r>
            <a:endParaRPr lang="en-US" altLang="zh-CN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US" altLang="zh-CN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结论</a:t>
            </a:r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zh-CN" alt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对</a:t>
            </a:r>
            <a:r>
              <a:rPr lang="zh-CN" altLang="en-US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文章所下的最后判断</a:t>
            </a:r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https://timgsa.baidu.com/timg?image&amp;quality=80&amp;size=b9999_10000&amp;sec=1530885971633&amp;di=c8af444d77dec9d64b2fded673ca9f1f&amp;imgtype=0&amp;src=http%3A%2F%2Fszjyw.com%2Fuploads%2F141108%2F1-14110Q051111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929198"/>
            <a:ext cx="1964248" cy="1643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645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91680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pic>
        <p:nvPicPr>
          <p:cNvPr id="3074" name="Picture 2" descr="https://timgsa.baidu.com/timg?image&amp;quality=80&amp;size=b9999_10000&amp;sec=1530885971633&amp;di=c8af444d77dec9d64b2fded673ca9f1f&amp;imgtype=0&amp;src=http%3A%2F%2Fszjyw.com%2Fuploads%2F141108%2F1-14110Q051111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929198"/>
            <a:ext cx="1964248" cy="16430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44" y="2411924"/>
            <a:ext cx="111612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如何自选题目：</a:t>
            </a:r>
            <a:endParaRPr lang="en-US" altLang="zh-CN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US" altLang="zh-CN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</a:t>
            </a:r>
            <a:r>
              <a:rPr lang="zh-CN" alt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、需与本专业相关</a:t>
            </a:r>
            <a:endParaRPr lang="en-US" altLang="zh-CN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US" altLang="zh-CN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zh-CN" alt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、选题不宜过大</a:t>
            </a:r>
            <a:r>
              <a:rPr lang="zh-CN" altLang="en-US" sz="1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（论人力资源战略改革方向、我国企业财务管理目标的现实选择）</a:t>
            </a:r>
            <a:endParaRPr lang="en-US" altLang="zh-CN" sz="1600" b="1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endParaRPr lang="en-US" altLang="zh-CN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altLang="zh-CN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zh-CN" alt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、尽可能收集获取一手数据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标题 2"/>
          <p:cNvSpPr>
            <a:spLocks noGrp="1"/>
          </p:cNvSpPr>
          <p:nvPr>
            <p:ph type="title"/>
          </p:nvPr>
        </p:nvSpPr>
        <p:spPr>
          <a:xfrm>
            <a:off x="2000232" y="500042"/>
            <a:ext cx="4357718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毕业论文</a:t>
            </a:r>
            <a:r>
              <a:rPr lang="zh-CN" altLang="en-US" b="1" dirty="0" smtClean="0"/>
              <a:t>撰写需知</a:t>
            </a:r>
            <a:endParaRPr lang="zh-CN" alt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645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timgsa.baidu.com/timg?image&amp;quality=80&amp;size=b9999_10000&amp;sec=1530885971633&amp;di=c8af444d77dec9d64b2fded673ca9f1f&amp;imgtype=0&amp;src=http%3A%2F%2Fszjyw.com%2Fuploads%2F141108%2F1-14110Q051111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929198"/>
            <a:ext cx="1964248" cy="16430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42844" y="2000240"/>
            <a:ext cx="885831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论文结构</a:t>
            </a:r>
            <a:endParaRPr lang="en-US" altLang="zh-CN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US" altLang="zh-CN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引言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（为什么写这个题目、为了解决什么问题）</a:t>
            </a:r>
            <a:r>
              <a:rPr lang="en-US" altLang="zh-CN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500</a:t>
            </a:r>
          </a:p>
          <a:p>
            <a:endParaRPr lang="en-US" altLang="zh-CN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文献研究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（前人研究相关题目的成果，概括列举）</a:t>
            </a:r>
            <a:r>
              <a:rPr lang="en-US" altLang="zh-CN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1000</a:t>
            </a:r>
          </a:p>
          <a:p>
            <a:endParaRPr lang="en-US" altLang="zh-CN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研究方法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（案例分析、诊断研究、调查研究、专题可行性研究）</a:t>
            </a:r>
            <a:r>
              <a:rPr lang="en-US" altLang="zh-CN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1000</a:t>
            </a:r>
          </a:p>
          <a:p>
            <a:endParaRPr lang="en-US" altLang="zh-CN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资料与整理分析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（目的方向、收集范围、整理过程、分析结果）</a:t>
            </a:r>
            <a:r>
              <a:rPr lang="en-US" altLang="zh-CN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2000</a:t>
            </a:r>
          </a:p>
          <a:p>
            <a:endParaRPr lang="en-US" altLang="zh-CN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结论与建议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（文章对于项目的启示）</a:t>
            </a:r>
            <a:r>
              <a:rPr lang="en-US" altLang="zh-CN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2000</a:t>
            </a:r>
          </a:p>
          <a:p>
            <a:endParaRPr lang="en-US" altLang="zh-CN" b="1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参考文献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（参考</a:t>
            </a:r>
            <a:r>
              <a:rPr lang="zh-CN" altLang="en-US" b="1" dirty="0" smtClean="0">
                <a:solidFill>
                  <a:schemeClr val="tx2"/>
                </a:solidFill>
              </a:rPr>
              <a:t>文献不低于</a:t>
            </a:r>
            <a:r>
              <a:rPr lang="en-US" altLang="zh-CN" b="1" dirty="0" smtClean="0">
                <a:solidFill>
                  <a:schemeClr val="tx2"/>
                </a:solidFill>
              </a:rPr>
              <a:t>10</a:t>
            </a:r>
            <a:r>
              <a:rPr lang="zh-CN" altLang="en-US" b="1" dirty="0" smtClean="0">
                <a:solidFill>
                  <a:schemeClr val="tx2"/>
                </a:solidFill>
              </a:rPr>
              <a:t>篇，近</a:t>
            </a:r>
            <a:r>
              <a:rPr lang="en-US" altLang="zh-CN" b="1" dirty="0" smtClean="0">
                <a:solidFill>
                  <a:schemeClr val="tx2"/>
                </a:solidFill>
              </a:rPr>
              <a:t>5</a:t>
            </a:r>
            <a:r>
              <a:rPr lang="zh-CN" altLang="en-US" b="1" dirty="0" smtClean="0">
                <a:solidFill>
                  <a:schemeClr val="tx2"/>
                </a:solidFill>
              </a:rPr>
              <a:t>年为佳）</a:t>
            </a:r>
            <a:endParaRPr lang="en-US" altLang="zh-CN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US" altLang="zh-CN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zh-CN" altLang="en-US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8001024" y="3857628"/>
            <a:ext cx="1000132" cy="714380"/>
          </a:xfrm>
          <a:prstGeom prst="wedgeRoundRectCallout">
            <a:avLst>
              <a:gd name="adj1" fmla="val -89962"/>
              <a:gd name="adj2" fmla="val 245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多图表</a:t>
            </a:r>
          </a:p>
          <a:p>
            <a:pPr algn="ctr"/>
            <a:endParaRPr lang="zh-CN" altLang="en-US" dirty="0"/>
          </a:p>
        </p:txBody>
      </p:sp>
      <p:sp>
        <p:nvSpPr>
          <p:cNvPr id="10" name="五角星 9"/>
          <p:cNvSpPr/>
          <p:nvPr/>
        </p:nvSpPr>
        <p:spPr>
          <a:xfrm>
            <a:off x="8072462" y="4286256"/>
            <a:ext cx="285752" cy="21431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五角星 10"/>
          <p:cNvSpPr/>
          <p:nvPr/>
        </p:nvSpPr>
        <p:spPr>
          <a:xfrm>
            <a:off x="8358214" y="4286256"/>
            <a:ext cx="285752" cy="21431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五角星 11"/>
          <p:cNvSpPr/>
          <p:nvPr/>
        </p:nvSpPr>
        <p:spPr>
          <a:xfrm>
            <a:off x="8643966" y="4286256"/>
            <a:ext cx="285752" cy="21431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标题 2"/>
          <p:cNvSpPr>
            <a:spLocks noGrp="1"/>
          </p:cNvSpPr>
          <p:nvPr>
            <p:ph type="title"/>
          </p:nvPr>
        </p:nvSpPr>
        <p:spPr>
          <a:xfrm>
            <a:off x="2000232" y="500042"/>
            <a:ext cx="4357718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毕业论文</a:t>
            </a:r>
            <a:r>
              <a:rPr lang="zh-CN" altLang="en-US" b="1" dirty="0" smtClean="0"/>
              <a:t>撰写需知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91680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pic>
        <p:nvPicPr>
          <p:cNvPr id="3074" name="Picture 2" descr="https://timgsa.baidu.com/timg?image&amp;quality=80&amp;size=b9999_10000&amp;sec=1530885971633&amp;di=c8af444d77dec9d64b2fded673ca9f1f&amp;imgtype=0&amp;src=http%3A%2F%2Fszjyw.com%2Fuploads%2F141108%2F1-14110Q051111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929198"/>
            <a:ext cx="1964248" cy="16430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44" y="2000240"/>
            <a:ext cx="885831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论文撰写格式和要求（</a:t>
            </a:r>
            <a:r>
              <a:rPr lang="zh-CN" alt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参考撰写规范</a:t>
            </a:r>
            <a:r>
              <a:rPr lang="zh-CN" altLang="en-US" sz="3200" dirty="0" smtClean="0"/>
              <a:t>）</a:t>
            </a:r>
            <a:endParaRPr lang="zh-CN" altLang="en-US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文章题目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：二号黑体、居中</a:t>
            </a: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目</a:t>
            </a:r>
            <a:r>
              <a:rPr lang="en-US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录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：目录题头用三号黑体，居中；目录内容用小四号宋体，左右对齐，中间隔以小圆点。</a:t>
            </a:r>
          </a:p>
          <a:p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正</a:t>
            </a:r>
            <a:r>
              <a:rPr lang="en-US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zh-CN" altLang="en-US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文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：中文字体用小四号宋体，英文字体用小四号</a:t>
            </a:r>
            <a:r>
              <a:rPr lang="en-US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Times New Roman</a:t>
            </a:r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字体。</a:t>
            </a:r>
          </a:p>
          <a:p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一级题序及标题：三号黑体。</a:t>
            </a:r>
          </a:p>
          <a:p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二级题序及标题：小三号黑体。</a:t>
            </a:r>
          </a:p>
          <a:p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三级题序及标题：四号黑体。</a:t>
            </a:r>
          </a:p>
          <a:p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四级题序及标题：小四号黑体。</a:t>
            </a:r>
          </a:p>
          <a:p>
            <a:r>
              <a:rPr lang="zh-CN" alt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参考文献：题头用小四号黑体，后加冒号，题头左侧顶格；然后隔行用小五号宋体书写文献表内容，内容左对齐。</a:t>
            </a:r>
          </a:p>
        </p:txBody>
      </p:sp>
      <p:sp>
        <p:nvSpPr>
          <p:cNvPr id="13" name="横卷形 12"/>
          <p:cNvSpPr/>
          <p:nvPr/>
        </p:nvSpPr>
        <p:spPr>
          <a:xfrm>
            <a:off x="428596" y="5715016"/>
            <a:ext cx="6072230" cy="92867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论文要求：</a:t>
            </a:r>
            <a:r>
              <a:rPr lang="en-US" altLang="zh-CN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5000</a:t>
            </a:r>
            <a:r>
              <a:rPr lang="zh-CN" altLang="en-US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字</a:t>
            </a:r>
            <a:r>
              <a:rPr lang="en-US" altLang="zh-CN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+  </a:t>
            </a:r>
            <a:r>
              <a:rPr lang="zh-CN" altLang="en-US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不查重</a:t>
            </a:r>
            <a:endParaRPr lang="zh-CN" altLang="en-US" b="1" dirty="0" smtClean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五角星 7"/>
          <p:cNvSpPr/>
          <p:nvPr/>
        </p:nvSpPr>
        <p:spPr>
          <a:xfrm>
            <a:off x="357158" y="5500702"/>
            <a:ext cx="285752" cy="21431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714348" y="5500702"/>
            <a:ext cx="285752" cy="21431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五角星 10"/>
          <p:cNvSpPr/>
          <p:nvPr/>
        </p:nvSpPr>
        <p:spPr>
          <a:xfrm>
            <a:off x="1071538" y="5500702"/>
            <a:ext cx="285752" cy="21431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2"/>
          <p:cNvSpPr>
            <a:spLocks noGrp="1"/>
          </p:cNvSpPr>
          <p:nvPr>
            <p:ph type="title"/>
          </p:nvPr>
        </p:nvSpPr>
        <p:spPr>
          <a:xfrm>
            <a:off x="2000232" y="500042"/>
            <a:ext cx="4357718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毕业论文</a:t>
            </a:r>
            <a:r>
              <a:rPr lang="zh-CN" altLang="en-US" b="1" dirty="0" smtClean="0"/>
              <a:t>撰写需知</a:t>
            </a:r>
            <a:endParaRPr lang="zh-CN" alt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645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772816"/>
            <a:ext cx="7975176" cy="707886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>
            <a:lvl1pPr>
              <a:spcBef>
                <a:spcPct val="0"/>
              </a:spcBef>
              <a:buNone/>
              <a:defRPr kumimoji="0"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>
                <a:latin typeface="隶书" pitchFamily="49" charset="-122"/>
                <a:ea typeface="隶书" pitchFamily="49" charset="-122"/>
              </a:rPr>
              <a:t>交稿时间</a:t>
            </a:r>
            <a:r>
              <a:rPr lang="zh-CN" altLang="en-US" sz="2800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（以下时间严格执行，误时顺延下一批次）</a:t>
            </a:r>
            <a:endParaRPr lang="zh-CN" altLang="en-US" sz="2800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2282" y="2636912"/>
            <a:ext cx="84048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cs typeface="+mj-cs"/>
              </a:rPr>
              <a:t>初稿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：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2021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年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3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月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1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日前</a:t>
            </a:r>
            <a:r>
              <a:rPr lang="zh-CN" altLang="en-US" sz="2400" b="1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完成初稿并</a:t>
            </a:r>
            <a:r>
              <a:rPr lang="en-US" altLang="zh-CN" sz="2400" b="1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E-mail</a:t>
            </a:r>
            <a:r>
              <a:rPr lang="zh-CN" altLang="en-US" sz="2400" b="1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至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960791@qq.com</a:t>
            </a:r>
          </a:p>
          <a:p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  （邮件</a:t>
            </a:r>
            <a:r>
              <a:rPr lang="zh-CN" altLang="en-US" sz="2400" b="1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标题注明专业、准考证号、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姓名）</a:t>
            </a:r>
            <a:endParaRPr lang="en-US" altLang="zh-CN" sz="2400" b="1" dirty="0">
              <a:solidFill>
                <a:schemeClr val="tx2"/>
              </a:solidFill>
              <a:latin typeface="隶书" pitchFamily="49" charset="-122"/>
              <a:ea typeface="隶书" pitchFamily="49" charset="-122"/>
              <a:cs typeface="+mj-cs"/>
            </a:endParaRPr>
          </a:p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4095" y="4221088"/>
            <a:ext cx="88537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cs typeface="+mj-cs"/>
              </a:rPr>
              <a:t>终稿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：确认初稿后方可与指导老师联系，并于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2021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月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3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月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31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日前</a:t>
            </a:r>
            <a:endParaRPr lang="en-US" altLang="zh-CN" sz="2400" b="1" dirty="0" smtClean="0">
              <a:solidFill>
                <a:schemeClr val="tx2"/>
              </a:solidFill>
              <a:latin typeface="隶书" pitchFamily="49" charset="-122"/>
              <a:ea typeface="隶书" pitchFamily="49" charset="-122"/>
              <a:cs typeface="+mj-cs"/>
            </a:endParaRPr>
          </a:p>
          <a:p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完终稿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E-mail</a:t>
            </a:r>
            <a:r>
              <a:rPr lang="zh-CN" altLang="en-US" sz="2400" b="1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至</a:t>
            </a:r>
            <a:r>
              <a:rPr lang="en-US" altLang="zh-CN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960791@qq.com</a:t>
            </a:r>
          </a:p>
          <a:p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  （邮件</a:t>
            </a:r>
            <a:r>
              <a:rPr lang="zh-CN" altLang="en-US" sz="2400" b="1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标题注明专业、准考证号、</a:t>
            </a:r>
            <a:r>
              <a:rPr lang="zh-CN" altLang="en-US" sz="2400" b="1" dirty="0" smtClean="0">
                <a:solidFill>
                  <a:schemeClr val="tx2"/>
                </a:solidFill>
                <a:latin typeface="隶书" pitchFamily="49" charset="-122"/>
                <a:ea typeface="隶书" pitchFamily="49" charset="-122"/>
                <a:cs typeface="+mj-cs"/>
              </a:rPr>
              <a:t>姓名）</a:t>
            </a:r>
            <a:endParaRPr lang="en-US" altLang="zh-CN" sz="2400" b="1" dirty="0">
              <a:solidFill>
                <a:schemeClr val="tx2"/>
              </a:solidFill>
              <a:latin typeface="隶书" pitchFamily="49" charset="-122"/>
              <a:ea typeface="隶书" pitchFamily="49" charset="-122"/>
              <a:cs typeface="+mj-cs"/>
            </a:endParaRPr>
          </a:p>
          <a:p>
            <a:endParaRPr lang="zh-CN" altLang="en-US" dirty="0"/>
          </a:p>
        </p:txBody>
      </p:sp>
      <p:pic>
        <p:nvPicPr>
          <p:cNvPr id="7" name="Picture 2" descr="https://timgsa.baidu.com/timg?image&amp;quality=80&amp;size=b9999_10000&amp;sec=1530885971633&amp;di=c8af444d77dec9d64b2fded673ca9f1f&amp;imgtype=0&amp;src=http%3A%2F%2Fszjyw.com%2Fuploads%2F141108%2F1-14110Q051111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929198"/>
            <a:ext cx="1964248" cy="1643050"/>
          </a:xfrm>
          <a:prstGeom prst="rect">
            <a:avLst/>
          </a:prstGeom>
          <a:noFill/>
        </p:spPr>
      </p:pic>
      <p:sp>
        <p:nvSpPr>
          <p:cNvPr id="8" name="标题 2"/>
          <p:cNvSpPr>
            <a:spLocks noGrp="1"/>
          </p:cNvSpPr>
          <p:nvPr>
            <p:ph type="title"/>
          </p:nvPr>
        </p:nvSpPr>
        <p:spPr>
          <a:xfrm>
            <a:off x="2000232" y="500042"/>
            <a:ext cx="4357718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毕业论文</a:t>
            </a:r>
            <a:r>
              <a:rPr lang="zh-CN" altLang="en-US" b="1" dirty="0" smtClean="0"/>
              <a:t>撰写需知</a:t>
            </a:r>
            <a:endParaRPr lang="zh-CN" alt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20441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2033697"/>
            <a:ext cx="885831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毕业论文 </a:t>
            </a: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论文初稿：今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----3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月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日前（￥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300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，指导老师要求：讲师或以上）</a:t>
            </a: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论文终稿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：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月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31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日前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960791@qq.com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）</a:t>
            </a: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导师评定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：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月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15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日前</a:t>
            </a: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论文初审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：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月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30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日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（学院评审）</a:t>
            </a: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论文复评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：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月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15</a:t>
            </a:r>
            <a:r>
              <a:rPr lang="zh-CN" altLang="en-US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日 </a:t>
            </a: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zh-CN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1800"/>
              </a:lnSpc>
            </a:pPr>
            <a:endParaRPr lang="en-US" altLang="zh-CN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zh-CN" altLang="en-US" sz="20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5" name="Picture 2" descr="https://timgsa.baidu.com/timg?image&amp;quality=80&amp;size=b9999_10000&amp;sec=1530885971633&amp;di=c8af444d77dec9d64b2fded673ca9f1f&amp;imgtype=0&amp;src=http%3A%2F%2Fszjyw.com%2Fuploads%2F141108%2F1-14110Q051111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929198"/>
            <a:ext cx="1964248" cy="1643050"/>
          </a:xfrm>
          <a:prstGeom prst="rect">
            <a:avLst/>
          </a:prstGeom>
          <a:noFill/>
        </p:spPr>
      </p:pic>
      <p:sp>
        <p:nvSpPr>
          <p:cNvPr id="6" name="标题 2"/>
          <p:cNvSpPr>
            <a:spLocks noGrp="1"/>
          </p:cNvSpPr>
          <p:nvPr>
            <p:ph type="title"/>
          </p:nvPr>
        </p:nvSpPr>
        <p:spPr>
          <a:xfrm>
            <a:off x="2000232" y="500042"/>
            <a:ext cx="4357718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毕业论文</a:t>
            </a:r>
            <a:r>
              <a:rPr lang="zh-CN" altLang="en-US" b="1" dirty="0" smtClean="0"/>
              <a:t>撰写需知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238</TotalTime>
  <Words>464</Words>
  <Application>Microsoft Office PowerPoint</Application>
  <PresentationFormat>全屏显示(4:3)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平衡</vt:lpstr>
      <vt:lpstr>毕业论文撰写需知</vt:lpstr>
      <vt:lpstr>毕业论文撰写需知</vt:lpstr>
      <vt:lpstr>毕业论文撰写需知</vt:lpstr>
      <vt:lpstr>毕业论文撰写需知</vt:lpstr>
      <vt:lpstr>毕业论文撰写需知</vt:lpstr>
      <vt:lpstr>毕业论文撰写需知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2018年毕业论文撰写需知</dc:title>
  <dc:creator>76</dc:creator>
  <cp:lastModifiedBy>xbany</cp:lastModifiedBy>
  <cp:revision>33</cp:revision>
  <dcterms:created xsi:type="dcterms:W3CDTF">2018-07-02T07:42:18Z</dcterms:created>
  <dcterms:modified xsi:type="dcterms:W3CDTF">2021-01-15T08:48:18Z</dcterms:modified>
</cp:coreProperties>
</file>